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9" r:id="rId3"/>
    <p:sldMasterId id="2147483701" r:id="rId4"/>
  </p:sldMasterIdLst>
  <p:notesMasterIdLst>
    <p:notesMasterId r:id="rId142"/>
  </p:notesMasterIdLst>
  <p:sldIdLst>
    <p:sldId id="1046" r:id="rId5"/>
    <p:sldId id="1169" r:id="rId6"/>
    <p:sldId id="1052" r:id="rId7"/>
    <p:sldId id="1100" r:id="rId8"/>
    <p:sldId id="878" r:id="rId9"/>
    <p:sldId id="1101" r:id="rId10"/>
    <p:sldId id="1055" r:id="rId11"/>
    <p:sldId id="896" r:id="rId12"/>
    <p:sldId id="1053" r:id="rId13"/>
    <p:sldId id="1158" r:id="rId14"/>
    <p:sldId id="908" r:id="rId15"/>
    <p:sldId id="1174" r:id="rId16"/>
    <p:sldId id="1102" r:id="rId17"/>
    <p:sldId id="1176" r:id="rId18"/>
    <p:sldId id="1175" r:id="rId19"/>
    <p:sldId id="909" r:id="rId20"/>
    <p:sldId id="1103" r:id="rId21"/>
    <p:sldId id="1048" r:id="rId22"/>
    <p:sldId id="1047" r:id="rId23"/>
    <p:sldId id="910" r:id="rId24"/>
    <p:sldId id="924" r:id="rId25"/>
    <p:sldId id="925" r:id="rId26"/>
    <p:sldId id="926" r:id="rId27"/>
    <p:sldId id="1049" r:id="rId28"/>
    <p:sldId id="920" r:id="rId29"/>
    <p:sldId id="923" r:id="rId30"/>
    <p:sldId id="927" r:id="rId31"/>
    <p:sldId id="1054" r:id="rId32"/>
    <p:sldId id="1051" r:id="rId33"/>
    <p:sldId id="1171" r:id="rId34"/>
    <p:sldId id="1172" r:id="rId35"/>
    <p:sldId id="1099" r:id="rId36"/>
    <p:sldId id="1105" r:id="rId37"/>
    <p:sldId id="912" r:id="rId38"/>
    <p:sldId id="913" r:id="rId39"/>
    <p:sldId id="996" r:id="rId40"/>
    <p:sldId id="1173" r:id="rId41"/>
    <p:sldId id="1098" r:id="rId42"/>
    <p:sldId id="1056" r:id="rId43"/>
    <p:sldId id="1057" r:id="rId44"/>
    <p:sldId id="1058" r:id="rId45"/>
    <p:sldId id="1059" r:id="rId46"/>
    <p:sldId id="1060" r:id="rId47"/>
    <p:sldId id="1061" r:id="rId48"/>
    <p:sldId id="1062" r:id="rId49"/>
    <p:sldId id="1063" r:id="rId50"/>
    <p:sldId id="1064" r:id="rId51"/>
    <p:sldId id="1167" r:id="rId52"/>
    <p:sldId id="1166" r:id="rId53"/>
    <p:sldId id="1165" r:id="rId54"/>
    <p:sldId id="1104" r:id="rId55"/>
    <p:sldId id="1066" r:id="rId56"/>
    <p:sldId id="1090" r:id="rId57"/>
    <p:sldId id="1091" r:id="rId58"/>
    <p:sldId id="1092" r:id="rId59"/>
    <p:sldId id="1093" r:id="rId60"/>
    <p:sldId id="1094" r:id="rId61"/>
    <p:sldId id="1095" r:id="rId62"/>
    <p:sldId id="1131" r:id="rId63"/>
    <p:sldId id="1097" r:id="rId64"/>
    <p:sldId id="1067" r:id="rId65"/>
    <p:sldId id="1068" r:id="rId66"/>
    <p:sldId id="1069" r:id="rId67"/>
    <p:sldId id="1070" r:id="rId68"/>
    <p:sldId id="1071" r:id="rId69"/>
    <p:sldId id="1072" r:id="rId70"/>
    <p:sldId id="1073" r:id="rId71"/>
    <p:sldId id="1074" r:id="rId72"/>
    <p:sldId id="1075" r:id="rId73"/>
    <p:sldId id="1076" r:id="rId74"/>
    <p:sldId id="1077" r:id="rId75"/>
    <p:sldId id="1085" r:id="rId76"/>
    <p:sldId id="1086" r:id="rId77"/>
    <p:sldId id="1107" r:id="rId78"/>
    <p:sldId id="1108" r:id="rId79"/>
    <p:sldId id="1109" r:id="rId80"/>
    <p:sldId id="1110" r:id="rId81"/>
    <p:sldId id="1111" r:id="rId82"/>
    <p:sldId id="1112" r:id="rId83"/>
    <p:sldId id="1119" r:id="rId84"/>
    <p:sldId id="1013" r:id="rId85"/>
    <p:sldId id="1113" r:id="rId86"/>
    <p:sldId id="1120" r:id="rId87"/>
    <p:sldId id="975" r:id="rId88"/>
    <p:sldId id="976" r:id="rId89"/>
    <p:sldId id="979" r:id="rId90"/>
    <p:sldId id="1022" r:id="rId91"/>
    <p:sldId id="980" r:id="rId92"/>
    <p:sldId id="988" r:id="rId93"/>
    <p:sldId id="989" r:id="rId94"/>
    <p:sldId id="990" r:id="rId95"/>
    <p:sldId id="991" r:id="rId96"/>
    <p:sldId id="981" r:id="rId97"/>
    <p:sldId id="982" r:id="rId98"/>
    <p:sldId id="983" r:id="rId99"/>
    <p:sldId id="984" r:id="rId100"/>
    <p:sldId id="985" r:id="rId101"/>
    <p:sldId id="986" r:id="rId102"/>
    <p:sldId id="1168" r:id="rId103"/>
    <p:sldId id="978" r:id="rId104"/>
    <p:sldId id="1125" r:id="rId105"/>
    <p:sldId id="1126" r:id="rId106"/>
    <p:sldId id="1127" r:id="rId107"/>
    <p:sldId id="1128" r:id="rId108"/>
    <p:sldId id="1121" r:id="rId109"/>
    <p:sldId id="1122" r:id="rId110"/>
    <p:sldId id="1123" r:id="rId111"/>
    <p:sldId id="1164" r:id="rId112"/>
    <p:sldId id="1160" r:id="rId113"/>
    <p:sldId id="1161" r:id="rId114"/>
    <p:sldId id="1159" r:id="rId115"/>
    <p:sldId id="1163" r:id="rId116"/>
    <p:sldId id="1124" r:id="rId117"/>
    <p:sldId id="1129" r:id="rId118"/>
    <p:sldId id="887" r:id="rId119"/>
    <p:sldId id="888" r:id="rId120"/>
    <p:sldId id="889" r:id="rId121"/>
    <p:sldId id="891" r:id="rId122"/>
    <p:sldId id="1145" r:id="rId123"/>
    <p:sldId id="1146" r:id="rId124"/>
    <p:sldId id="1147" r:id="rId125"/>
    <p:sldId id="1148" r:id="rId126"/>
    <p:sldId id="1132" r:id="rId127"/>
    <p:sldId id="1130" r:id="rId128"/>
    <p:sldId id="941" r:id="rId129"/>
    <p:sldId id="879" r:id="rId130"/>
    <p:sldId id="936" r:id="rId131"/>
    <p:sldId id="900" r:id="rId132"/>
    <p:sldId id="899" r:id="rId133"/>
    <p:sldId id="898" r:id="rId134"/>
    <p:sldId id="904" r:id="rId135"/>
    <p:sldId id="905" r:id="rId136"/>
    <p:sldId id="882" r:id="rId137"/>
    <p:sldId id="1044" r:id="rId138"/>
    <p:sldId id="1135" r:id="rId139"/>
    <p:sldId id="838" r:id="rId140"/>
    <p:sldId id="1133"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0" autoAdjust="0"/>
    <p:restoredTop sz="74783" autoAdjust="0"/>
  </p:normalViewPr>
  <p:slideViewPr>
    <p:cSldViewPr>
      <p:cViewPr>
        <p:scale>
          <a:sx n="66" d="100"/>
          <a:sy n="66" d="100"/>
        </p:scale>
        <p:origin x="-3528" y="-1192"/>
      </p:cViewPr>
      <p:guideLst>
        <p:guide orient="horz" pos="2160"/>
        <p:guide pos="2880"/>
      </p:guideLst>
    </p:cSldViewPr>
  </p:slideViewPr>
  <p:outlineViewPr>
    <p:cViewPr>
      <p:scale>
        <a:sx n="33" d="100"/>
        <a:sy n="33" d="100"/>
      </p:scale>
      <p:origin x="840" y="22736"/>
    </p:cViewPr>
  </p:outlineViewPr>
  <p:notesTextViewPr>
    <p:cViewPr>
      <p:scale>
        <a:sx n="100" d="100"/>
        <a:sy n="100" d="100"/>
      </p:scale>
      <p:origin x="0" y="0"/>
    </p:cViewPr>
  </p:notesTextViewPr>
  <p:sorterViewPr>
    <p:cViewPr>
      <p:scale>
        <a:sx n="66" d="100"/>
        <a:sy n="66" d="100"/>
      </p:scale>
      <p:origin x="0" y="93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notesMaster" Target="notesMasters/notesMaster1.xml"/><Relationship Id="rId143" Type="http://schemas.openxmlformats.org/officeDocument/2006/relationships/printerSettings" Target="printerSettings/printerSettings1.bin"/><Relationship Id="rId144" Type="http://schemas.openxmlformats.org/officeDocument/2006/relationships/presProps" Target="presProps.xml"/><Relationship Id="rId145" Type="http://schemas.openxmlformats.org/officeDocument/2006/relationships/viewProps" Target="viewProps.xml"/><Relationship Id="rId146" Type="http://schemas.openxmlformats.org/officeDocument/2006/relationships/theme" Target="theme/theme1.xml"/><Relationship Id="rId14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39D5D-A62E-41AE-A900-E051F40012AE}" type="datetimeFigureOut">
              <a:rPr lang="en-US" smtClean="0"/>
              <a:pPr/>
              <a:t>19/11/13</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B014E3-385E-44AC-A764-7BCB69809B8E}" type="slidenum">
              <a:rPr lang="en-US" smtClean="0"/>
              <a:pPr/>
              <a:t>‹#›</a:t>
            </a:fld>
            <a:endParaRPr lang="en-US"/>
          </a:p>
        </p:txBody>
      </p:sp>
    </p:spTree>
    <p:extLst>
      <p:ext uri="{BB962C8B-B14F-4D97-AF65-F5344CB8AC3E}">
        <p14:creationId xmlns:p14="http://schemas.microsoft.com/office/powerpoint/2010/main" val="372457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Thank you. </a:t>
            </a:r>
          </a:p>
          <a:p>
            <a:endParaRPr lang="en-US" dirty="0" smtClean="0"/>
          </a:p>
          <a:p>
            <a:r>
              <a:rPr lang="en-US" dirty="0" smtClean="0"/>
              <a:t>Before entering in the technical details of my PhD thesis (entitled “…”), I would like to start this presentation with</a:t>
            </a:r>
            <a:r>
              <a:rPr lang="en-US" baseline="0" dirty="0" smtClean="0"/>
              <a:t> an intuitive overview of what have been my research work during the last three years. </a:t>
            </a:r>
          </a:p>
          <a:p>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Or-group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9pPr>
          </a:lstStyle>
          <a:p>
            <a:fld id="{F7347DF1-6043-704C-8E17-8465A11B502D}" type="slidenum">
              <a:rPr lang="fr-BE" sz="1200">
                <a:solidFill>
                  <a:prstClr val="white"/>
                </a:solidFill>
              </a:rPr>
              <a:pPr/>
              <a:t>55</a:t>
            </a:fld>
            <a:endParaRPr lang="fr-BE" sz="1200">
              <a:solidFill>
                <a:prstClr val="white"/>
              </a:solidFill>
            </a:endParaRPr>
          </a:p>
        </p:txBody>
      </p:sp>
      <p:sp>
        <p:nvSpPr>
          <p:cNvPr id="48131" name="Rectangle 2"/>
          <p:cNvSpPr>
            <a:spLocks noGrp="1" noRot="1" noChangeAspect="1" noChangeArrowheads="1"/>
          </p:cNvSpPr>
          <p:nvPr>
            <p:ph type="sldImg"/>
          </p:nvPr>
        </p:nvSpPr>
        <p:spPr>
          <a:xfrm>
            <a:off x="1143000" y="685800"/>
            <a:ext cx="4572000" cy="3429000"/>
          </a:xfrm>
          <a:solidFill>
            <a:srgbClr val="FFFFFF"/>
          </a:solidFill>
          <a:ln/>
        </p:spPr>
      </p:sp>
      <p:sp>
        <p:nvSpPr>
          <p:cNvPr id="48132" name="Rectangle 3"/>
          <p:cNvSpPr>
            <a:spLocks noGrp="1" noChangeArrowheads="1"/>
          </p:cNvSpPr>
          <p:nvPr>
            <p:ph type="body" idx="1"/>
          </p:nvPr>
        </p:nvSpPr>
        <p:spPr>
          <a:xfrm>
            <a:off x="915042" y="4343693"/>
            <a:ext cx="5027916" cy="411392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9pPr>
          </a:lstStyle>
          <a:p>
            <a:fld id="{527224D5-1FFD-8D4A-8C38-88B2C8AA0BF2}" type="slidenum">
              <a:rPr lang="fr-BE" sz="1200">
                <a:solidFill>
                  <a:prstClr val="white"/>
                </a:solidFill>
              </a:rPr>
              <a:pPr/>
              <a:t>56</a:t>
            </a:fld>
            <a:endParaRPr lang="fr-BE" sz="1200">
              <a:solidFill>
                <a:prstClr val="white"/>
              </a:solidFill>
            </a:endParaRPr>
          </a:p>
        </p:txBody>
      </p:sp>
      <p:sp>
        <p:nvSpPr>
          <p:cNvPr id="50179" name="Rectangle 2"/>
          <p:cNvSpPr>
            <a:spLocks noGrp="1" noRot="1" noChangeAspect="1" noChangeArrowheads="1"/>
          </p:cNvSpPr>
          <p:nvPr>
            <p:ph type="sldImg"/>
          </p:nvPr>
        </p:nvSpPr>
        <p:spPr>
          <a:xfrm>
            <a:off x="1143000" y="685800"/>
            <a:ext cx="4572000" cy="3429000"/>
          </a:xfrm>
          <a:solidFill>
            <a:srgbClr val="FFFFFF"/>
          </a:solidFill>
          <a:ln/>
        </p:spPr>
      </p:sp>
      <p:sp>
        <p:nvSpPr>
          <p:cNvPr id="50180" name="Rectangle 3"/>
          <p:cNvSpPr>
            <a:spLocks noGrp="1" noChangeArrowheads="1"/>
          </p:cNvSpPr>
          <p:nvPr>
            <p:ph type="body" idx="1"/>
          </p:nvPr>
        </p:nvSpPr>
        <p:spPr>
          <a:xfrm>
            <a:off x="915042" y="4343693"/>
            <a:ext cx="5027916" cy="411392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9pPr>
          </a:lstStyle>
          <a:p>
            <a:fld id="{8B7E57F0-F9B1-7E4F-9766-C6CF34D61D90}" type="slidenum">
              <a:rPr lang="fr-BE" sz="1200">
                <a:solidFill>
                  <a:prstClr val="white"/>
                </a:solidFill>
              </a:rPr>
              <a:pPr/>
              <a:t>57</a:t>
            </a:fld>
            <a:endParaRPr lang="fr-BE" sz="1200">
              <a:solidFill>
                <a:prstClr val="white"/>
              </a:solidFill>
            </a:endParaRPr>
          </a:p>
        </p:txBody>
      </p:sp>
      <p:sp>
        <p:nvSpPr>
          <p:cNvPr id="52227" name="Rectangle 2"/>
          <p:cNvSpPr>
            <a:spLocks noGrp="1" noRot="1" noChangeAspect="1" noChangeArrowheads="1"/>
          </p:cNvSpPr>
          <p:nvPr>
            <p:ph type="sldImg"/>
          </p:nvPr>
        </p:nvSpPr>
        <p:spPr>
          <a:xfrm>
            <a:off x="1143000" y="685800"/>
            <a:ext cx="4572000" cy="3429000"/>
          </a:xfrm>
          <a:solidFill>
            <a:srgbClr val="FFFFFF"/>
          </a:solidFill>
          <a:ln/>
        </p:spPr>
      </p:sp>
      <p:sp>
        <p:nvSpPr>
          <p:cNvPr id="52228" name="Rectangle 3"/>
          <p:cNvSpPr>
            <a:spLocks noGrp="1" noChangeArrowheads="1"/>
          </p:cNvSpPr>
          <p:nvPr>
            <p:ph type="body" idx="1"/>
          </p:nvPr>
        </p:nvSpPr>
        <p:spPr>
          <a:xfrm>
            <a:off x="915042" y="4343693"/>
            <a:ext cx="5027916" cy="411392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By analogy with the</a:t>
            </a:r>
            <a:r>
              <a:rPr lang="en-US" baseline="0" dirty="0" smtClean="0"/>
              <a:t> product lines of automotive industry, there are software product lines</a:t>
            </a:r>
          </a:p>
          <a:p>
            <a:endParaRPr lang="en-US" baseline="0" dirty="0" smtClean="0"/>
          </a:p>
          <a:p>
            <a:r>
              <a:rPr lang="en-US" baseline="0" dirty="0" smtClean="0"/>
              <a:t>TODO: change the pictures (VS + Medical imaging domain)</a:t>
            </a:r>
          </a:p>
          <a:p>
            <a:endParaRPr lang="en-US" baseline="0" dirty="0" smtClean="0"/>
          </a:p>
          <a:p>
            <a:r>
              <a:rPr lang="en-US" baseline="0" dirty="0" smtClean="0"/>
              <a:t>State that “mobile phone” is just an example</a:t>
            </a:r>
          </a:p>
          <a:p>
            <a:endParaRPr lang="en-US" baseline="0" dirty="0" smtClean="0"/>
          </a:p>
          <a:p>
            <a:r>
              <a:rPr lang="en-US" baseline="0" dirty="0" smtClean="0"/>
              <a:t>Software systems. </a:t>
            </a:r>
            <a:endParaRPr lang="en-US"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9pPr>
          </a:lstStyle>
          <a:p>
            <a:fld id="{839D4563-95B7-6E45-927B-208C9C882D9E}" type="slidenum">
              <a:rPr lang="fr-BE" sz="1200">
                <a:solidFill>
                  <a:prstClr val="white"/>
                </a:solidFill>
              </a:rPr>
              <a:pPr/>
              <a:t>58</a:t>
            </a:fld>
            <a:endParaRPr lang="fr-BE" sz="1200">
              <a:solidFill>
                <a:prstClr val="white"/>
              </a:solidFill>
            </a:endParaRPr>
          </a:p>
        </p:txBody>
      </p:sp>
      <p:sp>
        <p:nvSpPr>
          <p:cNvPr id="54275" name="Rectangle 2"/>
          <p:cNvSpPr>
            <a:spLocks noGrp="1" noRot="1" noChangeAspect="1" noChangeArrowheads="1"/>
          </p:cNvSpPr>
          <p:nvPr>
            <p:ph type="sldImg"/>
          </p:nvPr>
        </p:nvSpPr>
        <p:spPr>
          <a:xfrm>
            <a:off x="1143000" y="685800"/>
            <a:ext cx="4572000" cy="3429000"/>
          </a:xfrm>
          <a:solidFill>
            <a:srgbClr val="FFFFFF"/>
          </a:solidFill>
          <a:ln/>
        </p:spPr>
      </p:sp>
      <p:sp>
        <p:nvSpPr>
          <p:cNvPr id="54276" name="Rectangle 3"/>
          <p:cNvSpPr>
            <a:spLocks noGrp="1" noChangeArrowheads="1"/>
          </p:cNvSpPr>
          <p:nvPr>
            <p:ph type="body" idx="1"/>
          </p:nvPr>
        </p:nvSpPr>
        <p:spPr>
          <a:xfrm>
            <a:off x="915042" y="4343693"/>
            <a:ext cx="5027916" cy="411392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69</a:t>
            </a:fld>
            <a:endParaRPr lang="en-US"/>
          </a:p>
        </p:txBody>
      </p:sp>
    </p:spTree>
    <p:extLst>
      <p:ext uri="{BB962C8B-B14F-4D97-AF65-F5344CB8AC3E}">
        <p14:creationId xmlns:p14="http://schemas.microsoft.com/office/powerpoint/2010/main" val="3467356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6pPr>
            <a:lvl7pPr marL="9144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7pPr>
            <a:lvl8pPr marL="13716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8pPr>
            <a:lvl9pPr marL="1828800" eaLnBrk="0" fontAlgn="base" hangingPunct="0">
              <a:lnSpc>
                <a:spcPct val="106000"/>
              </a:lnSpc>
              <a:spcBef>
                <a:spcPct val="0"/>
              </a:spcBef>
              <a:spcAft>
                <a:spcPct val="0"/>
              </a:spcAft>
              <a:defRPr sz="2400">
                <a:solidFill>
                  <a:schemeClr val="bg1"/>
                </a:solidFill>
                <a:latin typeface="Times New Roman" charset="0"/>
                <a:ea typeface="ＭＳ Ｐゴシック" charset="0"/>
              </a:defRPr>
            </a:lvl9pPr>
          </a:lstStyle>
          <a:p>
            <a:fld id="{0BAD6236-1B18-D249-8CC6-F9E3DB67FA96}" type="slidenum">
              <a:rPr lang="fr-BE" sz="1200">
                <a:solidFill>
                  <a:prstClr val="white"/>
                </a:solidFill>
              </a:rPr>
              <a:pPr/>
              <a:t>81</a:t>
            </a:fld>
            <a:endParaRPr lang="fr-BE" sz="1200">
              <a:solidFill>
                <a:prstClr val="white"/>
              </a:solidFill>
            </a:endParaRPr>
          </a:p>
        </p:txBody>
      </p:sp>
      <p:sp>
        <p:nvSpPr>
          <p:cNvPr id="103427" name="Rectangle 2"/>
          <p:cNvSpPr>
            <a:spLocks noGrp="1" noRot="1" noChangeAspect="1" noChangeArrowheads="1"/>
          </p:cNvSpPr>
          <p:nvPr>
            <p:ph type="sldImg"/>
          </p:nvPr>
        </p:nvSpPr>
        <p:spPr>
          <a:xfrm>
            <a:off x="1143000" y="685800"/>
            <a:ext cx="4572000" cy="3429000"/>
          </a:xfrm>
          <a:solidFill>
            <a:srgbClr val="FFFFFF"/>
          </a:solidFill>
          <a:ln/>
        </p:spPr>
      </p:sp>
      <p:sp>
        <p:nvSpPr>
          <p:cNvPr id="103428" name="Rectangle 3"/>
          <p:cNvSpPr>
            <a:spLocks noGrp="1" noChangeArrowheads="1"/>
          </p:cNvSpPr>
          <p:nvPr>
            <p:ph type="body" idx="1"/>
          </p:nvPr>
        </p:nvSpPr>
        <p:spPr>
          <a:xfrm>
            <a:off x="915042" y="4343693"/>
            <a:ext cx="5027916" cy="4113922"/>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To</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implement</a:t>
            </a:r>
            <a:r>
              <a:rPr lang="en-US" sz="1200" b="1" kern="1200" baseline="0" dirty="0" smtClean="0">
                <a:solidFill>
                  <a:schemeClr val="tx1"/>
                </a:solidFill>
                <a:latin typeface="+mn-lt"/>
                <a:ea typeface="+mn-ea"/>
                <a:cs typeface="+mn-cs"/>
              </a:rPr>
              <a:t> all these reasoning operations, we need scalable techniques as the number of valid configurations may be exponential to the number of features.</a:t>
            </a:r>
          </a:p>
          <a:p>
            <a:r>
              <a:rPr lang="en-US" sz="1200" kern="1200" baseline="0" dirty="0" smtClean="0">
                <a:solidFill>
                  <a:schemeClr val="tx1"/>
                </a:solidFill>
                <a:latin typeface="+mn-lt"/>
                <a:ea typeface="+mn-ea"/>
                <a:cs typeface="+mn-cs"/>
              </a:rPr>
              <a:t>State of the art solutions consist in encoding the feature model as a propositional formula.</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State-of-the</a:t>
            </a:r>
            <a:r>
              <a:rPr lang="en-US" sz="1200" kern="1200" baseline="0" dirty="0" smtClean="0">
                <a:solidFill>
                  <a:schemeClr val="tx1"/>
                </a:solidFill>
                <a:latin typeface="+mn-lt"/>
                <a:ea typeface="+mn-ea"/>
                <a:cs typeface="+mn-cs"/>
              </a:rPr>
              <a:t>-art </a:t>
            </a:r>
            <a:r>
              <a:rPr lang="en-US" sz="1200" kern="1200" dirty="0" smtClean="0">
                <a:solidFill>
                  <a:schemeClr val="tx1"/>
                </a:solidFill>
                <a:latin typeface="+mn-lt"/>
                <a:ea typeface="+mn-ea"/>
                <a:cs typeface="+mn-cs"/>
              </a:rPr>
              <a:t>Support pour </a:t>
            </a:r>
            <a:r>
              <a:rPr lang="en-US" sz="1200" kern="1200" dirty="0" err="1" smtClean="0">
                <a:solidFill>
                  <a:schemeClr val="tx1"/>
                </a:solidFill>
                <a:latin typeface="+mn-lt"/>
                <a:ea typeface="+mn-ea"/>
                <a:cs typeface="+mn-cs"/>
              </a:rPr>
              <a:t>travailler</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To</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implement</a:t>
            </a:r>
            <a:r>
              <a:rPr lang="en-US" sz="1200" b="1" kern="1200" baseline="0" dirty="0" smtClean="0">
                <a:solidFill>
                  <a:schemeClr val="tx1"/>
                </a:solidFill>
                <a:latin typeface="+mn-lt"/>
                <a:ea typeface="+mn-ea"/>
                <a:cs typeface="+mn-cs"/>
              </a:rPr>
              <a:t> all these reasoning operations, we need scalable techniques as the number of valid configurations may be exponential to the number of features.</a:t>
            </a:r>
          </a:p>
          <a:p>
            <a:r>
              <a:rPr lang="en-US" sz="1200" kern="1200" baseline="0" dirty="0" smtClean="0">
                <a:solidFill>
                  <a:schemeClr val="tx1"/>
                </a:solidFill>
                <a:latin typeface="+mn-lt"/>
                <a:ea typeface="+mn-ea"/>
                <a:cs typeface="+mn-cs"/>
              </a:rPr>
              <a:t>State of the art solutions consist in encoding the feature model as a propositional formula.</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State-of-the</a:t>
            </a:r>
            <a:r>
              <a:rPr lang="en-US" sz="1200" kern="1200" baseline="0" dirty="0" smtClean="0">
                <a:solidFill>
                  <a:schemeClr val="tx1"/>
                </a:solidFill>
                <a:latin typeface="+mn-lt"/>
                <a:ea typeface="+mn-ea"/>
                <a:cs typeface="+mn-cs"/>
              </a:rPr>
              <a:t>-art </a:t>
            </a:r>
            <a:r>
              <a:rPr lang="en-US" sz="1200" kern="1200" dirty="0" smtClean="0">
                <a:solidFill>
                  <a:schemeClr val="tx1"/>
                </a:solidFill>
                <a:latin typeface="+mn-lt"/>
                <a:ea typeface="+mn-ea"/>
                <a:cs typeface="+mn-cs"/>
              </a:rPr>
              <a:t>Support pour </a:t>
            </a:r>
            <a:r>
              <a:rPr lang="en-US" sz="1200" kern="1200" dirty="0" err="1" smtClean="0">
                <a:solidFill>
                  <a:schemeClr val="tx1"/>
                </a:solidFill>
                <a:latin typeface="+mn-lt"/>
                <a:ea typeface="+mn-ea"/>
                <a:cs typeface="+mn-cs"/>
              </a:rPr>
              <a:t>travailler</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9293EF-A5BD-7E46-940A-614CD254D2FA}" type="slidenum">
              <a:rPr lang="en-CA">
                <a:solidFill>
                  <a:prstClr val="white"/>
                </a:solidFill>
              </a:rPr>
              <a:pPr/>
              <a:t>86</a:t>
            </a:fld>
            <a:endParaRPr lang="en-CA">
              <a:solidFill>
                <a:prstClr val="white"/>
              </a:solidFill>
            </a:endParaRPr>
          </a:p>
        </p:txBody>
      </p:sp>
      <p:sp>
        <p:nvSpPr>
          <p:cNvPr id="1160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0195" name="Rectangle 3"/>
          <p:cNvSpPr>
            <a:spLocks noGrp="1" noChangeArrowheads="1"/>
          </p:cNvSpPr>
          <p:nvPr>
            <p:ph type="body" idx="1"/>
          </p:nvPr>
        </p:nvSpPr>
        <p:spPr/>
        <p:txBody>
          <a:bodyPr/>
          <a:lstStyle/>
          <a:p>
            <a:r>
              <a:rPr lang="en-US"/>
              <a:t>We can represent this relation as a binary function.  We first label each node in the call graph with a binary number ©, so A is 00, B is 01, C is 10, and D is 11.  We then use a function that equals one if the call graph edge exists, and zero if the edge doesn’t exist.  Here is the truth table for the function that corresponds to the call graph relation.  There are five ones corresponding to the five call graph edges, and the rest are zeroes.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0C9D2-80E4-F641-9140-36480589AEBE}" type="slidenum">
              <a:rPr lang="en-CA">
                <a:solidFill>
                  <a:prstClr val="white"/>
                </a:solidFill>
              </a:rPr>
              <a:pPr/>
              <a:t>87</a:t>
            </a:fld>
            <a:endParaRPr lang="en-CA">
              <a:solidFill>
                <a:prstClr val="white"/>
              </a:solidFill>
            </a:endParaRPr>
          </a:p>
        </p:txBody>
      </p:sp>
      <p:sp>
        <p:nvSpPr>
          <p:cNvPr id="116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2243" name="Rectangle 3"/>
          <p:cNvSpPr>
            <a:spLocks noGrp="1" noChangeArrowheads="1"/>
          </p:cNvSpPr>
          <p:nvPr>
            <p:ph type="body" idx="1"/>
          </p:nvPr>
        </p:nvSpPr>
        <p:spPr/>
        <p:txBody>
          <a:bodyPr/>
          <a:lstStyle/>
          <a:p>
            <a:r>
              <a:rPr lang="en-US"/>
              <a:t>Binary decision diagrams are just a graphical encoding of a boolean function.  Each node in the BDD is labeled with a variable. There are two kinds of edges, 0 edges and 1 edges.  If the value of the variable at the node is zero, we follow the dotted zero edge, and if the value of the variable is one, we follow the solid one edge.  We just copy the last column of the truth table into the bottom of the diagram, so again we have the five ones that correspond to our five call graph edges, and the rest are zero.  These square nodes along the bottom are called “terminal nodes”, because they have no outgoing edges.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0C9D2-80E4-F641-9140-36480589AEBE}" type="slidenum">
              <a:rPr lang="en-CA">
                <a:solidFill>
                  <a:prstClr val="white"/>
                </a:solidFill>
              </a:rPr>
              <a:pPr/>
              <a:t>88</a:t>
            </a:fld>
            <a:endParaRPr lang="en-CA">
              <a:solidFill>
                <a:prstClr val="white"/>
              </a:solidFill>
            </a:endParaRPr>
          </a:p>
        </p:txBody>
      </p:sp>
      <p:sp>
        <p:nvSpPr>
          <p:cNvPr id="116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2243" name="Rectangle 3"/>
          <p:cNvSpPr>
            <a:spLocks noGrp="1" noChangeArrowheads="1"/>
          </p:cNvSpPr>
          <p:nvPr>
            <p:ph type="body" idx="1"/>
          </p:nvPr>
        </p:nvSpPr>
        <p:spPr/>
        <p:txBody>
          <a:bodyPr/>
          <a:lstStyle/>
          <a:p>
            <a:r>
              <a:rPr lang="en-US"/>
              <a:t>Binary decision diagrams are just a graphical encoding of a boolean function.  Each node in the BDD is labeled with a variable. There are two kinds of edges, 0 edges and 1 edges.  If the value of the variable at the node is zero, we follow the dotted zero edge, and if the value of the variable is one, we follow the solid one edge.  We just copy the last column of the truth table into the bottom of the diagram, so again we have the five ones that correspond to our five call graph edges, and the rest are zero.  These square nodes along the bottom are called “terminal nodes”, because they have no outgoing edges.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E2B627-5EF3-9346-AFAE-B2D7406F47A3}" type="slidenum">
              <a:rPr lang="en-CA">
                <a:solidFill>
                  <a:prstClr val="white"/>
                </a:solidFill>
              </a:rPr>
              <a:pPr/>
              <a:t>93</a:t>
            </a:fld>
            <a:endParaRPr lang="en-CA">
              <a:solidFill>
                <a:prstClr val="white"/>
              </a:solidFill>
            </a:endParaRPr>
          </a:p>
        </p:txBody>
      </p:sp>
      <p:sp>
        <p:nvSpPr>
          <p:cNvPr id="116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4291" name="Rectangle 3"/>
          <p:cNvSpPr>
            <a:spLocks noGrp="1" noChangeArrowheads="1"/>
          </p:cNvSpPr>
          <p:nvPr>
            <p:ph type="body" idx="1"/>
          </p:nvPr>
        </p:nvSpPr>
        <p:spPr/>
        <p:txBody>
          <a:bodyPr/>
          <a:lstStyle/>
          <a:p>
            <a:r>
              <a:rPr lang="en-US"/>
              <a:t>Notice that there is a lot of redundancy in this diagram.  Specifically, any node that has the same label and the same successors is redundant, and can be collapsed.  So we can collapse all of the zero nodes and likewise all of the one nodes, like this.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BB3AF-79F4-3A4A-8DA2-EA14D14CC6D7}" type="slidenum">
              <a:rPr lang="en-CA">
                <a:solidFill>
                  <a:prstClr val="white"/>
                </a:solidFill>
              </a:rPr>
              <a:pPr/>
              <a:t>94</a:t>
            </a:fld>
            <a:endParaRPr lang="en-CA">
              <a:solidFill>
                <a:prstClr val="white"/>
              </a:solidFill>
            </a:endParaRPr>
          </a:p>
        </p:txBody>
      </p:sp>
      <p:sp>
        <p:nvSpPr>
          <p:cNvPr id="1166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6339" name="Rectangle 3"/>
          <p:cNvSpPr>
            <a:spLocks noGrp="1" noChangeArrowheads="1"/>
          </p:cNvSpPr>
          <p:nvPr>
            <p:ph type="body" idx="1"/>
          </p:nvPr>
        </p:nvSpPr>
        <p:spPr/>
        <p:txBody>
          <a:bodyPr/>
          <a:lstStyle/>
          <a:p>
            <a:r>
              <a:rPr lang="en-US"/>
              <a:t>Now we can collapse some of the x4 nodes, like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Focus</a:t>
            </a:r>
            <a:r>
              <a:rPr lang="en-US" baseline="0" dirty="0" smtClean="0"/>
              <a:t> </a:t>
            </a:r>
            <a:r>
              <a:rPr lang="en-US" baseline="0" dirty="0" err="1" smtClean="0"/>
              <a:t>sur</a:t>
            </a:r>
            <a:r>
              <a:rPr lang="en-US" baseline="0" dirty="0" smtClean="0"/>
              <a:t> le scope de la </a:t>
            </a:r>
            <a:r>
              <a:rPr lang="en-US" baseline="0" dirty="0" err="1" smtClean="0"/>
              <a:t>thèse</a:t>
            </a:r>
            <a:r>
              <a:rPr lang="en-US" baseline="0" dirty="0" smtClean="0"/>
              <a:t>, et ne pas dire “on ne </a:t>
            </a:r>
            <a:r>
              <a:rPr lang="en-US" baseline="0" dirty="0" err="1" smtClean="0"/>
              <a:t>va</a:t>
            </a:r>
            <a:r>
              <a:rPr lang="en-US" baseline="0" dirty="0" smtClean="0"/>
              <a:t> pas </a:t>
            </a:r>
            <a:r>
              <a:rPr lang="en-US" baseline="0" dirty="0" err="1" smtClean="0"/>
              <a:t>parler</a:t>
            </a:r>
            <a:r>
              <a:rPr lang="en-US" baseline="0" dirty="0" smtClean="0"/>
              <a:t> de….”</a:t>
            </a:r>
            <a:endParaRPr lang="en-US"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1FBE6-3627-E245-8860-92D0260FA35B}" type="slidenum">
              <a:rPr lang="en-CA">
                <a:solidFill>
                  <a:prstClr val="white"/>
                </a:solidFill>
              </a:rPr>
              <a:pPr/>
              <a:t>95</a:t>
            </a:fld>
            <a:endParaRPr lang="en-CA">
              <a:solidFill>
                <a:prstClr val="white"/>
              </a:solidFill>
            </a:endParaRPr>
          </a:p>
        </p:txBody>
      </p:sp>
      <p:sp>
        <p:nvSpPr>
          <p:cNvPr id="116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8387" name="Rectangle 3"/>
          <p:cNvSpPr>
            <a:spLocks noGrp="1" noChangeArrowheads="1"/>
          </p:cNvSpPr>
          <p:nvPr>
            <p:ph type="body" idx="1"/>
          </p:nvPr>
        </p:nvSpPr>
        <p:spPr/>
        <p:txBody>
          <a:bodyPr/>
          <a:lstStyle/>
          <a:p>
            <a:r>
              <a:rPr lang="en-US"/>
              <a:t>Also two of the x3 nodes, like this.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1BDB7C-5ADF-F842-A534-13FE0319DA36}" type="slidenum">
              <a:rPr lang="en-CA">
                <a:solidFill>
                  <a:prstClr val="white"/>
                </a:solidFill>
              </a:rPr>
              <a:pPr/>
              <a:t>96</a:t>
            </a:fld>
            <a:endParaRPr lang="en-CA">
              <a:solidFill>
                <a:prstClr val="white"/>
              </a:solidFill>
            </a:endParaRPr>
          </a:p>
        </p:txBody>
      </p:sp>
      <p:sp>
        <p:nvSpPr>
          <p:cNvPr id="1170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0435" name="Rectangle 3"/>
          <p:cNvSpPr>
            <a:spLocks noGrp="1" noChangeArrowheads="1"/>
          </p:cNvSpPr>
          <p:nvPr>
            <p:ph type="body" idx="1"/>
          </p:nvPr>
        </p:nvSpPr>
        <p:spPr/>
        <p:txBody>
          <a:bodyPr/>
          <a:lstStyle/>
          <a:p>
            <a:r>
              <a:rPr lang="en-US"/>
              <a:t>Now we have a smaller diagram.  Also, any node that has the same successor for both its zero edge and its one edge can be eliminated.</a:t>
            </a:r>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2112C-50D5-CB42-9679-1CD8A1EBAAC5}" type="slidenum">
              <a:rPr lang="en-CA">
                <a:solidFill>
                  <a:prstClr val="white"/>
                </a:solidFill>
              </a:rPr>
              <a:pPr/>
              <a:t>97</a:t>
            </a:fld>
            <a:endParaRPr lang="en-CA">
              <a:solidFill>
                <a:prstClr val="white"/>
              </a:solidFill>
            </a:endParaRPr>
          </a:p>
        </p:txBody>
      </p:sp>
      <p:sp>
        <p:nvSpPr>
          <p:cNvPr id="1172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2483" name="Rectangle 3"/>
          <p:cNvSpPr>
            <a:spLocks noGrp="1" noChangeArrowheads="1"/>
          </p:cNvSpPr>
          <p:nvPr>
            <p:ph type="body" idx="1"/>
          </p:nvPr>
        </p:nvSpPr>
        <p:spPr/>
        <p:txBody>
          <a:bodyPr/>
          <a:lstStyle/>
          <a:p>
            <a:r>
              <a:rPr lang="en-US"/>
              <a:t>So these three nodes can be eliminated because they have the same zero and one edge successors.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5596F-797C-8548-B459-0F29D814259B}" type="slidenum">
              <a:rPr lang="en-CA">
                <a:solidFill>
                  <a:prstClr val="white"/>
                </a:solidFill>
              </a:rPr>
              <a:pPr/>
              <a:t>98</a:t>
            </a:fld>
            <a:endParaRPr lang="en-CA">
              <a:solidFill>
                <a:prstClr val="white"/>
              </a:solidFill>
            </a:endParaRPr>
          </a:p>
        </p:txBody>
      </p:sp>
      <p:sp>
        <p:nvSpPr>
          <p:cNvPr id="1174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4531" name="Rectangle 3"/>
          <p:cNvSpPr>
            <a:spLocks noGrp="1" noChangeArrowheads="1"/>
          </p:cNvSpPr>
          <p:nvPr>
            <p:ph type="body" idx="1"/>
          </p:nvPr>
        </p:nvSpPr>
        <p:spPr/>
        <p:txBody>
          <a:bodyPr/>
          <a:lstStyle/>
          <a:p>
            <a:r>
              <a:rPr lang="en-US"/>
              <a:t>Finally, we get this diagram, which is the reduced BDD for this function.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Or-group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Focus</a:t>
            </a:r>
            <a:r>
              <a:rPr lang="en-US" baseline="0" dirty="0" smtClean="0"/>
              <a:t> </a:t>
            </a:r>
            <a:r>
              <a:rPr lang="en-US" baseline="0" dirty="0" err="1" smtClean="0"/>
              <a:t>sur</a:t>
            </a:r>
            <a:r>
              <a:rPr lang="en-US" baseline="0" dirty="0" smtClean="0"/>
              <a:t> le scope de la </a:t>
            </a:r>
            <a:r>
              <a:rPr lang="en-US" baseline="0" dirty="0" err="1" smtClean="0"/>
              <a:t>thèse</a:t>
            </a:r>
            <a:r>
              <a:rPr lang="en-US" baseline="0" dirty="0" smtClean="0"/>
              <a:t>, et ne pas dire “on ne </a:t>
            </a:r>
            <a:r>
              <a:rPr lang="en-US" baseline="0" dirty="0" err="1" smtClean="0"/>
              <a:t>va</a:t>
            </a:r>
            <a:r>
              <a:rPr lang="en-US" baseline="0" dirty="0" smtClean="0"/>
              <a:t> pas </a:t>
            </a:r>
            <a:r>
              <a:rPr lang="en-US" baseline="0" dirty="0" err="1" smtClean="0"/>
              <a:t>parler</a:t>
            </a:r>
            <a:r>
              <a:rPr lang="en-US" baseline="0" dirty="0" smtClean="0"/>
              <a:t> de….”</a:t>
            </a:r>
            <a:endParaRPr lang="en-US"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I chose feature model because it is recognized</a:t>
            </a:r>
            <a:r>
              <a:rPr lang="en-US" baseline="0" dirty="0" smtClean="0"/>
              <a:t> as the de facto standard for modeling variability. </a:t>
            </a:r>
          </a:p>
          <a:p>
            <a:endParaRPr lang="en-US" baseline="0" dirty="0" smtClean="0"/>
          </a:p>
          <a:p>
            <a:r>
              <a:rPr lang="en-US" baseline="0" dirty="0" smtClean="0"/>
              <a:t>It is used in ….</a:t>
            </a:r>
          </a:p>
          <a:p>
            <a:endParaRPr lang="en-US" baseline="0" dirty="0" smtClean="0"/>
          </a:p>
          <a:p>
            <a:r>
              <a:rPr lang="en-US" baseline="0" dirty="0" smtClean="0"/>
              <a:t>(attention, </a:t>
            </a:r>
            <a:r>
              <a:rPr lang="en-US" baseline="0" dirty="0" err="1" smtClean="0"/>
              <a:t>bien</a:t>
            </a:r>
            <a:r>
              <a:rPr lang="en-US" baseline="0" dirty="0" smtClean="0"/>
              <a:t> </a:t>
            </a:r>
            <a:r>
              <a:rPr lang="en-US" baseline="0" dirty="0" err="1" smtClean="0"/>
              <a:t>répéter</a:t>
            </a:r>
            <a:r>
              <a:rPr lang="en-US" baseline="0" dirty="0" smtClean="0"/>
              <a:t> </a:t>
            </a:r>
            <a:r>
              <a:rPr lang="en-US" baseline="0" dirty="0" err="1" smtClean="0"/>
              <a:t>ce</a:t>
            </a:r>
            <a:r>
              <a:rPr lang="en-US" baseline="0" dirty="0" smtClean="0"/>
              <a:t> slide)</a:t>
            </a:r>
            <a:endParaRPr lang="en-US" dirty="0"/>
          </a:p>
        </p:txBody>
      </p:sp>
      <p:sp>
        <p:nvSpPr>
          <p:cNvPr id="4" name="Espace réservé du numéro de diapositive 3"/>
          <p:cNvSpPr>
            <a:spLocks noGrp="1"/>
          </p:cNvSpPr>
          <p:nvPr>
            <p:ph type="sldNum" sz="quarter" idx="10"/>
          </p:nvPr>
        </p:nvSpPr>
        <p:spPr/>
        <p:txBody>
          <a:bodyPr/>
          <a:lstStyle/>
          <a:p>
            <a:fld id="{D1B014E3-385E-44AC-A764-7BCB69809B8E}" type="slidenum">
              <a:rPr lang="en-US" smtClean="0"/>
              <a:pPr/>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Or-group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Or-group</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excerpt</a:t>
            </a:r>
            <a:r>
              <a:rPr lang="en-US" sz="1200" kern="1200" baseline="0" dirty="0" smtClean="0">
                <a:solidFill>
                  <a:schemeClr val="tx1"/>
                </a:solidFill>
                <a:latin typeface="+mn-lt"/>
                <a:ea typeface="+mn-ea"/>
                <a:cs typeface="+mn-cs"/>
              </a:rPr>
              <a:t> of the medical imaging analysis domain…… (justify)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Ref </a:t>
            </a:r>
            <a:r>
              <a:rPr lang="en-US" sz="1200" kern="1200" baseline="0" dirty="0" err="1" smtClean="0">
                <a:solidFill>
                  <a:schemeClr val="tx1"/>
                </a:solidFill>
                <a:latin typeface="+mn-lt"/>
                <a:ea typeface="+mn-ea"/>
                <a:cs typeface="+mn-cs"/>
              </a:rPr>
              <a:t>sur</a:t>
            </a:r>
            <a:r>
              <a:rPr lang="en-US" sz="1200" kern="1200" baseline="0" dirty="0" smtClean="0">
                <a:solidFill>
                  <a:schemeClr val="tx1"/>
                </a:solidFill>
                <a:latin typeface="+mn-lt"/>
                <a:ea typeface="+mn-ea"/>
                <a:cs typeface="+mn-cs"/>
              </a:rPr>
              <a:t> les feature models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i="1" kern="1200" dirty="0" smtClean="0">
                <a:solidFill>
                  <a:schemeClr val="tx1"/>
                </a:solidFill>
                <a:latin typeface="+mn-lt"/>
                <a:ea typeface="+mn-ea"/>
                <a:cs typeface="+mn-cs"/>
              </a:rPr>
              <a:t>feature model is a hierarchy of features with </a:t>
            </a:r>
            <a:r>
              <a:rPr lang="en-US" sz="1200" i="1" kern="1200" dirty="0" err="1" smtClean="0">
                <a:solidFill>
                  <a:schemeClr val="tx1"/>
                </a:solidFill>
                <a:latin typeface="+mn-lt"/>
                <a:ea typeface="+mn-ea"/>
                <a:cs typeface="+mn-cs"/>
              </a:rPr>
              <a:t>variabilty</a:t>
            </a:r>
            <a:endParaRPr lang="en-US" sz="1200" i="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primary purpose of the hierarchy is to organize </a:t>
            </a:r>
            <a:r>
              <a:rPr lang="en-US" sz="1200" kern="1200" dirty="0" smtClean="0">
                <a:solidFill>
                  <a:schemeClr val="tx1"/>
                </a:solidFill>
                <a:latin typeface="+mn-lt"/>
                <a:ea typeface="+mn-ea"/>
                <a:cs typeface="+mn-cs"/>
              </a:rPr>
              <a:t>features into multiple levels of increasing detail</a:t>
            </a:r>
          </a:p>
          <a:p>
            <a:r>
              <a:rPr lang="en-US" sz="1200" i="1" kern="1200" dirty="0" smtClean="0">
                <a:solidFill>
                  <a:schemeClr val="tx1"/>
                </a:solidFill>
                <a:latin typeface="+mn-lt"/>
                <a:ea typeface="+mn-ea"/>
                <a:cs typeface="+mn-cs"/>
              </a:rPr>
              <a:t>Variability </a:t>
            </a:r>
            <a:r>
              <a:rPr lang="en-US" sz="1200" i="1" kern="1200" dirty="0" err="1" smtClean="0">
                <a:solidFill>
                  <a:schemeClr val="tx1"/>
                </a:solidFill>
                <a:latin typeface="+mn-lt"/>
                <a:ea typeface="+mn-ea"/>
                <a:cs typeface="+mn-cs"/>
              </a:rPr>
              <a:t>deﬁnes</a:t>
            </a:r>
            <a:r>
              <a:rPr lang="en-US" sz="1200" i="1" kern="1200" dirty="0" smtClean="0">
                <a:solidFill>
                  <a:schemeClr val="tx1"/>
                </a:solidFill>
                <a:latin typeface="+mn-lt"/>
                <a:ea typeface="+mn-ea"/>
                <a:cs typeface="+mn-cs"/>
              </a:rPr>
              <a:t> what the allowed combinations of features are. </a:t>
            </a:r>
          </a:p>
          <a:p>
            <a:r>
              <a:rPr lang="en-US" sz="1200" kern="1200" dirty="0" smtClean="0">
                <a:solidFill>
                  <a:schemeClr val="tx1"/>
                </a:solidFill>
                <a:latin typeface="+mn-lt"/>
                <a:ea typeface="+mn-ea"/>
                <a:cs typeface="+mn-cs"/>
              </a:rPr>
              <a:t>Variability in a feature model is expressed through different mechanisms.</a:t>
            </a:r>
          </a:p>
          <a:p>
            <a:r>
              <a:rPr lang="en-US" sz="1200" kern="1200" dirty="0" smtClean="0">
                <a:solidFill>
                  <a:schemeClr val="tx1"/>
                </a:solidFill>
                <a:latin typeface="+mn-lt"/>
                <a:ea typeface="+mn-ea"/>
                <a:cs typeface="+mn-cs"/>
              </a:rPr>
              <a:t> describes a set of valid feature combinations.</a:t>
            </a:r>
            <a:endParaRPr lang="en-US" sz="1200" i="1" kern="1200" dirty="0" smtClean="0">
              <a:solidFill>
                <a:schemeClr val="tx1"/>
              </a:solidFill>
              <a:latin typeface="+mn-lt"/>
              <a:ea typeface="+mn-ea"/>
              <a:cs typeface="+mn-cs"/>
            </a:endParaRP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3C524166-0A2C-4023-BDEA-096A07CEE15E}" type="datetime1">
              <a:rPr lang="en-US" smtClean="0"/>
              <a:pPr/>
              <a:t>19/11/13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370CFF27-87BA-495E-897F-78D5AF61B0A9}" type="datetime1">
              <a:rPr lang="en-US" smtClean="0"/>
              <a:pPr/>
              <a:t>19/11/13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86A7075-0FCA-475F-B3C4-0A3147889172}" type="datetime1">
              <a:rPr lang="en-US" smtClean="0"/>
              <a:pPr/>
              <a:t>19/11/13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457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a:xfrm>
            <a:off x="457200" y="6248400"/>
            <a:ext cx="1905000" cy="457200"/>
          </a:xfrm>
        </p:spPr>
        <p:txBody>
          <a:bodyPr/>
          <a:lstStyle>
            <a:lvl1pPr>
              <a:defRPr/>
            </a:lvl1pPr>
          </a:lstStyle>
          <a:p>
            <a:r>
              <a:rPr lang="en-CA">
                <a:solidFill>
                  <a:srgbClr val="FFFFFF"/>
                </a:solidFill>
              </a:rPr>
              <a:t>November 5, 2005</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4B353354-EE9D-AB48-9586-D0E8345F2C1C}"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14926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p:txBody>
          <a:bodyPr/>
          <a:lstStyle>
            <a:lvl1pPr>
              <a:defRPr/>
            </a:lvl1pPr>
          </a:lstStyle>
          <a:p>
            <a:fld id="{17F96C49-8DEE-3545-8CC2-4684ED0D7F78}"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1975941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p:txBody>
          <a:bodyPr/>
          <a:lstStyle>
            <a:lvl1pPr>
              <a:defRPr/>
            </a:lvl1pPr>
          </a:lstStyle>
          <a:p>
            <a:fld id="{FB7C954B-0C51-B841-A487-F881F12D2480}"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3188772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
        <p:nvSpPr>
          <p:cNvPr id="4" name="Date Placeholder 3"/>
          <p:cNvSpPr>
            <a:spLocks noGrp="1"/>
          </p:cNvSpPr>
          <p:nvPr>
            <p:ph type="dt" sz="half" idx="10"/>
          </p:nvPr>
        </p:nvSpPr>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p:txBody>
          <a:bodyPr/>
          <a:lstStyle>
            <a:lvl1pPr>
              <a:defRPr/>
            </a:lvl1pPr>
          </a:lstStyle>
          <a:p>
            <a:fld id="{33EA8A64-DF8D-FB46-8023-B8AEFE07E0A2}"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540302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lvl1pPr>
              <a:defRPr/>
            </a:lvl1pPr>
          </a:lstStyle>
          <a:p>
            <a:r>
              <a:rPr lang="en-CA">
                <a:solidFill>
                  <a:srgbClr val="FFFFFF"/>
                </a:solidFill>
              </a:rPr>
              <a:t>November 5, 2005</a:t>
            </a:r>
          </a:p>
        </p:txBody>
      </p:sp>
      <p:sp>
        <p:nvSpPr>
          <p:cNvPr id="6" name="Footer Placeholder 5"/>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7" name="Slide Number Placeholder 6"/>
          <p:cNvSpPr>
            <a:spLocks noGrp="1"/>
          </p:cNvSpPr>
          <p:nvPr>
            <p:ph type="sldNum" sz="quarter" idx="12"/>
          </p:nvPr>
        </p:nvSpPr>
        <p:spPr/>
        <p:txBody>
          <a:bodyPr/>
          <a:lstStyle>
            <a:lvl1pPr>
              <a:defRPr/>
            </a:lvl1pPr>
          </a:lstStyle>
          <a:p>
            <a:fld id="{242E7341-ABDC-3845-AC3F-79616F39626C}"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11508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lvl1pPr>
              <a:defRPr/>
            </a:lvl1pPr>
          </a:lstStyle>
          <a:p>
            <a:r>
              <a:rPr lang="en-CA">
                <a:solidFill>
                  <a:srgbClr val="FFFFFF"/>
                </a:solidFill>
              </a:rPr>
              <a:t>November 5, 2005</a:t>
            </a:r>
          </a:p>
        </p:txBody>
      </p:sp>
      <p:sp>
        <p:nvSpPr>
          <p:cNvPr id="8" name="Footer Placeholder 7"/>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9" name="Slide Number Placeholder 8"/>
          <p:cNvSpPr>
            <a:spLocks noGrp="1"/>
          </p:cNvSpPr>
          <p:nvPr>
            <p:ph type="sldNum" sz="quarter" idx="12"/>
          </p:nvPr>
        </p:nvSpPr>
        <p:spPr/>
        <p:txBody>
          <a:bodyPr/>
          <a:lstStyle>
            <a:lvl1pPr>
              <a:defRPr/>
            </a:lvl1pPr>
          </a:lstStyle>
          <a:p>
            <a:fld id="{5FA86519-B1F5-3543-8402-937D28403EB1}"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61046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CA">
                <a:solidFill>
                  <a:srgbClr val="FFFFFF"/>
                </a:solidFill>
              </a:rPr>
              <a:t>November 5, 2005</a:t>
            </a:r>
          </a:p>
        </p:txBody>
      </p:sp>
      <p:sp>
        <p:nvSpPr>
          <p:cNvPr id="4" name="Footer Placeholder 3"/>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5" name="Slide Number Placeholder 4"/>
          <p:cNvSpPr>
            <a:spLocks noGrp="1"/>
          </p:cNvSpPr>
          <p:nvPr>
            <p:ph type="sldNum" sz="quarter" idx="12"/>
          </p:nvPr>
        </p:nvSpPr>
        <p:spPr/>
        <p:txBody>
          <a:bodyPr/>
          <a:lstStyle>
            <a:lvl1pPr>
              <a:defRPr/>
            </a:lvl1pPr>
          </a:lstStyle>
          <a:p>
            <a:fld id="{D532C785-CFA7-4146-AD98-8DC13A349448}"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714419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CA">
                <a:solidFill>
                  <a:srgbClr val="FFFFFF"/>
                </a:solidFill>
              </a:rPr>
              <a:t>November 5, 2005</a:t>
            </a:r>
          </a:p>
        </p:txBody>
      </p:sp>
      <p:sp>
        <p:nvSpPr>
          <p:cNvPr id="3" name="Footer Placeholder 2"/>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4" name="Slide Number Placeholder 3"/>
          <p:cNvSpPr>
            <a:spLocks noGrp="1"/>
          </p:cNvSpPr>
          <p:nvPr>
            <p:ph type="sldNum" sz="quarter" idx="12"/>
          </p:nvPr>
        </p:nvSpPr>
        <p:spPr/>
        <p:txBody>
          <a:bodyPr/>
          <a:lstStyle>
            <a:lvl1pPr>
              <a:defRPr/>
            </a:lvl1pPr>
          </a:lstStyle>
          <a:p>
            <a:fld id="{A18FBAD2-F656-D944-9E50-8E0B3DED8F1E}"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180826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D1E3CDE8-6755-4437-B6F0-3BE9F50B164E}" type="datetime1">
              <a:rPr lang="en-US" smtClean="0"/>
              <a:pPr/>
              <a:t>19/11/13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lvl1pPr>
              <a:defRPr/>
            </a:lvl1pPr>
          </a:lstStyle>
          <a:p>
            <a:r>
              <a:rPr lang="en-CA">
                <a:solidFill>
                  <a:srgbClr val="FFFFFF"/>
                </a:solidFill>
              </a:rPr>
              <a:t>November 5, 2005</a:t>
            </a:r>
          </a:p>
        </p:txBody>
      </p:sp>
      <p:sp>
        <p:nvSpPr>
          <p:cNvPr id="6" name="Footer Placeholder 5"/>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7" name="Slide Number Placeholder 6"/>
          <p:cNvSpPr>
            <a:spLocks noGrp="1"/>
          </p:cNvSpPr>
          <p:nvPr>
            <p:ph type="sldNum" sz="quarter" idx="12"/>
          </p:nvPr>
        </p:nvSpPr>
        <p:spPr/>
        <p:txBody>
          <a:bodyPr/>
          <a:lstStyle>
            <a:lvl1pPr>
              <a:defRPr/>
            </a:lvl1pPr>
          </a:lstStyle>
          <a:p>
            <a:fld id="{2FDA3A60-5EE6-B947-9933-3D7BF5419767}"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76578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lvl1pPr>
              <a:defRPr/>
            </a:lvl1pPr>
          </a:lstStyle>
          <a:p>
            <a:r>
              <a:rPr lang="en-CA">
                <a:solidFill>
                  <a:srgbClr val="FFFFFF"/>
                </a:solidFill>
              </a:rPr>
              <a:t>November 5, 2005</a:t>
            </a:r>
          </a:p>
        </p:txBody>
      </p:sp>
      <p:sp>
        <p:nvSpPr>
          <p:cNvPr id="6" name="Footer Placeholder 5"/>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7" name="Slide Number Placeholder 6"/>
          <p:cNvSpPr>
            <a:spLocks noGrp="1"/>
          </p:cNvSpPr>
          <p:nvPr>
            <p:ph type="sldNum" sz="quarter" idx="12"/>
          </p:nvPr>
        </p:nvSpPr>
        <p:spPr/>
        <p:txBody>
          <a:bodyPr/>
          <a:lstStyle>
            <a:lvl1pPr>
              <a:defRPr/>
            </a:lvl1pPr>
          </a:lstStyle>
          <a:p>
            <a:fld id="{DD411368-9C3F-BF46-916D-DC79BDBA5CB5}"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422431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p:txBody>
          <a:bodyPr/>
          <a:lstStyle>
            <a:lvl1pPr>
              <a:defRPr/>
            </a:lvl1pPr>
          </a:lstStyle>
          <a:p>
            <a:fld id="{14F40301-A914-434B-92EB-3E074EAD0A50}"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3928201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p:txBody>
          <a:bodyPr/>
          <a:lstStyle>
            <a:lvl1pPr>
              <a:defRPr/>
            </a:lvl1pPr>
          </a:lstStyle>
          <a:p>
            <a:fld id="{E3553D0D-55B2-764E-A512-479939471A11}"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684721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457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quarter" idx="2"/>
          </p:nvPr>
        </p:nvSpPr>
        <p:spPr>
          <a:xfrm>
            <a:off x="4648200" y="1524000"/>
            <a:ext cx="4038600" cy="22098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Content Placeholder 4"/>
          <p:cNvSpPr>
            <a:spLocks noGrp="1"/>
          </p:cNvSpPr>
          <p:nvPr>
            <p:ph sz="quarter" idx="3"/>
          </p:nvPr>
        </p:nvSpPr>
        <p:spPr>
          <a:xfrm>
            <a:off x="4648200" y="3886200"/>
            <a:ext cx="4038600" cy="22098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6" name="Date Placeholder 5"/>
          <p:cNvSpPr>
            <a:spLocks noGrp="1"/>
          </p:cNvSpPr>
          <p:nvPr>
            <p:ph type="dt" sz="half" idx="10"/>
          </p:nvPr>
        </p:nvSpPr>
        <p:spPr>
          <a:xfrm>
            <a:off x="457200" y="6248400"/>
            <a:ext cx="1905000" cy="457200"/>
          </a:xfrm>
        </p:spPr>
        <p:txBody>
          <a:bodyPr/>
          <a:lstStyle>
            <a:lvl1pPr>
              <a:defRPr/>
            </a:lvl1pPr>
          </a:lstStyle>
          <a:p>
            <a:r>
              <a:rPr lang="en-CA">
                <a:solidFill>
                  <a:srgbClr val="FFFFFF"/>
                </a:solidFill>
              </a:rPr>
              <a:t>November 5, 2005</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95C4E743-61AD-084E-B12D-1B77A70A9F74}"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3600643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457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a:xfrm>
            <a:off x="457200" y="6248400"/>
            <a:ext cx="1905000" cy="457200"/>
          </a:xfrm>
        </p:spPr>
        <p:txBody>
          <a:bodyPr/>
          <a:lstStyle>
            <a:lvl1pPr>
              <a:defRPr/>
            </a:lvl1pPr>
          </a:lstStyle>
          <a:p>
            <a:r>
              <a:rPr lang="en-CA">
                <a:solidFill>
                  <a:srgbClr val="FFFFFF"/>
                </a:solidFill>
              </a:rPr>
              <a:t>November 5, 2005</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4B353354-EE9D-AB48-9586-D0E8345F2C1C}"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4022671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fr-FR" smtClean="0"/>
              <a:t>Click to edit Master title style</a:t>
            </a:r>
            <a:endParaRPr lang="en-US"/>
          </a:p>
        </p:txBody>
      </p:sp>
      <p:sp>
        <p:nvSpPr>
          <p:cNvPr id="3" name="Table Placeholder 2"/>
          <p:cNvSpPr>
            <a:spLocks noGrp="1"/>
          </p:cNvSpPr>
          <p:nvPr>
            <p:ph type="tbl" idx="1"/>
          </p:nvPr>
        </p:nvSpPr>
        <p:spPr>
          <a:xfrm>
            <a:off x="457200" y="1524000"/>
            <a:ext cx="8229600" cy="4572000"/>
          </a:xfrm>
        </p:spPr>
        <p:txBody>
          <a:bodyPr/>
          <a:lstStyle/>
          <a:p>
            <a:endParaRPr lang="en-US"/>
          </a:p>
        </p:txBody>
      </p:sp>
      <p:sp>
        <p:nvSpPr>
          <p:cNvPr id="4" name="Date Placeholder 3"/>
          <p:cNvSpPr>
            <a:spLocks noGrp="1"/>
          </p:cNvSpPr>
          <p:nvPr>
            <p:ph type="dt" sz="half" idx="10"/>
          </p:nvPr>
        </p:nvSpPr>
        <p:spPr>
          <a:xfrm>
            <a:off x="457200" y="6248400"/>
            <a:ext cx="1905000" cy="457200"/>
          </a:xfrm>
        </p:spPr>
        <p:txBody>
          <a:bodyPr/>
          <a:lstStyle>
            <a:lvl1pPr>
              <a:defRPr/>
            </a:lvl1pPr>
          </a:lstStyle>
          <a:p>
            <a:r>
              <a:rPr lang="en-CA">
                <a:solidFill>
                  <a:srgbClr val="FFFFFF"/>
                </a:solidFill>
              </a:rPr>
              <a:t>November 5, 2005</a:t>
            </a: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CA">
                <a:solidFill>
                  <a:srgbClr val="FFFFFF"/>
                </a:solidFill>
              </a:rPr>
              <a:t>Using Datalog with BDDs</a:t>
            </a:r>
            <a:br>
              <a:rPr lang="en-CA">
                <a:solidFill>
                  <a:srgbClr val="FFFFFF"/>
                </a:solidFill>
              </a:rPr>
            </a:br>
            <a:r>
              <a:rPr lang="en-CA">
                <a:solidFill>
                  <a:srgbClr val="FFFFFF"/>
                </a:solidFill>
              </a:rPr>
              <a:t>for Program Analysis</a:t>
            </a:r>
          </a:p>
        </p:txBody>
      </p:sp>
      <p:sp>
        <p:nvSpPr>
          <p:cNvPr id="6" name="Slide Number Placeholder 5"/>
          <p:cNvSpPr>
            <a:spLocks noGrp="1"/>
          </p:cNvSpPr>
          <p:nvPr>
            <p:ph type="sldNum" sz="quarter" idx="12"/>
          </p:nvPr>
        </p:nvSpPr>
        <p:spPr>
          <a:xfrm>
            <a:off x="6781800" y="6248400"/>
            <a:ext cx="1905000" cy="457200"/>
          </a:xfrm>
        </p:spPr>
        <p:txBody>
          <a:bodyPr/>
          <a:lstStyle>
            <a:lvl1pPr>
              <a:defRPr/>
            </a:lvl1pPr>
          </a:lstStyle>
          <a:p>
            <a:fld id="{C565816E-F407-7C4B-89D2-F552CAC0E1F6}"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97352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1195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7890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625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9D2DAD1-640A-4B46-A5E6-4C09AE390996}" type="datetime1">
              <a:rPr lang="en-US" smtClean="0"/>
              <a:pPr/>
              <a:t>19/11/13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8821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5833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5444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68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6686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918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201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FDA372D0-4294-6149-9A95-13B63501D6ED}" type="datetimeFigureOut">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5BBF3C-7849-F24D-BFA1-CB4EDBF80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267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3C524166-0A2C-4023-BDEA-096A07CEE15E}"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9503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D1E3CDE8-6755-4437-B6F0-3BE9F50B164E}"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045197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581E7C6A-B863-4DFF-8B96-50A8B9359440}" type="datetime1">
              <a:rPr lang="en-US" smtClean="0"/>
              <a:pPr/>
              <a:t>19/11/13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9D2DAD1-640A-4B46-A5E6-4C09AE390996}"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719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581E7C6A-B863-4DFF-8B96-50A8B9359440}"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0264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FBA0DC38-69B9-4BFC-AD79-1EE90CFA003B}"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8383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p>
            <a:fld id="{EAB0F6CA-6952-4BC2-843C-85C1B7FFF0E0}"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0990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82B9A-EFD6-4501-B338-A8FDA61EF743}"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7760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F03C561-9AEA-4238-B6EE-763008BEE146}"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7472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BC5F2F7-8B01-461A-9323-424194715DBB}"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2814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370CFF27-87BA-495E-897F-78D5AF61B0A9}"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4038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86A7075-0FCA-475F-B3C4-0A3147889172}"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5765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457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a:xfrm>
            <a:off x="457200" y="6248400"/>
            <a:ext cx="1905000" cy="457200"/>
          </a:xfrm>
        </p:spPr>
        <p:txBody>
          <a:bodyPr/>
          <a:lstStyle>
            <a:lvl1pPr>
              <a:defRPr/>
            </a:lvl1pPr>
          </a:lstStyle>
          <a:p>
            <a:r>
              <a:rPr lang="en-CA">
                <a:solidFill>
                  <a:srgbClr val="FFFFFF"/>
                </a:solidFill>
                <a:latin typeface="Calibri"/>
              </a:rPr>
              <a:t>November 5, 2005</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CA">
                <a:solidFill>
                  <a:srgbClr val="FFFFFF"/>
                </a:solidFill>
                <a:latin typeface="Calibri"/>
              </a:rPr>
              <a:t>Using Datalog with BDDs</a:t>
            </a:r>
            <a:br>
              <a:rPr lang="en-CA">
                <a:solidFill>
                  <a:srgbClr val="FFFFFF"/>
                </a:solidFill>
                <a:latin typeface="Calibri"/>
              </a:rPr>
            </a:br>
            <a:r>
              <a:rPr lang="en-CA">
                <a:solidFill>
                  <a:srgbClr val="FFFFFF"/>
                </a:solidFill>
                <a:latin typeface="Calibri"/>
              </a:rPr>
              <a:t>for Program Analysis</a:t>
            </a: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4B353354-EE9D-AB48-9586-D0E8345F2C1C}" type="slidenum">
              <a:rPr lang="en-CA">
                <a:solidFill>
                  <a:srgbClr val="FFFFFF"/>
                </a:solidFill>
                <a:latin typeface="Calibri"/>
              </a:rPr>
              <a:pPr/>
              <a:t>‹#›</a:t>
            </a:fld>
            <a:endParaRPr lang="en-CA">
              <a:solidFill>
                <a:srgbClr val="FFFFFF"/>
              </a:solidFill>
              <a:latin typeface="Calibri"/>
            </a:endParaRPr>
          </a:p>
        </p:txBody>
      </p:sp>
    </p:spTree>
    <p:extLst>
      <p:ext uri="{BB962C8B-B14F-4D97-AF65-F5344CB8AC3E}">
        <p14:creationId xmlns:p14="http://schemas.microsoft.com/office/powerpoint/2010/main" val="153230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FBA0DC38-69B9-4BFC-AD79-1EE90CFA003B}" type="datetime1">
              <a:rPr lang="en-US" smtClean="0"/>
              <a:pPr/>
              <a:t>19/11/13</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p>
            <a:fld id="{EAB0F6CA-6952-4BC2-843C-85C1B7FFF0E0}" type="datetime1">
              <a:rPr lang="en-US" smtClean="0"/>
              <a:pPr/>
              <a:t>19/11/13</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82B9A-EFD6-4501-B338-A8FDA61EF743}" type="datetime1">
              <a:rPr lang="en-US" smtClean="0"/>
              <a:pPr/>
              <a:t>19/11/13</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F03C561-9AEA-4238-B6EE-763008BEE146}" type="datetime1">
              <a:rPr lang="en-US" smtClean="0"/>
              <a:pPr/>
              <a:t>19/11/13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BC5F2F7-8B01-461A-9323-424194715DBB}" type="datetime1">
              <a:rPr lang="en-US" smtClean="0"/>
              <a:pPr/>
              <a:t>19/11/13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E659AE-68A2-41B4-825A-F55FDC8540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6"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D6124-C021-414F-9EC1-8C44BE187EF1}" type="datetime1">
              <a:rPr lang="en-US" smtClean="0"/>
              <a:pPr/>
              <a:t>19/11/13</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659AE-68A2-41B4-825A-F55FDC8540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027" name="Rectangle 3"/>
          <p:cNvSpPr>
            <a:spLocks noGrp="1" noChangeArrowheads="1"/>
          </p:cNvSpPr>
          <p:nvPr>
            <p:ph type="body" idx="1"/>
          </p:nvPr>
        </p:nvSpPr>
        <p:spPr bwMode="auto">
          <a:xfrm>
            <a:off x="457200" y="1524000"/>
            <a:ext cx="8229600" cy="45720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028" name="Rectangle 4"/>
          <p:cNvSpPr>
            <a:spLocks noGrp="1" noChangeArrowheads="1"/>
          </p:cNvSpPr>
          <p:nvPr>
            <p:ph type="dt" sz="half" idx="2"/>
          </p:nvPr>
        </p:nvSpPr>
        <p:spPr bwMode="auto">
          <a:xfrm>
            <a:off x="457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u="none"/>
            </a:lvl1pPr>
          </a:lstStyle>
          <a:p>
            <a:pPr fontAlgn="base">
              <a:spcBef>
                <a:spcPct val="0"/>
              </a:spcBef>
              <a:spcAft>
                <a:spcPct val="0"/>
              </a:spcAft>
            </a:pPr>
            <a:r>
              <a:rPr lang="en-CA" smtClean="0">
                <a:solidFill>
                  <a:srgbClr val="FFFFFF"/>
                </a:solidFill>
                <a:latin typeface="Times New Roman" charset="0"/>
                <a:ea typeface="ＭＳ Ｐゴシック" charset="0"/>
                <a:cs typeface="Arial Unicode MS" charset="0"/>
              </a:rPr>
              <a:t>November 5, 2005</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u="none"/>
            </a:lvl1pPr>
          </a:lstStyle>
          <a:p>
            <a:pPr fontAlgn="base">
              <a:spcBef>
                <a:spcPct val="0"/>
              </a:spcBef>
              <a:spcAft>
                <a:spcPct val="0"/>
              </a:spcAft>
            </a:pPr>
            <a:r>
              <a:rPr lang="en-CA" smtClean="0">
                <a:solidFill>
                  <a:srgbClr val="FFFFFF"/>
                </a:solidFill>
                <a:latin typeface="Times New Roman" charset="0"/>
                <a:ea typeface="ＭＳ Ｐゴシック" charset="0"/>
                <a:cs typeface="Arial Unicode MS" charset="0"/>
              </a:rPr>
              <a:t>Using Datalog with BDDs</a:t>
            </a:r>
            <a:br>
              <a:rPr lang="en-CA" smtClean="0">
                <a:solidFill>
                  <a:srgbClr val="FFFFFF"/>
                </a:solidFill>
                <a:latin typeface="Times New Roman" charset="0"/>
                <a:ea typeface="ＭＳ Ｐゴシック" charset="0"/>
                <a:cs typeface="Arial Unicode MS" charset="0"/>
              </a:rPr>
            </a:br>
            <a:r>
              <a:rPr lang="en-CA" smtClean="0">
                <a:solidFill>
                  <a:srgbClr val="FFFFFF"/>
                </a:solidFill>
                <a:latin typeface="Times New Roman" charset="0"/>
                <a:ea typeface="ＭＳ Ｐゴシック" charset="0"/>
                <a:cs typeface="Arial Unicode MS" charset="0"/>
              </a:rPr>
              <a:t>for Program Analysis</a:t>
            </a:r>
          </a:p>
        </p:txBody>
      </p:sp>
      <p:sp>
        <p:nvSpPr>
          <p:cNvPr id="1032" name="Rectangle 8"/>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u="none"/>
            </a:lvl1pPr>
          </a:lstStyle>
          <a:p>
            <a:pPr fontAlgn="base">
              <a:spcBef>
                <a:spcPct val="0"/>
              </a:spcBef>
              <a:spcAft>
                <a:spcPct val="0"/>
              </a:spcAft>
            </a:pPr>
            <a:fld id="{447DAE4B-8BF1-F64F-AFB8-26175E0EB1A0}" type="slidenum">
              <a:rPr lang="en-CA" smtClean="0">
                <a:solidFill>
                  <a:srgbClr val="FFFFFF"/>
                </a:solidFill>
                <a:latin typeface="Times New Roman" charset="0"/>
                <a:ea typeface="ＭＳ Ｐゴシック" charset="0"/>
                <a:cs typeface="Arial Unicode MS" charset="0"/>
              </a:rPr>
              <a:pPr fontAlgn="base">
                <a:spcBef>
                  <a:spcPct val="0"/>
                </a:spcBef>
                <a:spcAft>
                  <a:spcPct val="0"/>
                </a:spcAft>
              </a:pPr>
              <a:t>‹#›</a:t>
            </a:fld>
            <a:endParaRPr lang="en-CA" smtClean="0">
              <a:solidFill>
                <a:srgbClr val="FFFFFF"/>
              </a:solidFill>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94415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xmlns:p14="http://schemas.microsoft.com/office/powerpoint/2010/main" id="1" dur="indefinite" restart="never" nodeType="tmRoot"/>
      </p:par>
    </p:tnLst>
  </p:timing>
  <p:hf hdr="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Unicode MS" charset="0"/>
          <a:ea typeface="ＭＳ Ｐゴシック" charset="0"/>
        </a:defRPr>
      </a:lvl2pPr>
      <a:lvl3pPr algn="ctr" rtl="0" fontAlgn="base">
        <a:spcBef>
          <a:spcPct val="0"/>
        </a:spcBef>
        <a:spcAft>
          <a:spcPct val="0"/>
        </a:spcAft>
        <a:defRPr sz="4400">
          <a:solidFill>
            <a:schemeClr val="bg1"/>
          </a:solidFill>
          <a:latin typeface="Arial Unicode MS" charset="0"/>
          <a:ea typeface="ＭＳ Ｐゴシック" charset="0"/>
        </a:defRPr>
      </a:lvl3pPr>
      <a:lvl4pPr algn="ctr" rtl="0" fontAlgn="base">
        <a:spcBef>
          <a:spcPct val="0"/>
        </a:spcBef>
        <a:spcAft>
          <a:spcPct val="0"/>
        </a:spcAft>
        <a:defRPr sz="4400">
          <a:solidFill>
            <a:schemeClr val="bg1"/>
          </a:solidFill>
          <a:latin typeface="Arial Unicode MS" charset="0"/>
          <a:ea typeface="ＭＳ Ｐゴシック" charset="0"/>
        </a:defRPr>
      </a:lvl4pPr>
      <a:lvl5pPr algn="ctr" rtl="0" fontAlgn="base">
        <a:spcBef>
          <a:spcPct val="0"/>
        </a:spcBef>
        <a:spcAft>
          <a:spcPct val="0"/>
        </a:spcAft>
        <a:defRPr sz="4400">
          <a:solidFill>
            <a:schemeClr val="bg1"/>
          </a:solidFill>
          <a:latin typeface="Arial Unicode MS" charset="0"/>
          <a:ea typeface="ＭＳ Ｐゴシック" charset="0"/>
        </a:defRPr>
      </a:lvl5pPr>
      <a:lvl6pPr marL="457200" algn="ctr" rtl="0" fontAlgn="base">
        <a:spcBef>
          <a:spcPct val="0"/>
        </a:spcBef>
        <a:spcAft>
          <a:spcPct val="0"/>
        </a:spcAft>
        <a:defRPr sz="4400">
          <a:solidFill>
            <a:schemeClr val="bg1"/>
          </a:solidFill>
          <a:latin typeface="Arial Unicode MS" charset="0"/>
          <a:ea typeface="ＭＳ Ｐゴシック" charset="0"/>
        </a:defRPr>
      </a:lvl6pPr>
      <a:lvl7pPr marL="914400" algn="ctr" rtl="0" fontAlgn="base">
        <a:spcBef>
          <a:spcPct val="0"/>
        </a:spcBef>
        <a:spcAft>
          <a:spcPct val="0"/>
        </a:spcAft>
        <a:defRPr sz="4400">
          <a:solidFill>
            <a:schemeClr val="bg1"/>
          </a:solidFill>
          <a:latin typeface="Arial Unicode MS" charset="0"/>
          <a:ea typeface="ＭＳ Ｐゴシック" charset="0"/>
        </a:defRPr>
      </a:lvl7pPr>
      <a:lvl8pPr marL="1371600" algn="ctr" rtl="0" fontAlgn="base">
        <a:spcBef>
          <a:spcPct val="0"/>
        </a:spcBef>
        <a:spcAft>
          <a:spcPct val="0"/>
        </a:spcAft>
        <a:defRPr sz="4400">
          <a:solidFill>
            <a:schemeClr val="bg1"/>
          </a:solidFill>
          <a:latin typeface="Arial Unicode MS" charset="0"/>
          <a:ea typeface="ＭＳ Ｐゴシック" charset="0"/>
        </a:defRPr>
      </a:lvl8pPr>
      <a:lvl9pPr marL="1828800" algn="ctr" rtl="0" fontAlgn="base">
        <a:spcBef>
          <a:spcPct val="0"/>
        </a:spcBef>
        <a:spcAft>
          <a:spcPct val="0"/>
        </a:spcAft>
        <a:defRPr sz="4400">
          <a:solidFill>
            <a:schemeClr val="bg1"/>
          </a:solidFill>
          <a:latin typeface="Arial Unicode MS" charset="0"/>
          <a:ea typeface="ＭＳ Ｐゴシック"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ea typeface="+mn-ea"/>
        </a:defRPr>
      </a:lvl2pPr>
      <a:lvl3pPr marL="1143000" indent="-228600" algn="l" rtl="0" fontAlgn="base">
        <a:spcBef>
          <a:spcPct val="20000"/>
        </a:spcBef>
        <a:spcAft>
          <a:spcPct val="0"/>
        </a:spcAft>
        <a:buChar char="•"/>
        <a:defRPr sz="2400">
          <a:solidFill>
            <a:schemeClr val="bg1"/>
          </a:solidFill>
          <a:latin typeface="+mn-lt"/>
          <a:ea typeface="+mn-ea"/>
        </a:defRPr>
      </a:lvl3pPr>
      <a:lvl4pPr marL="1600200" indent="-228600" algn="l" rtl="0" fontAlgn="base">
        <a:spcBef>
          <a:spcPct val="20000"/>
        </a:spcBef>
        <a:spcAft>
          <a:spcPct val="0"/>
        </a:spcAft>
        <a:buChar char="–"/>
        <a:defRPr sz="2000">
          <a:solidFill>
            <a:schemeClr val="bg1"/>
          </a:solidFill>
          <a:latin typeface="+mn-lt"/>
          <a:ea typeface="+mn-ea"/>
        </a:defRPr>
      </a:lvl4pPr>
      <a:lvl5pPr marL="2057400" indent="-228600" algn="l" rtl="0" fontAlgn="base">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DA372D0-4294-6149-9A95-13B63501D6ED}" type="datetimeFigureOut">
              <a:rPr lang="en-US" smtClean="0">
                <a:solidFill>
                  <a:prstClr val="black">
                    <a:tint val="75000"/>
                  </a:prstClr>
                </a:solidFill>
                <a:latin typeface="Calibri"/>
              </a:rPr>
              <a:pPr defTabSz="457200"/>
              <a:t>19/11/13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25BBF3C-7849-F24D-BFA1-CB4EDBF806B8}"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8460784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D6124-C021-414F-9EC1-8C44BE187EF1}" type="datetime1">
              <a:rPr lang="en-US" smtClean="0">
                <a:solidFill>
                  <a:prstClr val="black">
                    <a:tint val="75000"/>
                  </a:prstClr>
                </a:solidFill>
                <a:latin typeface="Calibri"/>
              </a:rPr>
              <a:pPr/>
              <a:t>19/11/13</a:t>
            </a:fld>
            <a:endParaRPr lang="en-US">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659AE-68A2-41B4-825A-F55FDC854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1901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1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7.png"/><Relationship Id="rId3" Type="http://schemas.openxmlformats.org/officeDocument/2006/relationships/image" Target="../media/image11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17.png"/><Relationship Id="rId3" Type="http://schemas.openxmlformats.org/officeDocument/2006/relationships/image" Target="../media/image11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3.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11.png"/><Relationship Id="rId13"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25.emf"/><Relationship Id="rId6" Type="http://schemas.openxmlformats.org/officeDocument/2006/relationships/oleObject" Target="../embeddings/oleObject6.bin"/><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oleObject" Target="../embeddings/oleObject7.bin"/><Relationship Id="rId10" Type="http://schemas.openxmlformats.org/officeDocument/2006/relationships/oleObject" Target="../embeddings/oleObject8.bin"/></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1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9.png"/><Relationship Id="rId5" Type="http://schemas.openxmlformats.org/officeDocument/2006/relationships/image" Target="../media/image38.png"/><Relationship Id="rId6" Type="http://schemas.openxmlformats.org/officeDocument/2006/relationships/image" Target="../media/image10.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44.emf"/><Relationship Id="rId8"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9.png"/><Relationship Id="rId9" Type="http://schemas.openxmlformats.org/officeDocument/2006/relationships/image" Target="../media/image47.jpg"/><Relationship Id="rId10" Type="http://schemas.openxmlformats.org/officeDocument/2006/relationships/image" Target="../media/image48.jpg"/><Relationship Id="rId11"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33.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7.em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7.em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7.emf"/><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7.emf"/><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59.png"/><Relationship Id="rId8"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59.png"/><Relationship Id="rId8"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7.png"/><Relationship Id="rId9"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76.emf"/><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81.emf"/><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71.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7.png"/><Relationship Id="rId3" Type="http://schemas.openxmlformats.org/officeDocument/2006/relationships/image" Target="../media/image5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8.png"/><Relationship Id="rId3" Type="http://schemas.openxmlformats.org/officeDocument/2006/relationships/image" Target="../media/image57.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png"/><Relationship Id="rId3" Type="http://schemas.openxmlformats.org/officeDocument/2006/relationships/image" Target="../media/image57.emf"/></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57.emf"/><Relationship Id="rId6" Type="http://schemas.openxmlformats.org/officeDocument/2006/relationships/image" Target="../media/image7.png"/><Relationship Id="rId1" Type="http://schemas.openxmlformats.org/officeDocument/2006/relationships/slideLayout" Target="../slideLayouts/slideLayout28.xml"/><Relationship Id="rId2" Type="http://schemas.openxmlformats.org/officeDocument/2006/relationships/image" Target="../media/image89.png"/></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11.png"/><Relationship Id="rId13"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25.emf"/><Relationship Id="rId6" Type="http://schemas.openxmlformats.org/officeDocument/2006/relationships/oleObject" Target="../embeddings/oleObject2.bin"/><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oleObject" Target="../embeddings/oleObject3.bin"/><Relationship Id="rId10"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9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0528" y="548680"/>
            <a:ext cx="9715568" cy="3672408"/>
          </a:xfrm>
        </p:spPr>
        <p:txBody>
          <a:bodyPr>
            <a:noAutofit/>
          </a:bodyPr>
          <a:lstStyle/>
          <a:p>
            <a:r>
              <a:rPr lang="en-US" sz="6000" b="1" dirty="0" smtClean="0">
                <a:solidFill>
                  <a:schemeClr val="tx2">
                    <a:lumMod val="60000"/>
                    <a:lumOff val="40000"/>
                  </a:schemeClr>
                </a:solidFill>
              </a:rPr>
              <a:t/>
            </a:r>
            <a:br>
              <a:rPr lang="en-US" sz="6000" b="1" dirty="0" smtClean="0">
                <a:solidFill>
                  <a:schemeClr val="tx2">
                    <a:lumMod val="60000"/>
                    <a:lumOff val="40000"/>
                  </a:schemeClr>
                </a:solidFill>
              </a:rPr>
            </a:br>
            <a:r>
              <a:rPr lang="en-US" sz="4800" b="1" dirty="0" smtClean="0">
                <a:solidFill>
                  <a:schemeClr val="tx2">
                    <a:lumMod val="60000"/>
                    <a:lumOff val="40000"/>
                  </a:schemeClr>
                </a:solidFill>
              </a:rPr>
              <a:t>Model-based </a:t>
            </a:r>
            <a:br>
              <a:rPr lang="en-US" sz="4800" b="1" dirty="0" smtClean="0">
                <a:solidFill>
                  <a:schemeClr val="tx2">
                    <a:lumMod val="60000"/>
                    <a:lumOff val="40000"/>
                  </a:schemeClr>
                </a:solidFill>
              </a:rPr>
            </a:br>
            <a:r>
              <a:rPr lang="en-US" sz="4800" b="1" dirty="0" smtClean="0">
                <a:solidFill>
                  <a:schemeClr val="tx2">
                    <a:lumMod val="60000"/>
                    <a:lumOff val="40000"/>
                  </a:schemeClr>
                </a:solidFill>
              </a:rPr>
              <a:t>Software Product Lines </a:t>
            </a:r>
            <a:br>
              <a:rPr lang="en-US" sz="4800" b="1" dirty="0" smtClean="0">
                <a:solidFill>
                  <a:schemeClr val="tx2">
                    <a:lumMod val="60000"/>
                    <a:lumOff val="40000"/>
                  </a:schemeClr>
                </a:solidFill>
              </a:rPr>
            </a:br>
            <a:r>
              <a:rPr lang="en-US" sz="3600" b="1" dirty="0" smtClean="0">
                <a:solidFill>
                  <a:schemeClr val="tx2">
                    <a:lumMod val="60000"/>
                    <a:lumOff val="40000"/>
                  </a:schemeClr>
                </a:solidFill>
              </a:rPr>
              <a:t>Variability </a:t>
            </a:r>
            <a:r>
              <a:rPr lang="en-US" sz="3600" b="1" dirty="0" smtClean="0">
                <a:solidFill>
                  <a:schemeClr val="tx2">
                    <a:lumMod val="60000"/>
                    <a:lumOff val="40000"/>
                  </a:schemeClr>
                </a:solidFill>
              </a:rPr>
              <a:t>Models </a:t>
            </a:r>
            <a:r>
              <a:rPr lang="en-US" sz="2400" b="1" dirty="0" smtClean="0">
                <a:solidFill>
                  <a:schemeClr val="tx2">
                    <a:lumMod val="60000"/>
                    <a:lumOff val="40000"/>
                  </a:schemeClr>
                </a:solidFill>
              </a:rPr>
              <a:t>(Part 2)</a:t>
            </a:r>
            <a:endParaRPr lang="en-US" sz="2400" b="1" dirty="0">
              <a:solidFill>
                <a:schemeClr val="tx2">
                  <a:lumMod val="60000"/>
                  <a:lumOff val="40000"/>
                </a:schemeClr>
              </a:solidFill>
            </a:endParaRPr>
          </a:p>
        </p:txBody>
      </p:sp>
      <p:sp>
        <p:nvSpPr>
          <p:cNvPr id="21" name="Sous-titre 2"/>
          <p:cNvSpPr txBox="1">
            <a:spLocks/>
          </p:cNvSpPr>
          <p:nvPr/>
        </p:nvSpPr>
        <p:spPr>
          <a:xfrm>
            <a:off x="467544" y="4365104"/>
            <a:ext cx="8143932" cy="20882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Mathieu Acher</a:t>
            </a:r>
          </a:p>
          <a:p>
            <a:r>
              <a:rPr lang="en-US" sz="2400" dirty="0" smtClean="0"/>
              <a:t>Maître de </a:t>
            </a:r>
            <a:r>
              <a:rPr lang="en-US" sz="2400" dirty="0" err="1" smtClean="0"/>
              <a:t>Conférences</a:t>
            </a:r>
            <a:endParaRPr lang="en-US" sz="2400" dirty="0" smtClean="0"/>
          </a:p>
          <a:p>
            <a:r>
              <a:rPr lang="en-US" sz="2400" dirty="0" err="1" smtClean="0"/>
              <a:t>mathieu.acher@irisa.fr</a:t>
            </a:r>
            <a:endParaRPr lang="en-US" sz="2400" dirty="0" smtClean="0"/>
          </a:p>
          <a:p>
            <a:endParaRPr lang="en-US" sz="2400" dirty="0" smtClean="0"/>
          </a:p>
          <a:p>
            <a:endParaRPr lang="en-US" sz="2400" dirty="0" smtClean="0"/>
          </a:p>
          <a:p>
            <a:endParaRPr lang="en-US" sz="2400" dirty="0" smtClean="0"/>
          </a:p>
          <a:p>
            <a:endParaRPr lang="en-US" sz="2000" dirty="0" smtClean="0"/>
          </a:p>
        </p:txBody>
      </p:sp>
      <p:pic>
        <p:nvPicPr>
          <p:cNvPr id="22" name="Picture 5" descr="logoUR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845494"/>
            <a:ext cx="2478274" cy="1008112"/>
          </a:xfrm>
          <a:prstGeom prst="rect">
            <a:avLst/>
          </a:prstGeom>
        </p:spPr>
      </p:pic>
      <p:pic>
        <p:nvPicPr>
          <p:cNvPr id="23" name="Picture 4" descr="isticFR20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819" y="5661248"/>
            <a:ext cx="3355381" cy="1196752"/>
          </a:xfrm>
          <a:prstGeom prst="rect">
            <a:avLst/>
          </a:prstGeom>
        </p:spPr>
      </p:pic>
      <p:grpSp>
        <p:nvGrpSpPr>
          <p:cNvPr id="24" name="Group 46"/>
          <p:cNvGrpSpPr/>
          <p:nvPr/>
        </p:nvGrpSpPr>
        <p:grpSpPr>
          <a:xfrm>
            <a:off x="2411760" y="0"/>
            <a:ext cx="3888432" cy="1556792"/>
            <a:chOff x="-3699414" y="2132856"/>
            <a:chExt cx="4653086" cy="2016224"/>
          </a:xfrm>
        </p:grpSpPr>
        <p:pic>
          <p:nvPicPr>
            <p:cNvPr id="25" name="Picture 10"/>
            <p:cNvPicPr>
              <a:picLocks noChangeAspect="1" noChangeArrowheads="1"/>
            </p:cNvPicPr>
            <p:nvPr/>
          </p:nvPicPr>
          <p:blipFill>
            <a:blip r:embed="rId5" cstate="print"/>
            <a:srcRect/>
            <a:stretch>
              <a:fillRect/>
            </a:stretch>
          </p:blipFill>
          <p:spPr bwMode="auto">
            <a:xfrm>
              <a:off x="549058" y="2780928"/>
              <a:ext cx="360040" cy="395371"/>
            </a:xfrm>
            <a:prstGeom prst="rect">
              <a:avLst/>
            </a:prstGeom>
            <a:noFill/>
            <a:ln w="9525">
              <a:noFill/>
              <a:miter lim="800000"/>
              <a:headEnd/>
              <a:tailEnd/>
            </a:ln>
            <a:effectLst/>
          </p:spPr>
        </p:pic>
        <p:pic>
          <p:nvPicPr>
            <p:cNvPr id="26" name="Picture 11"/>
            <p:cNvPicPr>
              <a:picLocks noChangeAspect="1" noChangeArrowheads="1"/>
            </p:cNvPicPr>
            <p:nvPr/>
          </p:nvPicPr>
          <p:blipFill>
            <a:blip r:embed="rId6" cstate="print"/>
            <a:srcRect/>
            <a:stretch>
              <a:fillRect/>
            </a:stretch>
          </p:blipFill>
          <p:spPr bwMode="auto">
            <a:xfrm>
              <a:off x="-243030" y="2455044"/>
              <a:ext cx="718370" cy="536014"/>
            </a:xfrm>
            <a:prstGeom prst="rect">
              <a:avLst/>
            </a:prstGeom>
            <a:noFill/>
            <a:ln w="9525">
              <a:noFill/>
              <a:miter lim="800000"/>
              <a:headEnd/>
              <a:tailEnd/>
            </a:ln>
            <a:effectLst/>
          </p:spPr>
        </p:pic>
        <p:grpSp>
          <p:nvGrpSpPr>
            <p:cNvPr id="27" name="Group 49"/>
            <p:cNvGrpSpPr/>
            <p:nvPr/>
          </p:nvGrpSpPr>
          <p:grpSpPr>
            <a:xfrm>
              <a:off x="-3699414" y="2186622"/>
              <a:ext cx="4653086" cy="1962458"/>
              <a:chOff x="0" y="1052736"/>
              <a:chExt cx="9147218" cy="5256584"/>
            </a:xfrm>
          </p:grpSpPr>
          <p:sp>
            <p:nvSpPr>
              <p:cNvPr id="34" name="Rectangle 33"/>
              <p:cNvSpPr/>
              <p:nvPr/>
            </p:nvSpPr>
            <p:spPr>
              <a:xfrm>
                <a:off x="0" y="1052736"/>
                <a:ext cx="4572000" cy="432048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1916832"/>
                <a:ext cx="412778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 name="Picture 54" descr="Capture d’écran 2012-09-02 à 15.34.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2060848"/>
                <a:ext cx="2016224" cy="1576596"/>
              </a:xfrm>
              <a:prstGeom prst="rect">
                <a:avLst/>
              </a:prstGeom>
              <a:ln>
                <a:solidFill>
                  <a:srgbClr val="000000"/>
                </a:solidFill>
              </a:ln>
            </p:spPr>
          </p:pic>
          <p:sp>
            <p:nvSpPr>
              <p:cNvPr id="37" name="Curved Up Arrow 55"/>
              <p:cNvSpPr/>
              <p:nvPr/>
            </p:nvSpPr>
            <p:spPr>
              <a:xfrm>
                <a:off x="2915816" y="5157192"/>
                <a:ext cx="2880320" cy="1152128"/>
              </a:xfrm>
              <a:prstGeom prst="curvedUpArrow">
                <a:avLst/>
              </a:prstGeom>
              <a:solidFill>
                <a:srgbClr val="C3D6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8" name="Image 30"/>
              <p:cNvPicPr>
                <a:picLocks noChangeAspect="1"/>
              </p:cNvPicPr>
              <p:nvPr/>
            </p:nvPicPr>
            <p:blipFill>
              <a:blip r:embed="rId9"/>
              <a:stretch>
                <a:fillRect/>
              </a:stretch>
            </p:blipFill>
            <p:spPr>
              <a:xfrm>
                <a:off x="6386832" y="1123697"/>
                <a:ext cx="2760386" cy="1259772"/>
              </a:xfrm>
              <a:prstGeom prst="rect">
                <a:avLst/>
              </a:prstGeom>
            </p:spPr>
          </p:pic>
          <p:pic>
            <p:nvPicPr>
              <p:cNvPr id="39" name="Image 31"/>
              <p:cNvPicPr>
                <a:picLocks noChangeAspect="1"/>
              </p:cNvPicPr>
              <p:nvPr/>
            </p:nvPicPr>
            <p:blipFill>
              <a:blip r:embed="rId10"/>
              <a:stretch>
                <a:fillRect/>
              </a:stretch>
            </p:blipFill>
            <p:spPr>
              <a:xfrm>
                <a:off x="4752070" y="3609020"/>
                <a:ext cx="1735602" cy="792086"/>
              </a:xfrm>
              <a:prstGeom prst="rect">
                <a:avLst/>
              </a:prstGeom>
            </p:spPr>
          </p:pic>
          <p:pic>
            <p:nvPicPr>
              <p:cNvPr id="40" name="Picture 58"/>
              <p:cNvPicPr>
                <a:picLocks noChangeAspect="1"/>
              </p:cNvPicPr>
              <p:nvPr/>
            </p:nvPicPr>
            <p:blipFill>
              <a:blip r:embed="rId11"/>
              <a:stretch>
                <a:fillRect/>
              </a:stretch>
            </p:blipFill>
            <p:spPr>
              <a:xfrm>
                <a:off x="5940152" y="4509120"/>
                <a:ext cx="2278112" cy="1356692"/>
              </a:xfrm>
              <a:prstGeom prst="rect">
                <a:avLst/>
              </a:prstGeom>
            </p:spPr>
          </p:pic>
          <p:pic>
            <p:nvPicPr>
              <p:cNvPr id="41" name="Picture 59" descr="Capture d’écran 2012-09-02 à 15.34.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768" y="1484784"/>
                <a:ext cx="2016224" cy="1576596"/>
              </a:xfrm>
              <a:prstGeom prst="rect">
                <a:avLst/>
              </a:prstGeom>
              <a:ln>
                <a:solidFill>
                  <a:srgbClr val="000000"/>
                </a:solidFill>
              </a:ln>
            </p:spPr>
          </p:pic>
          <p:pic>
            <p:nvPicPr>
              <p:cNvPr id="42" name="Picture 60" descr="Capture d’écran 2012-09-02 à 15.34.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7664" y="3356992"/>
                <a:ext cx="2016224" cy="1576596"/>
              </a:xfrm>
              <a:prstGeom prst="rect">
                <a:avLst/>
              </a:prstGeom>
              <a:ln>
                <a:solidFill>
                  <a:srgbClr val="000000"/>
                </a:solidFill>
              </a:ln>
            </p:spPr>
          </p:pic>
          <p:pic>
            <p:nvPicPr>
              <p:cNvPr id="43" name="Picture 61" descr="Capture d’écran 2012-09-02 à 15.34.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5696" y="2564904"/>
                <a:ext cx="2016224" cy="1576596"/>
              </a:xfrm>
              <a:prstGeom prst="rect">
                <a:avLst/>
              </a:prstGeom>
              <a:ln>
                <a:solidFill>
                  <a:srgbClr val="000000"/>
                </a:solidFill>
              </a:ln>
            </p:spPr>
          </p:pic>
        </p:grpSp>
        <p:pic>
          <p:nvPicPr>
            <p:cNvPr id="30" name="Image 28"/>
            <p:cNvPicPr>
              <a:picLocks noChangeAspect="1"/>
            </p:cNvPicPr>
            <p:nvPr/>
          </p:nvPicPr>
          <p:blipFill>
            <a:blip r:embed="rId12"/>
            <a:stretch>
              <a:fillRect/>
            </a:stretch>
          </p:blipFill>
          <p:spPr>
            <a:xfrm>
              <a:off x="-675078" y="2708920"/>
              <a:ext cx="1080120" cy="492941"/>
            </a:xfrm>
            <a:prstGeom prst="rect">
              <a:avLst/>
            </a:prstGeom>
          </p:spPr>
        </p:pic>
        <p:pic>
          <p:nvPicPr>
            <p:cNvPr id="3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0648" y="2132856"/>
              <a:ext cx="946089" cy="67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extLst>
      <p:ext uri="{BB962C8B-B14F-4D97-AF65-F5344CB8AC3E}">
        <p14:creationId xmlns:p14="http://schemas.microsoft.com/office/powerpoint/2010/main" val="2932748591"/>
      </p:ext>
    </p:extLst>
  </p:cSld>
  <p:clrMapOvr>
    <a:masterClrMapping/>
  </p:clrMapOvr>
  <p:transition xmlns:p14="http://schemas.microsoft.com/office/powerpoint/2010/main" advTm="85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700808"/>
            <a:ext cx="4572000" cy="3672408"/>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95536" y="-243408"/>
            <a:ext cx="8229600" cy="1143000"/>
          </a:xfrm>
        </p:spPr>
        <p:txBody>
          <a:bodyPr>
            <a:noAutofit/>
          </a:bodyPr>
          <a:lstStyle/>
          <a:p>
            <a:r>
              <a:rPr lang="en-US" sz="4000" b="1" dirty="0" smtClean="0">
                <a:solidFill>
                  <a:schemeClr val="tx2">
                    <a:lumMod val="60000"/>
                    <a:lumOff val="40000"/>
                  </a:schemeClr>
                </a:solidFill>
              </a:rPr>
              <a:t>Variability </a:t>
            </a:r>
            <a:r>
              <a:rPr lang="en-US" sz="4000" b="1" u="sng" dirty="0" smtClean="0">
                <a:solidFill>
                  <a:schemeClr val="tx2">
                    <a:lumMod val="60000"/>
                    <a:lumOff val="40000"/>
                  </a:schemeClr>
                </a:solidFill>
              </a:rPr>
              <a:t>Models</a:t>
            </a:r>
            <a:endParaRPr lang="en-US" sz="4000" b="1" u="sng"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10</a:t>
            </a:fld>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16832"/>
            <a:ext cx="412778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 name="Picture 16" descr="Capture d’écran 2012-09-02 à 15.34.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060848"/>
            <a:ext cx="3971518" cy="3105548"/>
          </a:xfrm>
          <a:prstGeom prst="rect">
            <a:avLst/>
          </a:prstGeom>
          <a:ln>
            <a:solidFill>
              <a:srgbClr val="000000"/>
            </a:solidFill>
          </a:ln>
        </p:spPr>
      </p:pic>
      <p:sp>
        <p:nvSpPr>
          <p:cNvPr id="8" name="Curved Up Arrow 7"/>
          <p:cNvSpPr/>
          <p:nvPr/>
        </p:nvSpPr>
        <p:spPr>
          <a:xfrm>
            <a:off x="2915816" y="5157192"/>
            <a:ext cx="2880320" cy="1152128"/>
          </a:xfrm>
          <a:prstGeom prst="curvedUpArrow">
            <a:avLst/>
          </a:prstGeom>
          <a:solidFill>
            <a:srgbClr val="C3D6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Image 28"/>
          <p:cNvPicPr>
            <a:picLocks noChangeAspect="1"/>
          </p:cNvPicPr>
          <p:nvPr/>
        </p:nvPicPr>
        <p:blipFill>
          <a:blip r:embed="rId5"/>
          <a:stretch>
            <a:fillRect/>
          </a:stretch>
        </p:blipFill>
        <p:spPr>
          <a:xfrm>
            <a:off x="4932040" y="836712"/>
            <a:ext cx="1893190" cy="864006"/>
          </a:xfrm>
          <a:prstGeom prst="rect">
            <a:avLst/>
          </a:prstGeom>
        </p:spPr>
      </p:pic>
      <p:pic>
        <p:nvPicPr>
          <p:cNvPr id="19" name="Image 30"/>
          <p:cNvPicPr>
            <a:picLocks noChangeAspect="1"/>
          </p:cNvPicPr>
          <p:nvPr/>
        </p:nvPicPr>
        <p:blipFill>
          <a:blip r:embed="rId6"/>
          <a:stretch>
            <a:fillRect/>
          </a:stretch>
        </p:blipFill>
        <p:spPr>
          <a:xfrm>
            <a:off x="5724128" y="1569005"/>
            <a:ext cx="1736217" cy="792368"/>
          </a:xfrm>
          <a:prstGeom prst="rect">
            <a:avLst/>
          </a:prstGeom>
        </p:spPr>
      </p:pic>
      <p:pic>
        <p:nvPicPr>
          <p:cNvPr id="20" name="Image 31"/>
          <p:cNvPicPr>
            <a:picLocks noChangeAspect="1"/>
          </p:cNvPicPr>
          <p:nvPr/>
        </p:nvPicPr>
        <p:blipFill>
          <a:blip r:embed="rId7"/>
          <a:stretch>
            <a:fillRect/>
          </a:stretch>
        </p:blipFill>
        <p:spPr>
          <a:xfrm>
            <a:off x="6948264" y="908720"/>
            <a:ext cx="1735602" cy="792087"/>
          </a:xfrm>
          <a:prstGeom prst="rect">
            <a:avLst/>
          </a:prstGeom>
        </p:spPr>
      </p:pic>
      <p:pic>
        <p:nvPicPr>
          <p:cNvPr id="21" name="Picture 20"/>
          <p:cNvPicPr>
            <a:picLocks noChangeAspect="1"/>
          </p:cNvPicPr>
          <p:nvPr/>
        </p:nvPicPr>
        <p:blipFill>
          <a:blip r:embed="rId8"/>
          <a:stretch>
            <a:fillRect/>
          </a:stretch>
        </p:blipFill>
        <p:spPr>
          <a:xfrm>
            <a:off x="5940152" y="4509120"/>
            <a:ext cx="2278112" cy="1356692"/>
          </a:xfrm>
          <a:prstGeom prst="rect">
            <a:avLst/>
          </a:prstGeom>
        </p:spPr>
      </p:pic>
    </p:spTree>
    <p:extLst>
      <p:ext uri="{BB962C8B-B14F-4D97-AF65-F5344CB8AC3E}">
        <p14:creationId xmlns:p14="http://schemas.microsoft.com/office/powerpoint/2010/main" val="5562320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b="1" dirty="0" smtClean="0">
                <a:solidFill>
                  <a:srgbClr val="558ED5"/>
                </a:solidFill>
              </a:rPr>
              <a:t>Binary Decision Diagrams (BDDs):</a:t>
            </a:r>
            <a:br>
              <a:rPr lang="en-US" sz="3600" b="1" dirty="0" smtClean="0">
                <a:solidFill>
                  <a:srgbClr val="558ED5"/>
                </a:solidFill>
              </a:rPr>
            </a:br>
            <a:r>
              <a:rPr lang="en-US" sz="3600" b="1" dirty="0">
                <a:solidFill>
                  <a:srgbClr val="558ED5"/>
                </a:solidFill>
              </a:rPr>
              <a:t>T</a:t>
            </a:r>
            <a:r>
              <a:rPr lang="en-US" sz="3600" b="1" dirty="0" smtClean="0">
                <a:solidFill>
                  <a:srgbClr val="558ED5"/>
                </a:solidFill>
              </a:rPr>
              <a:t>heoretical Problem</a:t>
            </a:r>
            <a:endParaRPr lang="en-US" sz="3600" b="1" dirty="0">
              <a:solidFill>
                <a:srgbClr val="558ED5"/>
              </a:solidFill>
            </a:endParaRPr>
          </a:p>
        </p:txBody>
      </p:sp>
      <p:sp>
        <p:nvSpPr>
          <p:cNvPr id="3" name="Content Placeholder 2"/>
          <p:cNvSpPr>
            <a:spLocks noGrp="1"/>
          </p:cNvSpPr>
          <p:nvPr>
            <p:ph idx="1"/>
          </p:nvPr>
        </p:nvSpPr>
        <p:spPr/>
        <p:txBody>
          <a:bodyPr/>
          <a:lstStyle/>
          <a:p>
            <a:r>
              <a:rPr lang="en-US" dirty="0"/>
              <a:t>The </a:t>
            </a:r>
            <a:r>
              <a:rPr lang="en-US" dirty="0" smtClean="0"/>
              <a:t>size </a:t>
            </a:r>
            <a:r>
              <a:rPr lang="en-US" dirty="0"/>
              <a:t>of the BDD is </a:t>
            </a:r>
            <a:r>
              <a:rPr lang="en-US" dirty="0" smtClean="0"/>
              <a:t>very </a:t>
            </a:r>
            <a:r>
              <a:rPr lang="en-US" dirty="0"/>
              <a:t>s</a:t>
            </a:r>
            <a:r>
              <a:rPr lang="en-US" dirty="0" smtClean="0"/>
              <a:t>ensitive </a:t>
            </a:r>
            <a:r>
              <a:rPr lang="en-US" dirty="0"/>
              <a:t>to the </a:t>
            </a:r>
            <a:r>
              <a:rPr lang="en-US" b="1" u="sng" dirty="0" smtClean="0">
                <a:solidFill>
                  <a:schemeClr val="tx2">
                    <a:lumMod val="60000"/>
                    <a:lumOff val="40000"/>
                  </a:schemeClr>
                </a:solidFill>
              </a:rPr>
              <a:t>order</a:t>
            </a:r>
            <a:r>
              <a:rPr lang="en-US" dirty="0" smtClean="0"/>
              <a:t> </a:t>
            </a:r>
            <a:r>
              <a:rPr lang="en-US" dirty="0"/>
              <a:t>of the BDD </a:t>
            </a:r>
            <a:r>
              <a:rPr lang="en-US" dirty="0" smtClean="0"/>
              <a:t>variables </a:t>
            </a:r>
            <a:endParaRPr lang="en-US" dirty="0"/>
          </a:p>
          <a:p>
            <a:pPr lvl="1"/>
            <a:r>
              <a:rPr lang="en-US" b="1" dirty="0"/>
              <a:t>e</a:t>
            </a:r>
            <a:r>
              <a:rPr lang="en-US" b="1" dirty="0" smtClean="0"/>
              <a:t>.g. two </a:t>
            </a:r>
            <a:r>
              <a:rPr lang="en-US" b="1" dirty="0"/>
              <a:t>equivalent BDDs for the same feature model </a:t>
            </a:r>
            <a:endParaRPr lang="en-US" dirty="0"/>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100</a:t>
            </a:fld>
            <a:endParaRPr lang="en-US"/>
          </a:p>
        </p:txBody>
      </p:sp>
      <p:pic>
        <p:nvPicPr>
          <p:cNvPr id="5" name="Picture 4" descr="Capture d’écran 2012-02-15 à 09.5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212976"/>
            <a:ext cx="6408712" cy="3383279"/>
          </a:xfrm>
          <a:prstGeom prst="rect">
            <a:avLst/>
          </a:prstGeom>
        </p:spPr>
      </p:pic>
      <p:sp>
        <p:nvSpPr>
          <p:cNvPr id="6" name="Rectangle 5"/>
          <p:cNvSpPr/>
          <p:nvPr/>
        </p:nvSpPr>
        <p:spPr>
          <a:xfrm>
            <a:off x="3563888" y="6477084"/>
            <a:ext cx="1961344" cy="369332"/>
          </a:xfrm>
          <a:prstGeom prst="rect">
            <a:avLst/>
          </a:prstGeom>
        </p:spPr>
        <p:txBody>
          <a:bodyPr wrap="none">
            <a:spAutoFit/>
          </a:bodyPr>
          <a:lstStyle/>
          <a:p>
            <a:r>
              <a:rPr lang="de-DE" b="1" i="1" dirty="0" smtClean="0">
                <a:solidFill>
                  <a:srgbClr val="FF6600"/>
                </a:solidFill>
              </a:rPr>
              <a:t>[</a:t>
            </a:r>
            <a:r>
              <a:rPr lang="de-DE" b="1" i="1" dirty="0" err="1" smtClean="0">
                <a:solidFill>
                  <a:srgbClr val="FF6600"/>
                </a:solidFill>
              </a:rPr>
              <a:t>Mendonca</a:t>
            </a:r>
            <a:r>
              <a:rPr lang="de-DE" b="1" i="1" dirty="0" smtClean="0">
                <a:solidFill>
                  <a:srgbClr val="FF6600"/>
                </a:solidFill>
              </a:rPr>
              <a:t>, </a:t>
            </a:r>
            <a:r>
              <a:rPr lang="de-DE" b="1" i="1" dirty="0" err="1" smtClean="0">
                <a:solidFill>
                  <a:srgbClr val="FF6600"/>
                </a:solidFill>
              </a:rPr>
              <a:t>slide</a:t>
            </a:r>
            <a:r>
              <a:rPr lang="de-DE" b="1" i="1" dirty="0" smtClean="0">
                <a:solidFill>
                  <a:srgbClr val="FF6600"/>
                </a:solidFill>
              </a:rPr>
              <a:t>]</a:t>
            </a:r>
            <a:endParaRPr lang="de-DE" b="1" i="1" dirty="0">
              <a:solidFill>
                <a:srgbClr val="FF6600"/>
              </a:solidFill>
            </a:endParaRPr>
          </a:p>
        </p:txBody>
      </p:sp>
    </p:spTree>
    <p:extLst>
      <p:ext uri="{BB962C8B-B14F-4D97-AF65-F5344CB8AC3E}">
        <p14:creationId xmlns:p14="http://schemas.microsoft.com/office/powerpoint/2010/main" val="299885540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b="1" dirty="0" smtClean="0">
                <a:solidFill>
                  <a:srgbClr val="558ED5"/>
                </a:solidFill>
              </a:rPr>
              <a:t>Binary Decision Diagrams (BDDs):</a:t>
            </a:r>
            <a:br>
              <a:rPr lang="en-US" sz="3600" b="1" dirty="0" smtClean="0">
                <a:solidFill>
                  <a:srgbClr val="558ED5"/>
                </a:solidFill>
              </a:rPr>
            </a:br>
            <a:r>
              <a:rPr lang="en-US" sz="3600" b="1" dirty="0">
                <a:solidFill>
                  <a:srgbClr val="558ED5"/>
                </a:solidFill>
              </a:rPr>
              <a:t>T</a:t>
            </a:r>
            <a:r>
              <a:rPr lang="en-US" sz="3600" b="1" dirty="0" smtClean="0">
                <a:solidFill>
                  <a:srgbClr val="558ED5"/>
                </a:solidFill>
              </a:rPr>
              <a:t>heoretical Problem</a:t>
            </a:r>
            <a:endParaRPr lang="en-US" sz="3600" b="1" dirty="0">
              <a:solidFill>
                <a:srgbClr val="558ED5"/>
              </a:solidFill>
            </a:endParaRPr>
          </a:p>
        </p:txBody>
      </p:sp>
      <p:sp>
        <p:nvSpPr>
          <p:cNvPr id="3" name="Content Placeholder 2"/>
          <p:cNvSpPr>
            <a:spLocks noGrp="1"/>
          </p:cNvSpPr>
          <p:nvPr>
            <p:ph idx="1"/>
          </p:nvPr>
        </p:nvSpPr>
        <p:spPr/>
        <p:txBody>
          <a:bodyPr/>
          <a:lstStyle/>
          <a:p>
            <a:r>
              <a:rPr lang="en-US" dirty="0"/>
              <a:t>The </a:t>
            </a:r>
            <a:r>
              <a:rPr lang="en-US" dirty="0" smtClean="0"/>
              <a:t>size </a:t>
            </a:r>
            <a:r>
              <a:rPr lang="en-US" dirty="0"/>
              <a:t>of the BDD is </a:t>
            </a:r>
            <a:r>
              <a:rPr lang="en-US" dirty="0" smtClean="0"/>
              <a:t>very </a:t>
            </a:r>
            <a:r>
              <a:rPr lang="en-US" dirty="0"/>
              <a:t>s</a:t>
            </a:r>
            <a:r>
              <a:rPr lang="en-US" dirty="0" smtClean="0"/>
              <a:t>ensitive </a:t>
            </a:r>
            <a:r>
              <a:rPr lang="en-US" dirty="0"/>
              <a:t>to the </a:t>
            </a:r>
            <a:r>
              <a:rPr lang="en-US" b="1" u="sng" dirty="0" smtClean="0">
                <a:solidFill>
                  <a:schemeClr val="tx2">
                    <a:lumMod val="60000"/>
                    <a:lumOff val="40000"/>
                  </a:schemeClr>
                </a:solidFill>
              </a:rPr>
              <a:t>order</a:t>
            </a:r>
            <a:r>
              <a:rPr lang="en-US" dirty="0" smtClean="0"/>
              <a:t> </a:t>
            </a:r>
            <a:r>
              <a:rPr lang="en-US" dirty="0"/>
              <a:t>of the BDD </a:t>
            </a:r>
            <a:r>
              <a:rPr lang="en-US" dirty="0" smtClean="0"/>
              <a:t>variables </a:t>
            </a:r>
            <a:endParaRPr lang="en-US" dirty="0"/>
          </a:p>
          <a:p>
            <a:pPr lvl="1"/>
            <a:r>
              <a:rPr lang="en-US" b="1" dirty="0"/>
              <a:t>e</a:t>
            </a:r>
            <a:r>
              <a:rPr lang="en-US" b="1" dirty="0" smtClean="0"/>
              <a:t>.g. two </a:t>
            </a:r>
            <a:r>
              <a:rPr lang="en-US" b="1" dirty="0"/>
              <a:t>equivalent BDDs for the same feature model </a:t>
            </a:r>
            <a:endParaRPr lang="en-US" dirty="0"/>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101</a:t>
            </a:fld>
            <a:endParaRPr lang="en-US"/>
          </a:p>
        </p:txBody>
      </p:sp>
      <p:pic>
        <p:nvPicPr>
          <p:cNvPr id="5" name="Picture 4" descr="Capture d’écran 2012-02-15 à 09.5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212976"/>
            <a:ext cx="6408712" cy="3383279"/>
          </a:xfrm>
          <a:prstGeom prst="rect">
            <a:avLst/>
          </a:prstGeom>
        </p:spPr>
      </p:pic>
      <p:sp>
        <p:nvSpPr>
          <p:cNvPr id="6" name="Rectangle 5"/>
          <p:cNvSpPr/>
          <p:nvPr/>
        </p:nvSpPr>
        <p:spPr>
          <a:xfrm>
            <a:off x="3563888" y="6477084"/>
            <a:ext cx="1961344" cy="369332"/>
          </a:xfrm>
          <a:prstGeom prst="rect">
            <a:avLst/>
          </a:prstGeom>
        </p:spPr>
        <p:txBody>
          <a:bodyPr wrap="none">
            <a:spAutoFit/>
          </a:bodyPr>
          <a:lstStyle/>
          <a:p>
            <a:r>
              <a:rPr lang="de-DE" b="1" i="1" dirty="0" smtClean="0">
                <a:solidFill>
                  <a:srgbClr val="FF6600"/>
                </a:solidFill>
              </a:rPr>
              <a:t>[</a:t>
            </a:r>
            <a:r>
              <a:rPr lang="de-DE" b="1" i="1" dirty="0" err="1" smtClean="0">
                <a:solidFill>
                  <a:srgbClr val="FF6600"/>
                </a:solidFill>
              </a:rPr>
              <a:t>Mendonca</a:t>
            </a:r>
            <a:r>
              <a:rPr lang="de-DE" b="1" i="1" dirty="0" smtClean="0">
                <a:solidFill>
                  <a:srgbClr val="FF6600"/>
                </a:solidFill>
              </a:rPr>
              <a:t>, </a:t>
            </a:r>
            <a:r>
              <a:rPr lang="de-DE" b="1" i="1" dirty="0" err="1" smtClean="0">
                <a:solidFill>
                  <a:srgbClr val="FF6600"/>
                </a:solidFill>
              </a:rPr>
              <a:t>slide</a:t>
            </a:r>
            <a:r>
              <a:rPr lang="de-DE" b="1" i="1" dirty="0" smtClean="0">
                <a:solidFill>
                  <a:srgbClr val="FF6600"/>
                </a:solidFill>
              </a:rPr>
              <a:t>]</a:t>
            </a:r>
            <a:endParaRPr lang="de-DE" b="1" i="1" dirty="0">
              <a:solidFill>
                <a:srgbClr val="FF6600"/>
              </a:solidFill>
            </a:endParaRPr>
          </a:p>
        </p:txBody>
      </p:sp>
      <p:sp>
        <p:nvSpPr>
          <p:cNvPr id="7" name="Explosion 1 6"/>
          <p:cNvSpPr/>
          <p:nvPr/>
        </p:nvSpPr>
        <p:spPr>
          <a:xfrm>
            <a:off x="2339752" y="3570328"/>
            <a:ext cx="4536504" cy="3312368"/>
          </a:xfrm>
          <a:prstGeom prst="irregularSeal1">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smtClean="0"/>
              <a:t>May lead to size explosion</a:t>
            </a:r>
            <a:endParaRPr lang="fr-FR" sz="3200" dirty="0"/>
          </a:p>
        </p:txBody>
      </p:sp>
    </p:spTree>
    <p:extLst>
      <p:ext uri="{BB962C8B-B14F-4D97-AF65-F5344CB8AC3E}">
        <p14:creationId xmlns:p14="http://schemas.microsoft.com/office/powerpoint/2010/main" val="338267443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b="1" dirty="0" smtClean="0">
                <a:solidFill>
                  <a:srgbClr val="558ED5"/>
                </a:solidFill>
              </a:rPr>
              <a:t>Binary Decision Diagrams (BDDs):</a:t>
            </a:r>
            <a:br>
              <a:rPr lang="en-US" sz="3600" b="1" dirty="0" smtClean="0">
                <a:solidFill>
                  <a:srgbClr val="558ED5"/>
                </a:solidFill>
              </a:rPr>
            </a:br>
            <a:r>
              <a:rPr lang="en-US" sz="3600" b="1" dirty="0">
                <a:solidFill>
                  <a:srgbClr val="558ED5"/>
                </a:solidFill>
              </a:rPr>
              <a:t>T</a:t>
            </a:r>
            <a:r>
              <a:rPr lang="en-US" sz="3600" b="1" dirty="0" smtClean="0">
                <a:solidFill>
                  <a:srgbClr val="558ED5"/>
                </a:solidFill>
              </a:rPr>
              <a:t>heoretical Problem</a:t>
            </a:r>
            <a:endParaRPr lang="en-US" sz="3600" b="1" dirty="0">
              <a:solidFill>
                <a:srgbClr val="558ED5"/>
              </a:solidFill>
            </a:endParaRPr>
          </a:p>
        </p:txBody>
      </p:sp>
      <p:sp>
        <p:nvSpPr>
          <p:cNvPr id="3" name="Content Placeholder 2"/>
          <p:cNvSpPr>
            <a:spLocks noGrp="1"/>
          </p:cNvSpPr>
          <p:nvPr>
            <p:ph idx="1"/>
          </p:nvPr>
        </p:nvSpPr>
        <p:spPr/>
        <p:txBody>
          <a:bodyPr/>
          <a:lstStyle/>
          <a:p>
            <a:r>
              <a:rPr lang="en-US" dirty="0"/>
              <a:t>The </a:t>
            </a:r>
            <a:r>
              <a:rPr lang="en-US" dirty="0" smtClean="0"/>
              <a:t>size </a:t>
            </a:r>
            <a:r>
              <a:rPr lang="en-US" dirty="0"/>
              <a:t>of the BDD is </a:t>
            </a:r>
            <a:r>
              <a:rPr lang="en-US" dirty="0" smtClean="0"/>
              <a:t>very </a:t>
            </a:r>
            <a:r>
              <a:rPr lang="en-US" dirty="0"/>
              <a:t>s</a:t>
            </a:r>
            <a:r>
              <a:rPr lang="en-US" dirty="0" smtClean="0"/>
              <a:t>ensitive </a:t>
            </a:r>
            <a:r>
              <a:rPr lang="en-US" dirty="0"/>
              <a:t>to the </a:t>
            </a:r>
            <a:r>
              <a:rPr lang="en-US" b="1" u="sng" dirty="0" smtClean="0">
                <a:solidFill>
                  <a:schemeClr val="tx2">
                    <a:lumMod val="60000"/>
                    <a:lumOff val="40000"/>
                  </a:schemeClr>
                </a:solidFill>
              </a:rPr>
              <a:t>order</a:t>
            </a:r>
            <a:r>
              <a:rPr lang="en-US" dirty="0" smtClean="0"/>
              <a:t> </a:t>
            </a:r>
            <a:r>
              <a:rPr lang="en-US" dirty="0"/>
              <a:t>of the BDD </a:t>
            </a:r>
            <a:r>
              <a:rPr lang="en-US" dirty="0" smtClean="0"/>
              <a:t>variables </a:t>
            </a:r>
            <a:endParaRPr lang="en-US" dirty="0"/>
          </a:p>
          <a:p>
            <a:pPr lvl="1"/>
            <a:r>
              <a:rPr lang="en-US" b="1" dirty="0"/>
              <a:t>e</a:t>
            </a:r>
            <a:r>
              <a:rPr lang="en-US" b="1" dirty="0" smtClean="0"/>
              <a:t>.g. two </a:t>
            </a:r>
            <a:r>
              <a:rPr lang="en-US" b="1" dirty="0"/>
              <a:t>equivalent BDDs for the same feature model </a:t>
            </a:r>
            <a:endParaRPr lang="en-US" dirty="0"/>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102</a:t>
            </a:fld>
            <a:endParaRPr lang="en-US"/>
          </a:p>
        </p:txBody>
      </p:sp>
      <p:pic>
        <p:nvPicPr>
          <p:cNvPr id="5" name="Picture 4" descr="Capture d’écran 2012-02-15 à 09.5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212976"/>
            <a:ext cx="6408712" cy="3383279"/>
          </a:xfrm>
          <a:prstGeom prst="rect">
            <a:avLst/>
          </a:prstGeom>
        </p:spPr>
      </p:pic>
      <p:sp>
        <p:nvSpPr>
          <p:cNvPr id="6" name="Rectangle 5"/>
          <p:cNvSpPr/>
          <p:nvPr/>
        </p:nvSpPr>
        <p:spPr>
          <a:xfrm>
            <a:off x="3563888" y="6477084"/>
            <a:ext cx="1961344" cy="369332"/>
          </a:xfrm>
          <a:prstGeom prst="rect">
            <a:avLst/>
          </a:prstGeom>
        </p:spPr>
        <p:txBody>
          <a:bodyPr wrap="none">
            <a:spAutoFit/>
          </a:bodyPr>
          <a:lstStyle/>
          <a:p>
            <a:r>
              <a:rPr lang="de-DE" b="1" i="1" dirty="0" smtClean="0">
                <a:solidFill>
                  <a:srgbClr val="FF6600"/>
                </a:solidFill>
              </a:rPr>
              <a:t>[</a:t>
            </a:r>
            <a:r>
              <a:rPr lang="de-DE" b="1" i="1" dirty="0" err="1" smtClean="0">
                <a:solidFill>
                  <a:srgbClr val="FF6600"/>
                </a:solidFill>
              </a:rPr>
              <a:t>Mendonca</a:t>
            </a:r>
            <a:r>
              <a:rPr lang="de-DE" b="1" i="1" dirty="0" smtClean="0">
                <a:solidFill>
                  <a:srgbClr val="FF6600"/>
                </a:solidFill>
              </a:rPr>
              <a:t>, </a:t>
            </a:r>
            <a:r>
              <a:rPr lang="de-DE" b="1" i="1" dirty="0" err="1" smtClean="0">
                <a:solidFill>
                  <a:srgbClr val="FF6600"/>
                </a:solidFill>
              </a:rPr>
              <a:t>slide</a:t>
            </a:r>
            <a:r>
              <a:rPr lang="de-DE" b="1" i="1" dirty="0" smtClean="0">
                <a:solidFill>
                  <a:srgbClr val="FF6600"/>
                </a:solidFill>
              </a:rPr>
              <a:t>]</a:t>
            </a:r>
            <a:endParaRPr lang="de-DE" b="1" i="1" dirty="0">
              <a:solidFill>
                <a:srgbClr val="FF6600"/>
              </a:solidFill>
            </a:endParaRPr>
          </a:p>
        </p:txBody>
      </p:sp>
      <p:sp>
        <p:nvSpPr>
          <p:cNvPr id="7" name="Explosion 1 6"/>
          <p:cNvSpPr/>
          <p:nvPr/>
        </p:nvSpPr>
        <p:spPr>
          <a:xfrm>
            <a:off x="2339752" y="3570328"/>
            <a:ext cx="4536504" cy="3312368"/>
          </a:xfrm>
          <a:prstGeom prst="irregularSeal1">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smtClean="0"/>
              <a:t>Best </a:t>
            </a:r>
            <a:r>
              <a:rPr lang="fr-FR" sz="3200" dirty="0" err="1" smtClean="0"/>
              <a:t>order</a:t>
            </a:r>
            <a:r>
              <a:rPr lang="fr-FR" sz="3200" dirty="0" smtClean="0"/>
              <a:t>: NP-</a:t>
            </a:r>
            <a:r>
              <a:rPr lang="fr-FR" sz="3200" dirty="0" err="1" smtClean="0"/>
              <a:t>complete</a:t>
            </a:r>
            <a:r>
              <a:rPr lang="fr-FR" sz="3200" dirty="0" smtClean="0"/>
              <a:t>!</a:t>
            </a:r>
            <a:endParaRPr lang="fr-FR" sz="3200" dirty="0"/>
          </a:p>
        </p:txBody>
      </p:sp>
    </p:spTree>
    <p:extLst>
      <p:ext uri="{BB962C8B-B14F-4D97-AF65-F5344CB8AC3E}">
        <p14:creationId xmlns:p14="http://schemas.microsoft.com/office/powerpoint/2010/main" val="423118092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b="1" dirty="0" smtClean="0">
                <a:solidFill>
                  <a:srgbClr val="558ED5"/>
                </a:solidFill>
              </a:rPr>
              <a:t>Binary Decision Diagrams (BDDs):</a:t>
            </a:r>
            <a:br>
              <a:rPr lang="en-US" sz="3600" b="1" dirty="0" smtClean="0">
                <a:solidFill>
                  <a:srgbClr val="558ED5"/>
                </a:solidFill>
              </a:rPr>
            </a:br>
            <a:r>
              <a:rPr lang="en-US" sz="3600" b="1" u="sng" dirty="0" smtClean="0">
                <a:solidFill>
                  <a:srgbClr val="558ED5"/>
                </a:solidFill>
              </a:rPr>
              <a:t>Practical</a:t>
            </a:r>
            <a:r>
              <a:rPr lang="en-US" sz="3600" b="1" dirty="0" smtClean="0">
                <a:solidFill>
                  <a:srgbClr val="558ED5"/>
                </a:solidFill>
              </a:rPr>
              <a:t> Problem</a:t>
            </a:r>
            <a:endParaRPr lang="en-US" sz="3600" b="1" dirty="0">
              <a:solidFill>
                <a:srgbClr val="558ED5"/>
              </a:solidFill>
            </a:endParaRPr>
          </a:p>
        </p:txBody>
      </p:sp>
      <p:sp>
        <p:nvSpPr>
          <p:cNvPr id="3" name="Content Placeholder 2"/>
          <p:cNvSpPr>
            <a:spLocks noGrp="1"/>
          </p:cNvSpPr>
          <p:nvPr>
            <p:ph idx="1"/>
          </p:nvPr>
        </p:nvSpPr>
        <p:spPr>
          <a:xfrm>
            <a:off x="0" y="1600200"/>
            <a:ext cx="9540552" cy="4853136"/>
          </a:xfrm>
        </p:spPr>
        <p:txBody>
          <a:bodyPr/>
          <a:lstStyle/>
          <a:p>
            <a:r>
              <a:rPr lang="en-US" dirty="0"/>
              <a:t>The </a:t>
            </a:r>
            <a:r>
              <a:rPr lang="en-US" dirty="0" smtClean="0"/>
              <a:t>size </a:t>
            </a:r>
            <a:r>
              <a:rPr lang="en-US" dirty="0"/>
              <a:t>of the BDD is </a:t>
            </a:r>
            <a:r>
              <a:rPr lang="en-US" dirty="0" smtClean="0"/>
              <a:t>very </a:t>
            </a:r>
            <a:r>
              <a:rPr lang="en-US" dirty="0"/>
              <a:t>s</a:t>
            </a:r>
            <a:r>
              <a:rPr lang="en-US" dirty="0" smtClean="0"/>
              <a:t>ensitive </a:t>
            </a:r>
            <a:r>
              <a:rPr lang="en-US" dirty="0"/>
              <a:t>to the </a:t>
            </a:r>
            <a:r>
              <a:rPr lang="en-US" b="1" u="sng" dirty="0" smtClean="0">
                <a:solidFill>
                  <a:schemeClr val="tx2">
                    <a:lumMod val="60000"/>
                    <a:lumOff val="40000"/>
                  </a:schemeClr>
                </a:solidFill>
              </a:rPr>
              <a:t>order</a:t>
            </a:r>
            <a:r>
              <a:rPr lang="en-US" dirty="0" smtClean="0"/>
              <a:t> </a:t>
            </a:r>
            <a:r>
              <a:rPr lang="en-US" dirty="0"/>
              <a:t>of the </a:t>
            </a:r>
            <a:r>
              <a:rPr lang="en-US" dirty="0" smtClean="0"/>
              <a:t>BDD variables. In practice: </a:t>
            </a:r>
            <a:r>
              <a:rPr lang="en-US" sz="2800" b="1" dirty="0" smtClean="0">
                <a:solidFill>
                  <a:srgbClr val="558ED5"/>
                </a:solidFill>
              </a:rPr>
              <a:t>BDDs cannot be build for feature models with 2000+ features </a:t>
            </a:r>
            <a:endParaRPr lang="en-US" sz="2800" b="1" dirty="0">
              <a:solidFill>
                <a:srgbClr val="558ED5"/>
              </a:solidFill>
            </a:endParaRPr>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103</a:t>
            </a:fld>
            <a:endParaRPr lang="en-US"/>
          </a:p>
        </p:txBody>
      </p:sp>
      <p:pic>
        <p:nvPicPr>
          <p:cNvPr id="5" name="Picture 4" descr="Capture d’écran 2012-02-15 à 09.5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212976"/>
            <a:ext cx="6408712" cy="3383279"/>
          </a:xfrm>
          <a:prstGeom prst="rect">
            <a:avLst/>
          </a:prstGeom>
        </p:spPr>
      </p:pic>
      <p:sp>
        <p:nvSpPr>
          <p:cNvPr id="6" name="Rectangle 5"/>
          <p:cNvSpPr/>
          <p:nvPr/>
        </p:nvSpPr>
        <p:spPr>
          <a:xfrm>
            <a:off x="3563888" y="6477084"/>
            <a:ext cx="1961344" cy="369332"/>
          </a:xfrm>
          <a:prstGeom prst="rect">
            <a:avLst/>
          </a:prstGeom>
        </p:spPr>
        <p:txBody>
          <a:bodyPr wrap="none">
            <a:spAutoFit/>
          </a:bodyPr>
          <a:lstStyle/>
          <a:p>
            <a:r>
              <a:rPr lang="de-DE" b="1" i="1" dirty="0" smtClean="0">
                <a:solidFill>
                  <a:srgbClr val="FF6600"/>
                </a:solidFill>
              </a:rPr>
              <a:t>[</a:t>
            </a:r>
            <a:r>
              <a:rPr lang="de-DE" b="1" i="1" dirty="0" err="1" smtClean="0">
                <a:solidFill>
                  <a:srgbClr val="FF6600"/>
                </a:solidFill>
              </a:rPr>
              <a:t>Mendonca</a:t>
            </a:r>
            <a:r>
              <a:rPr lang="de-DE" b="1" i="1" dirty="0" smtClean="0">
                <a:solidFill>
                  <a:srgbClr val="FF6600"/>
                </a:solidFill>
              </a:rPr>
              <a:t>, </a:t>
            </a:r>
            <a:r>
              <a:rPr lang="de-DE" b="1" i="1" dirty="0" err="1" smtClean="0">
                <a:solidFill>
                  <a:srgbClr val="FF6600"/>
                </a:solidFill>
              </a:rPr>
              <a:t>slide</a:t>
            </a:r>
            <a:r>
              <a:rPr lang="de-DE" b="1" i="1" dirty="0" smtClean="0">
                <a:solidFill>
                  <a:srgbClr val="FF6600"/>
                </a:solidFill>
              </a:rPr>
              <a:t>]</a:t>
            </a:r>
            <a:endParaRPr lang="de-DE" b="1" i="1" dirty="0">
              <a:solidFill>
                <a:srgbClr val="FF6600"/>
              </a:solidFill>
            </a:endParaRPr>
          </a:p>
        </p:txBody>
      </p:sp>
      <p:sp>
        <p:nvSpPr>
          <p:cNvPr id="7" name="Explosion 1 6"/>
          <p:cNvSpPr/>
          <p:nvPr/>
        </p:nvSpPr>
        <p:spPr>
          <a:xfrm>
            <a:off x="2339752" y="3570328"/>
            <a:ext cx="4536504" cy="3312368"/>
          </a:xfrm>
          <a:prstGeom prst="irregularSeal1">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err="1" smtClean="0"/>
              <a:t>Heuristics</a:t>
            </a:r>
            <a:r>
              <a:rPr lang="fr-FR" sz="3200" dirty="0" smtClean="0"/>
              <a:t> </a:t>
            </a:r>
            <a:r>
              <a:rPr lang="fr-FR" sz="3200" dirty="0" err="1" smtClean="0"/>
              <a:t>needed</a:t>
            </a:r>
            <a:endParaRPr lang="fr-FR" sz="3200" dirty="0"/>
          </a:p>
        </p:txBody>
      </p:sp>
    </p:spTree>
    <p:extLst>
      <p:ext uri="{BB962C8B-B14F-4D97-AF65-F5344CB8AC3E}">
        <p14:creationId xmlns:p14="http://schemas.microsoft.com/office/powerpoint/2010/main" val="249507554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9694961"/>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How to automate analysis of your feature models?</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Let us try with SAT solvers</a:t>
            </a:r>
            <a:endPar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159738009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2-10-26 à 06.03.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708920"/>
            <a:ext cx="6552728" cy="1700605"/>
          </a:xfrm>
          <a:prstGeom prst="rect">
            <a:avLst/>
          </a:prstGeom>
        </p:spPr>
      </p:pic>
      <p:sp>
        <p:nvSpPr>
          <p:cNvPr id="2" name="Title 1"/>
          <p:cNvSpPr>
            <a:spLocks noGrp="1"/>
          </p:cNvSpPr>
          <p:nvPr>
            <p:ph type="title"/>
          </p:nvPr>
        </p:nvSpPr>
        <p:spPr>
          <a:xfrm>
            <a:off x="395536" y="24756"/>
            <a:ext cx="8229600" cy="1143000"/>
          </a:xfrm>
        </p:spPr>
        <p:txBody>
          <a:bodyPr>
            <a:normAutofit/>
          </a:bodyPr>
          <a:lstStyle/>
          <a:p>
            <a:r>
              <a:rPr lang="en-US" sz="4800" b="1" dirty="0" err="1" smtClean="0">
                <a:solidFill>
                  <a:srgbClr val="558ED5"/>
                </a:solidFill>
              </a:rPr>
              <a:t>Satisfiability</a:t>
            </a:r>
            <a:r>
              <a:rPr lang="en-US" sz="4800" b="1" dirty="0" smtClean="0">
                <a:solidFill>
                  <a:srgbClr val="558ED5"/>
                </a:solidFill>
              </a:rPr>
              <a:t> (SAT) solver</a:t>
            </a:r>
            <a:endParaRPr lang="en-US" sz="4800" b="1" dirty="0">
              <a:solidFill>
                <a:srgbClr val="558ED5"/>
              </a:solidFill>
            </a:endParaRPr>
          </a:p>
        </p:txBody>
      </p:sp>
      <p:sp>
        <p:nvSpPr>
          <p:cNvPr id="3" name="Content Placeholder 2"/>
          <p:cNvSpPr>
            <a:spLocks noGrp="1"/>
          </p:cNvSpPr>
          <p:nvPr>
            <p:ph idx="1"/>
          </p:nvPr>
        </p:nvSpPr>
        <p:spPr>
          <a:xfrm>
            <a:off x="34497" y="1196752"/>
            <a:ext cx="8964488" cy="5256584"/>
          </a:xfrm>
        </p:spPr>
        <p:txBody>
          <a:bodyPr>
            <a:normAutofit lnSpcReduction="10000"/>
          </a:bodyPr>
          <a:lstStyle/>
          <a:p>
            <a:r>
              <a:rPr lang="en-US" sz="2800" dirty="0"/>
              <a:t>A “SAT solver” is a program that automatically decides whether a propositional logic formula is </a:t>
            </a:r>
            <a:r>
              <a:rPr lang="en-US" sz="2800" dirty="0" err="1"/>
              <a:t>satisfiable</a:t>
            </a:r>
            <a:r>
              <a:rPr lang="en-US" sz="2800" dirty="0"/>
              <a:t>. </a:t>
            </a:r>
          </a:p>
          <a:p>
            <a:pPr lvl="1"/>
            <a:r>
              <a:rPr lang="en-US" sz="2400" dirty="0"/>
              <a:t>If it is </a:t>
            </a:r>
            <a:r>
              <a:rPr lang="en-US" sz="2400" dirty="0" err="1"/>
              <a:t>satisfiable</a:t>
            </a:r>
            <a:r>
              <a:rPr lang="en-US" sz="2400" dirty="0"/>
              <a:t>, a SAT solver will produce an example of a truth assignment that satisfies the formula. </a:t>
            </a:r>
            <a:endParaRPr lang="en-US" sz="2400" dirty="0" smtClean="0"/>
          </a:p>
          <a:p>
            <a:pPr lvl="1"/>
            <a:endParaRPr lang="en-US" sz="2400" dirty="0"/>
          </a:p>
          <a:p>
            <a:pPr lvl="1"/>
            <a:endParaRPr lang="en-US" sz="2400" dirty="0"/>
          </a:p>
          <a:p>
            <a:endParaRPr lang="en-US" sz="2800" dirty="0" smtClean="0"/>
          </a:p>
          <a:p>
            <a:r>
              <a:rPr lang="en-US" sz="2800" dirty="0" smtClean="0"/>
              <a:t>Basic </a:t>
            </a:r>
            <a:r>
              <a:rPr lang="en-US" sz="2800" dirty="0"/>
              <a:t>idea: </a:t>
            </a:r>
            <a:r>
              <a:rPr lang="en-US" sz="2800" dirty="0" smtClean="0"/>
              <a:t>since </a:t>
            </a:r>
            <a:r>
              <a:rPr lang="en-US" sz="2800" dirty="0"/>
              <a:t>all NP-complete problems are mutually reducible: </a:t>
            </a:r>
            <a:endParaRPr lang="en-US" sz="2800" dirty="0" smtClean="0"/>
          </a:p>
          <a:p>
            <a:pPr lvl="1"/>
            <a:r>
              <a:rPr lang="en-US" sz="2400" dirty="0" smtClean="0"/>
              <a:t>Write </a:t>
            </a:r>
            <a:r>
              <a:rPr lang="en-US" sz="2400" dirty="0"/>
              <a:t>one really good solver for NP-complete problems (in fact, get lots of people to do it. Hold competitions.) </a:t>
            </a:r>
            <a:endParaRPr lang="en-US" sz="2400" dirty="0" smtClean="0"/>
          </a:p>
          <a:p>
            <a:pPr lvl="1"/>
            <a:r>
              <a:rPr lang="en-US" sz="2400" dirty="0" smtClean="0"/>
              <a:t>Translate </a:t>
            </a:r>
            <a:r>
              <a:rPr lang="en-US" sz="2400" dirty="0"/>
              <a:t>your NP-complete problems to that problem. </a:t>
            </a:r>
          </a:p>
          <a:p>
            <a:endParaRPr lang="en-US" sz="2800"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105</a:t>
            </a:fld>
            <a:endParaRPr lang="en-US"/>
          </a:p>
        </p:txBody>
      </p:sp>
    </p:spTree>
    <p:extLst>
      <p:ext uri="{BB962C8B-B14F-4D97-AF65-F5344CB8AC3E}">
        <p14:creationId xmlns:p14="http://schemas.microsoft.com/office/powerpoint/2010/main" val="167519295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558ED5"/>
                </a:solidFill>
              </a:rPr>
              <a:t>SAT solver and CNF</a:t>
            </a:r>
            <a:endParaRPr lang="en-US" b="1" dirty="0">
              <a:solidFill>
                <a:srgbClr val="558ED5"/>
              </a:solidFill>
            </a:endParaRPr>
          </a:p>
        </p:txBody>
      </p:sp>
      <p:sp>
        <p:nvSpPr>
          <p:cNvPr id="3" name="Content Placeholder 2"/>
          <p:cNvSpPr>
            <a:spLocks noGrp="1"/>
          </p:cNvSpPr>
          <p:nvPr>
            <p:ph idx="1"/>
          </p:nvPr>
        </p:nvSpPr>
        <p:spPr/>
        <p:txBody>
          <a:bodyPr>
            <a:normAutofit fontScale="92500" lnSpcReduction="10000"/>
          </a:bodyPr>
          <a:lstStyle/>
          <a:p>
            <a:r>
              <a:rPr lang="en-US" dirty="0"/>
              <a:t>All current fast SAT solvers work on </a:t>
            </a:r>
            <a:r>
              <a:rPr lang="en-US" dirty="0" smtClean="0"/>
              <a:t>CNF</a:t>
            </a:r>
          </a:p>
          <a:p>
            <a:r>
              <a:rPr lang="en-US" dirty="0" smtClean="0"/>
              <a:t>Terminology</a:t>
            </a:r>
            <a:r>
              <a:rPr lang="en-US" dirty="0"/>
              <a:t>: </a:t>
            </a:r>
            <a:endParaRPr lang="en-US" dirty="0" smtClean="0"/>
          </a:p>
          <a:p>
            <a:pPr lvl="1"/>
            <a:r>
              <a:rPr lang="en-US" dirty="0" smtClean="0"/>
              <a:t>A </a:t>
            </a:r>
            <a:r>
              <a:rPr lang="en-US" dirty="0"/>
              <a:t>literal is a propositional variable or its negation (e.g., p or ¬q)</a:t>
            </a:r>
            <a:r>
              <a:rPr lang="en-US" dirty="0" smtClean="0"/>
              <a:t>.</a:t>
            </a:r>
          </a:p>
          <a:p>
            <a:pPr lvl="1"/>
            <a:r>
              <a:rPr lang="en-US" dirty="0" smtClean="0"/>
              <a:t>A </a:t>
            </a:r>
            <a:r>
              <a:rPr lang="en-US" dirty="0"/>
              <a:t>clause is a disjunction of literals (e.g., (p ∨ ¬q ∨ r )). Since ∨ is associative, we can represent clauses as lists of literals. </a:t>
            </a:r>
            <a:endParaRPr lang="en-US" dirty="0" smtClean="0"/>
          </a:p>
          <a:p>
            <a:r>
              <a:rPr lang="en-US" dirty="0" smtClean="0"/>
              <a:t>A </a:t>
            </a:r>
            <a:r>
              <a:rPr lang="en-US" dirty="0"/>
              <a:t>formula is in conjunctive normal form (CNF) if it is a conjunction of clauses </a:t>
            </a:r>
            <a:endParaRPr lang="en-US" dirty="0" smtClean="0"/>
          </a:p>
          <a:p>
            <a:pPr lvl="1"/>
            <a:r>
              <a:rPr lang="en-US" dirty="0" smtClean="0"/>
              <a:t>e.g</a:t>
            </a:r>
            <a:r>
              <a:rPr lang="en-US" dirty="0"/>
              <a:t>., </a:t>
            </a:r>
            <a:r>
              <a:rPr lang="en-US" sz="2600" dirty="0"/>
              <a:t>(p ∨ q ∨ ¬r) ∧ (¬p ∨ s ∨ t ∨ ¬u</a:t>
            </a:r>
            <a:r>
              <a:rPr lang="en-US" sz="2600" dirty="0" smtClean="0"/>
              <a:t>)</a:t>
            </a:r>
            <a:endParaRPr lang="en-US" sz="2600"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106</a:t>
            </a:fld>
            <a:endParaRPr lang="en-US"/>
          </a:p>
        </p:txBody>
      </p:sp>
    </p:spTree>
    <p:extLst>
      <p:ext uri="{BB962C8B-B14F-4D97-AF65-F5344CB8AC3E}">
        <p14:creationId xmlns:p14="http://schemas.microsoft.com/office/powerpoint/2010/main" val="377685732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558ED5"/>
                </a:solidFill>
              </a:rPr>
              <a:t>SAT solver and Unit Propagation</a:t>
            </a:r>
            <a:endParaRPr lang="en-US" b="1" dirty="0">
              <a:solidFill>
                <a:srgbClr val="558ED5"/>
              </a:solidFill>
            </a:endParaRPr>
          </a:p>
        </p:txBody>
      </p:sp>
      <p:sp>
        <p:nvSpPr>
          <p:cNvPr id="3" name="Content Placeholder 2"/>
          <p:cNvSpPr>
            <a:spLocks noGrp="1"/>
          </p:cNvSpPr>
          <p:nvPr>
            <p:ph idx="1"/>
          </p:nvPr>
        </p:nvSpPr>
        <p:spPr>
          <a:xfrm>
            <a:off x="0" y="1600200"/>
            <a:ext cx="9144000" cy="5069160"/>
          </a:xfrm>
        </p:spPr>
        <p:txBody>
          <a:bodyPr>
            <a:normAutofit/>
          </a:bodyPr>
          <a:lstStyle/>
          <a:p>
            <a:r>
              <a:rPr lang="en-US" sz="2400" dirty="0" smtClean="0"/>
              <a:t>Whenever </a:t>
            </a:r>
            <a:r>
              <a:rPr lang="en-US" sz="2400" dirty="0"/>
              <a:t>all the literals in a clause are false except one, the remaining literal must be true in any satisfying assignment (such a clause is called a </a:t>
            </a:r>
            <a:r>
              <a:rPr lang="en-US" sz="2400" b="1" dirty="0" smtClean="0">
                <a:solidFill>
                  <a:srgbClr val="558ED5"/>
                </a:solidFill>
              </a:rPr>
              <a:t>unit clause</a:t>
            </a:r>
            <a:r>
              <a:rPr lang="en-US" sz="2400" dirty="0" smtClean="0"/>
              <a:t>)</a:t>
            </a:r>
            <a:r>
              <a:rPr lang="en-US" sz="2400" dirty="0"/>
              <a:t>. </a:t>
            </a:r>
          </a:p>
          <a:p>
            <a:pPr lvl="1"/>
            <a:r>
              <a:rPr lang="en-US" sz="2000" dirty="0"/>
              <a:t>Therefore, the algorithm can assign it to true immediately. After choosing a variable there are often many unit clauses. </a:t>
            </a:r>
          </a:p>
          <a:p>
            <a:pPr lvl="1"/>
            <a:r>
              <a:rPr lang="en-US" sz="2000" dirty="0"/>
              <a:t>Setting a literal in a unit clause often creates other unit clauses, leading to a cascade. </a:t>
            </a:r>
          </a:p>
          <a:p>
            <a:endParaRPr lang="en-US" sz="2400" dirty="0" smtClean="0"/>
          </a:p>
          <a:p>
            <a:endParaRPr lang="en-US" sz="2400" dirty="0"/>
          </a:p>
          <a:p>
            <a:endParaRPr lang="en-US" sz="2400" dirty="0" smtClean="0"/>
          </a:p>
          <a:p>
            <a:r>
              <a:rPr lang="en-US" sz="2400" dirty="0" smtClean="0"/>
              <a:t>A </a:t>
            </a:r>
            <a:r>
              <a:rPr lang="en-US" sz="2400" dirty="0"/>
              <a:t>good SAT </a:t>
            </a:r>
            <a:r>
              <a:rPr lang="en-US" sz="2400" dirty="0" smtClean="0"/>
              <a:t>solver </a:t>
            </a:r>
            <a:r>
              <a:rPr lang="en-US" sz="2400" dirty="0"/>
              <a:t>often spends 80-90% of its time in unit propagation. </a:t>
            </a:r>
          </a:p>
        </p:txBody>
      </p:sp>
      <p:sp>
        <p:nvSpPr>
          <p:cNvPr id="4" name="Slide Number Placeholder 3"/>
          <p:cNvSpPr>
            <a:spLocks noGrp="1"/>
          </p:cNvSpPr>
          <p:nvPr>
            <p:ph type="sldNum" sz="quarter" idx="12"/>
          </p:nvPr>
        </p:nvSpPr>
        <p:spPr/>
        <p:txBody>
          <a:bodyPr/>
          <a:lstStyle/>
          <a:p>
            <a:fld id="{07E659AE-68A2-41B4-825A-F55FDC85404D}" type="slidenum">
              <a:rPr lang="en-US" smtClean="0"/>
              <a:pPr/>
              <a:t>107</a:t>
            </a:fld>
            <a:endParaRPr lang="en-US"/>
          </a:p>
        </p:txBody>
      </p:sp>
      <p:pic>
        <p:nvPicPr>
          <p:cNvPr id="5" name="Image 4" descr="Capture d’écran 2012-10-26 à 06.19.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3786132"/>
            <a:ext cx="3240360" cy="1652910"/>
          </a:xfrm>
          <a:prstGeom prst="rect">
            <a:avLst/>
          </a:prstGeom>
        </p:spPr>
      </p:pic>
      <p:pic>
        <p:nvPicPr>
          <p:cNvPr id="6" name="Image 5" descr="Capture d’écran 2012-10-26 à 06.18.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365104"/>
            <a:ext cx="3853665" cy="576064"/>
          </a:xfrm>
          <a:prstGeom prst="rect">
            <a:avLst/>
          </a:prstGeom>
        </p:spPr>
      </p:pic>
    </p:spTree>
    <p:extLst>
      <p:ext uri="{BB962C8B-B14F-4D97-AF65-F5344CB8AC3E}">
        <p14:creationId xmlns:p14="http://schemas.microsoft.com/office/powerpoint/2010/main" val="293872468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108</a:t>
            </a:fld>
            <a:endParaRPr lang="en-US"/>
          </a:p>
        </p:txBody>
      </p:sp>
      <p:pic>
        <p:nvPicPr>
          <p:cNvPr id="5" name="Image 4" descr="Capture d’écran 2012-10-26 à 06.1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2149523"/>
          </a:xfrm>
          <a:prstGeom prst="rect">
            <a:avLst/>
          </a:prstGeom>
        </p:spPr>
      </p:pic>
    </p:spTree>
    <p:extLst>
      <p:ext uri="{BB962C8B-B14F-4D97-AF65-F5344CB8AC3E}">
        <p14:creationId xmlns:p14="http://schemas.microsoft.com/office/powerpoint/2010/main" val="397696700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109</a:t>
            </a:fld>
            <a:endParaRPr lang="en-US"/>
          </a:p>
        </p:txBody>
      </p:sp>
      <p:pic>
        <p:nvPicPr>
          <p:cNvPr id="5" name="Image 4" descr="Capture d’écran 2012-10-26 à 06.1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3155703"/>
          </a:xfrm>
          <a:prstGeom prst="rect">
            <a:avLst/>
          </a:prstGeom>
        </p:spPr>
      </p:pic>
    </p:spTree>
    <p:extLst>
      <p:ext uri="{BB962C8B-B14F-4D97-AF65-F5344CB8AC3E}">
        <p14:creationId xmlns:p14="http://schemas.microsoft.com/office/powerpoint/2010/main" val="39874251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#1 precise specification is needed </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11</a:t>
            </a:fld>
            <a:endParaRPr lang="en-US"/>
          </a:p>
        </p:txBody>
      </p:sp>
    </p:spTree>
    <p:extLst>
      <p:ext uri="{BB962C8B-B14F-4D97-AF65-F5344CB8AC3E}">
        <p14:creationId xmlns:p14="http://schemas.microsoft.com/office/powerpoint/2010/main" val="299576505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110</a:t>
            </a:fld>
            <a:endParaRPr lang="en-US"/>
          </a:p>
        </p:txBody>
      </p:sp>
      <p:pic>
        <p:nvPicPr>
          <p:cNvPr id="5" name="Image 4" descr="Capture d’écran 2012-10-26 à 06.1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44000" cy="3350638"/>
          </a:xfrm>
          <a:prstGeom prst="rect">
            <a:avLst/>
          </a:prstGeom>
        </p:spPr>
      </p:pic>
    </p:spTree>
    <p:extLst>
      <p:ext uri="{BB962C8B-B14F-4D97-AF65-F5344CB8AC3E}">
        <p14:creationId xmlns:p14="http://schemas.microsoft.com/office/powerpoint/2010/main" val="5335812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7E659AE-68A2-41B4-825A-F55FDC85404D}" type="slidenum">
              <a:rPr lang="en-US" smtClean="0"/>
              <a:pPr/>
              <a:t>111</a:t>
            </a:fld>
            <a:endParaRPr lang="en-US"/>
          </a:p>
        </p:txBody>
      </p:sp>
      <p:pic>
        <p:nvPicPr>
          <p:cNvPr id="7" name="Image 6" descr="Capture d’écran 2012-10-26 à 06.1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3270402"/>
          </a:xfrm>
          <a:prstGeom prst="rect">
            <a:avLst/>
          </a:prstGeom>
        </p:spPr>
      </p:pic>
    </p:spTree>
    <p:extLst>
      <p:ext uri="{BB962C8B-B14F-4D97-AF65-F5344CB8AC3E}">
        <p14:creationId xmlns:p14="http://schemas.microsoft.com/office/powerpoint/2010/main" val="390310181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112</a:t>
            </a:fld>
            <a:endParaRPr lang="en-US"/>
          </a:p>
        </p:txBody>
      </p:sp>
      <p:pic>
        <p:nvPicPr>
          <p:cNvPr id="5" name="Image 4" descr="Capture d’écran 2012-10-26 à 06.12.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144000" cy="3377416"/>
          </a:xfrm>
          <a:prstGeom prst="rect">
            <a:avLst/>
          </a:prstGeom>
        </p:spPr>
      </p:pic>
    </p:spTree>
    <p:extLst>
      <p:ext uri="{BB962C8B-B14F-4D97-AF65-F5344CB8AC3E}">
        <p14:creationId xmlns:p14="http://schemas.microsoft.com/office/powerpoint/2010/main" val="324884474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b="1" dirty="0" smtClean="0">
                <a:solidFill>
                  <a:srgbClr val="558ED5"/>
                </a:solidFill>
              </a:rPr>
              <a:t>SAT solver and Unit Propagation</a:t>
            </a:r>
            <a:endParaRPr lang="en-US" b="1" dirty="0">
              <a:solidFill>
                <a:srgbClr val="558ED5"/>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113</a:t>
            </a:fld>
            <a:endParaRPr lang="en-US"/>
          </a:p>
        </p:txBody>
      </p:sp>
      <p:pic>
        <p:nvPicPr>
          <p:cNvPr id="6" name="Picture 5" descr="Capture d’écran 2012-02-15 à 11.0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980728"/>
            <a:ext cx="6120680" cy="5547112"/>
          </a:xfrm>
          <a:prstGeom prst="rect">
            <a:avLst/>
          </a:prstGeom>
        </p:spPr>
      </p:pic>
    </p:spTree>
    <p:extLst>
      <p:ext uri="{BB962C8B-B14F-4D97-AF65-F5344CB8AC3E}">
        <p14:creationId xmlns:p14="http://schemas.microsoft.com/office/powerpoint/2010/main" val="54031813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9694961"/>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How to automate analysis of your feature models?</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Let us </a:t>
            </a:r>
            <a:r>
              <a:rPr lang="nl-BE" sz="2800" b="1" u="sng"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use</a:t>
            </a:r>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 BDDs</a:t>
            </a:r>
            <a:r>
              <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 </a:t>
            </a:r>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and SAT solvers</a:t>
            </a:r>
            <a:endPar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99673624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de-DE" dirty="0" err="1" smtClean="0">
                <a:latin typeface="Calibri" charset="0"/>
              </a:rPr>
              <a:t>Consistency</a:t>
            </a:r>
            <a:endParaRPr lang="de-DE" dirty="0">
              <a:latin typeface="Calibri" charset="0"/>
            </a:endParaRPr>
          </a:p>
        </p:txBody>
      </p:sp>
      <p:sp>
        <p:nvSpPr>
          <p:cNvPr id="30723" name="Content Placeholder 2"/>
          <p:cNvSpPr>
            <a:spLocks noGrp="1"/>
          </p:cNvSpPr>
          <p:nvPr>
            <p:ph idx="1"/>
          </p:nvPr>
        </p:nvSpPr>
        <p:spPr>
          <a:xfrm>
            <a:off x="457200" y="1219200"/>
            <a:ext cx="8229600" cy="4937125"/>
          </a:xfrm>
        </p:spPr>
        <p:txBody>
          <a:bodyPr/>
          <a:lstStyle/>
          <a:p>
            <a:pPr eaLnBrk="1" hangingPunct="1"/>
            <a:r>
              <a:rPr lang="de-DE" dirty="0" smtClean="0">
                <a:latin typeface="Calibri" charset="0"/>
              </a:rPr>
              <a:t>SAT</a:t>
            </a:r>
            <a:r>
              <a:rPr lang="de-DE" dirty="0">
                <a:latin typeface="Calibri" charset="0"/>
              </a:rPr>
              <a:t>-Solver</a:t>
            </a:r>
          </a:p>
          <a:p>
            <a:pPr lvl="1" eaLnBrk="1" hangingPunct="1"/>
            <a:r>
              <a:rPr lang="de-DE" dirty="0">
                <a:latin typeface="Calibri" charset="0"/>
              </a:rPr>
              <a:t>SAT(FM)</a:t>
            </a: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916113"/>
            <a:ext cx="374332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19012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616200"/>
            <a:ext cx="387985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r>
              <a:rPr lang="de-DE" dirty="0" smtClean="0">
                <a:latin typeface="Calibri" charset="0"/>
              </a:rPr>
              <a:t>Core </a:t>
            </a:r>
            <a:r>
              <a:rPr lang="de-DE" dirty="0" err="1" smtClean="0">
                <a:latin typeface="Calibri" charset="0"/>
              </a:rPr>
              <a:t>and</a:t>
            </a:r>
            <a:r>
              <a:rPr lang="de-DE" dirty="0" smtClean="0">
                <a:latin typeface="Calibri" charset="0"/>
              </a:rPr>
              <a:t> </a:t>
            </a:r>
            <a:r>
              <a:rPr lang="de-DE" dirty="0" err="1" smtClean="0">
                <a:latin typeface="Calibri" charset="0"/>
              </a:rPr>
              <a:t>dead</a:t>
            </a:r>
            <a:r>
              <a:rPr lang="de-DE" dirty="0" smtClean="0">
                <a:latin typeface="Calibri" charset="0"/>
              </a:rPr>
              <a:t> </a:t>
            </a:r>
            <a:r>
              <a:rPr lang="de-DE" dirty="0" err="1" smtClean="0">
                <a:latin typeface="Calibri" charset="0"/>
              </a:rPr>
              <a:t>features</a:t>
            </a:r>
            <a:endParaRPr lang="de-DE" dirty="0">
              <a:latin typeface="Calibri" charset="0"/>
            </a:endParaRPr>
          </a:p>
        </p:txBody>
      </p:sp>
      <p:sp>
        <p:nvSpPr>
          <p:cNvPr id="31748" name="Content Placeholder 2"/>
          <p:cNvSpPr>
            <a:spLocks noGrp="1"/>
          </p:cNvSpPr>
          <p:nvPr>
            <p:ph idx="1"/>
          </p:nvPr>
        </p:nvSpPr>
        <p:spPr>
          <a:xfrm>
            <a:off x="457200" y="1219200"/>
            <a:ext cx="8229600" cy="4937125"/>
          </a:xfrm>
        </p:spPr>
        <p:txBody>
          <a:bodyPr>
            <a:normAutofit/>
          </a:bodyPr>
          <a:lstStyle/>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r>
              <a:rPr lang="en-US" dirty="0" smtClean="0">
                <a:latin typeface="Calibri" charset="0"/>
              </a:rPr>
              <a:t>D</a:t>
            </a:r>
            <a:r>
              <a:rPr lang="de-DE" dirty="0" err="1" smtClean="0">
                <a:latin typeface="Calibri" charset="0"/>
              </a:rPr>
              <a:t>ead</a:t>
            </a:r>
            <a:r>
              <a:rPr lang="de-DE" dirty="0" smtClean="0">
                <a:latin typeface="Calibri" charset="0"/>
              </a:rPr>
              <a:t> : SAT</a:t>
            </a:r>
            <a:r>
              <a:rPr lang="de-DE" dirty="0">
                <a:latin typeface="Calibri" charset="0"/>
              </a:rPr>
              <a:t>(FM ^ F)</a:t>
            </a:r>
          </a:p>
          <a:p>
            <a:pPr eaLnBrk="1" hangingPunct="1"/>
            <a:r>
              <a:rPr lang="en-US" dirty="0" smtClean="0">
                <a:latin typeface="Calibri" charset="0"/>
              </a:rPr>
              <a:t>C</a:t>
            </a:r>
            <a:r>
              <a:rPr lang="de-DE" dirty="0" err="1" smtClean="0">
                <a:latin typeface="Calibri" charset="0"/>
              </a:rPr>
              <a:t>ore</a:t>
            </a:r>
            <a:r>
              <a:rPr lang="de-DE" dirty="0" smtClean="0">
                <a:latin typeface="Calibri" charset="0"/>
              </a:rPr>
              <a:t>: SAT</a:t>
            </a:r>
            <a:r>
              <a:rPr lang="de-DE" dirty="0">
                <a:latin typeface="Calibri" charset="0"/>
              </a:rPr>
              <a:t>(FM ^ not(F))</a:t>
            </a:r>
          </a:p>
          <a:p>
            <a:pPr eaLnBrk="1" hangingPunct="1"/>
            <a:endParaRPr lang="de-DE" dirty="0">
              <a:latin typeface="Calibri" charset="0"/>
            </a:endParaRPr>
          </a:p>
        </p:txBody>
      </p:sp>
    </p:spTree>
    <p:extLst>
      <p:ext uri="{BB962C8B-B14F-4D97-AF65-F5344CB8AC3E}">
        <p14:creationId xmlns:p14="http://schemas.microsoft.com/office/powerpoint/2010/main" val="137849585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1"/>
          <p:cNvSpPr>
            <a:spLocks noGrp="1"/>
          </p:cNvSpPr>
          <p:nvPr>
            <p:ph type="title"/>
          </p:nvPr>
        </p:nvSpPr>
        <p:spPr/>
        <p:txBody>
          <a:bodyPr/>
          <a:lstStyle/>
          <a:p>
            <a:pPr eaLnBrk="1" hangingPunct="1"/>
            <a:r>
              <a:rPr lang="de-DE" dirty="0" smtClean="0">
                <a:latin typeface="Calibri" charset="0"/>
              </a:rPr>
              <a:t>Partial </a:t>
            </a:r>
            <a:r>
              <a:rPr lang="de-DE" dirty="0" err="1" smtClean="0">
                <a:latin typeface="Calibri" charset="0"/>
              </a:rPr>
              <a:t>configuration</a:t>
            </a:r>
            <a:endParaRPr lang="de-DE" dirty="0">
              <a:latin typeface="Calibri" charset="0"/>
            </a:endParaRPr>
          </a:p>
        </p:txBody>
      </p:sp>
      <p:sp>
        <p:nvSpPr>
          <p:cNvPr id="32770" name="Content Placeholder 2"/>
          <p:cNvSpPr>
            <a:spLocks noGrp="1"/>
          </p:cNvSpPr>
          <p:nvPr>
            <p:ph idx="1"/>
          </p:nvPr>
        </p:nvSpPr>
        <p:spPr>
          <a:xfrm>
            <a:off x="457200" y="1219200"/>
            <a:ext cx="8229600" cy="4937125"/>
          </a:xfrm>
        </p:spPr>
        <p:txBody>
          <a:bodyPr>
            <a:normAutofit/>
          </a:bodyPr>
          <a:lstStyle/>
          <a:p>
            <a:pPr eaLnBrk="1" hangingPunct="1"/>
            <a:endParaRPr lang="de-DE" dirty="0">
              <a:latin typeface="Calibri" charset="0"/>
            </a:endParaRPr>
          </a:p>
          <a:p>
            <a:pPr eaLnBrk="1" hangingPunct="1"/>
            <a:r>
              <a:rPr lang="de-DE" dirty="0" smtClean="0">
                <a:latin typeface="Calibri" charset="0"/>
              </a:rPr>
              <a:t>SAT</a:t>
            </a:r>
            <a:r>
              <a:rPr lang="de-DE" dirty="0">
                <a:latin typeface="Calibri" charset="0"/>
              </a:rPr>
              <a:t>(FM ^ PK ^ F)</a:t>
            </a:r>
          </a:p>
          <a:p>
            <a:pPr eaLnBrk="1" hangingPunct="1"/>
            <a:r>
              <a:rPr lang="de-DE" dirty="0" smtClean="0">
                <a:latin typeface="Calibri" charset="0"/>
              </a:rPr>
              <a:t>SAT</a:t>
            </a:r>
            <a:r>
              <a:rPr lang="de-DE" dirty="0">
                <a:latin typeface="Calibri" charset="0"/>
              </a:rPr>
              <a:t>(FM ^ PK ^ not(F))</a:t>
            </a:r>
          </a:p>
          <a:p>
            <a:pPr eaLnBrk="1" hangingPunct="1"/>
            <a:endParaRPr lang="de-DE" dirty="0">
              <a:latin typeface="Calibri" charset="0"/>
            </a:endParaRP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3573463"/>
            <a:ext cx="3836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4508500"/>
            <a:ext cx="26162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72244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pPr eaLnBrk="1" hangingPunct="1"/>
            <a:r>
              <a:rPr lang="de-DE" dirty="0" err="1" smtClean="0">
                <a:latin typeface="Calibri" charset="0"/>
              </a:rPr>
              <a:t>Relationship</a:t>
            </a:r>
            <a:r>
              <a:rPr lang="de-DE" dirty="0" smtClean="0">
                <a:latin typeface="Calibri" charset="0"/>
              </a:rPr>
              <a:t> </a:t>
            </a:r>
            <a:r>
              <a:rPr lang="de-DE" dirty="0" err="1" smtClean="0">
                <a:latin typeface="Calibri" charset="0"/>
              </a:rPr>
              <a:t>between</a:t>
            </a:r>
            <a:r>
              <a:rPr lang="de-DE" dirty="0" smtClean="0">
                <a:latin typeface="Calibri" charset="0"/>
              </a:rPr>
              <a:t> </a:t>
            </a:r>
            <a:r>
              <a:rPr lang="de-DE" dirty="0" err="1" smtClean="0">
                <a:latin typeface="Calibri" charset="0"/>
              </a:rPr>
              <a:t>feature</a:t>
            </a:r>
            <a:r>
              <a:rPr lang="de-DE" dirty="0" smtClean="0">
                <a:latin typeface="Calibri" charset="0"/>
              </a:rPr>
              <a:t> </a:t>
            </a:r>
            <a:r>
              <a:rPr lang="de-DE" dirty="0" err="1" smtClean="0">
                <a:latin typeface="Calibri" charset="0"/>
              </a:rPr>
              <a:t>models</a:t>
            </a:r>
            <a:endParaRPr lang="de-DE" dirty="0">
              <a:latin typeface="Calibri" charset="0"/>
            </a:endParaRPr>
          </a:p>
        </p:txBody>
      </p:sp>
      <p:sp>
        <p:nvSpPr>
          <p:cNvPr id="34819" name="Content Placeholder 2"/>
          <p:cNvSpPr>
            <a:spLocks noGrp="1"/>
          </p:cNvSpPr>
          <p:nvPr>
            <p:ph idx="1"/>
          </p:nvPr>
        </p:nvSpPr>
        <p:spPr>
          <a:xfrm>
            <a:off x="457200" y="1219200"/>
            <a:ext cx="8229600" cy="4937125"/>
          </a:xfrm>
        </p:spPr>
        <p:txBody>
          <a:bodyPr>
            <a:normAutofit fontScale="92500" lnSpcReduction="20000"/>
          </a:bodyPr>
          <a:lstStyle/>
          <a:p>
            <a:pPr marL="0" indent="0" eaLnBrk="1" hangingPunct="1">
              <a:buNone/>
            </a:pPr>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endParaRPr lang="de-DE" dirty="0">
              <a:latin typeface="Calibri" charset="0"/>
            </a:endParaRPr>
          </a:p>
          <a:p>
            <a:pPr eaLnBrk="1" hangingPunct="1"/>
            <a:r>
              <a:rPr lang="de-DE" dirty="0" err="1">
                <a:latin typeface="Calibri" charset="0"/>
              </a:rPr>
              <a:t>Refactoring</a:t>
            </a:r>
            <a:r>
              <a:rPr lang="de-DE" dirty="0">
                <a:latin typeface="Calibri" charset="0"/>
              </a:rPr>
              <a:t> </a:t>
            </a:r>
          </a:p>
          <a:p>
            <a:pPr lvl="1"/>
            <a:r>
              <a:rPr lang="de-DE" dirty="0" err="1" smtClean="0">
                <a:latin typeface="Calibri" charset="0"/>
              </a:rPr>
              <a:t>Tautology</a:t>
            </a:r>
            <a:r>
              <a:rPr lang="de-DE" dirty="0" smtClean="0">
                <a:latin typeface="Calibri" charset="0"/>
              </a:rPr>
              <a:t>: (</a:t>
            </a:r>
            <a:r>
              <a:rPr lang="de-DE" dirty="0">
                <a:latin typeface="Calibri" charset="0"/>
              </a:rPr>
              <a:t>FM1 &lt;=&gt; FM2)</a:t>
            </a:r>
            <a:br>
              <a:rPr lang="de-DE" dirty="0">
                <a:latin typeface="Calibri" charset="0"/>
              </a:rPr>
            </a:br>
            <a:r>
              <a:rPr lang="de-DE" dirty="0">
                <a:latin typeface="Calibri" charset="0"/>
              </a:rPr>
              <a:t>= not SAT(not (FM1 &lt;=&gt; FM2))</a:t>
            </a: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56792"/>
            <a:ext cx="4787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100337"/>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9264074"/>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How can I use automated analysis in practice?</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38668493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827584" y="2348880"/>
            <a:ext cx="1845915" cy="369332"/>
          </a:xfrm>
          <a:prstGeom prst="rect">
            <a:avLst/>
          </a:prstGeom>
          <a:noFill/>
        </p:spPr>
        <p:txBody>
          <a:bodyPr wrap="none" rtlCol="0">
            <a:spAutoFit/>
          </a:bodyPr>
          <a:lstStyle/>
          <a:p>
            <a:r>
              <a:rPr lang="en-US" b="1" dirty="0" smtClean="0">
                <a:solidFill>
                  <a:prstClr val="black"/>
                </a:solidFill>
                <a:latin typeface="Calibri"/>
              </a:rPr>
              <a:t>Variability Model</a:t>
            </a:r>
            <a:endParaRPr lang="en-US" b="1" dirty="0">
              <a:solidFill>
                <a:prstClr val="black"/>
              </a:solidFill>
              <a:latin typeface="Calibri"/>
            </a:endParaRPr>
          </a:p>
        </p:txBody>
      </p:sp>
      <p:sp>
        <p:nvSpPr>
          <p:cNvPr id="27" name="Rectangle 26"/>
          <p:cNvSpPr/>
          <p:nvPr/>
        </p:nvSpPr>
        <p:spPr>
          <a:xfrm>
            <a:off x="11460" y="0"/>
            <a:ext cx="3347864"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TextBox 30"/>
          <p:cNvSpPr txBox="1"/>
          <p:nvPr/>
        </p:nvSpPr>
        <p:spPr>
          <a:xfrm>
            <a:off x="683568" y="5013176"/>
            <a:ext cx="2514430" cy="584776"/>
          </a:xfrm>
          <a:prstGeom prst="rect">
            <a:avLst/>
          </a:prstGeom>
          <a:noFill/>
        </p:spPr>
        <p:txBody>
          <a:bodyPr wrap="none" rtlCol="0">
            <a:spAutoFit/>
          </a:bodyPr>
          <a:lstStyle/>
          <a:p>
            <a:r>
              <a:rPr lang="en-US" sz="3200" b="1" dirty="0" smtClean="0">
                <a:solidFill>
                  <a:prstClr val="black"/>
                </a:solidFill>
                <a:latin typeface="Calibri"/>
              </a:rPr>
              <a:t>Configuration</a:t>
            </a:r>
            <a:endParaRPr lang="en-US" sz="3200" b="1" dirty="0">
              <a:solidFill>
                <a:prstClr val="black"/>
              </a:solidFill>
              <a:latin typeface="Calibri"/>
            </a:endParaRPr>
          </a:p>
        </p:txBody>
      </p:sp>
      <p:sp>
        <p:nvSpPr>
          <p:cNvPr id="48" name="Rectangle 47"/>
          <p:cNvSpPr/>
          <p:nvPr/>
        </p:nvSpPr>
        <p:spPr>
          <a:xfrm>
            <a:off x="107504" y="3861048"/>
            <a:ext cx="3347864"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1" name="Straight Arrow Connector 50"/>
          <p:cNvCxnSpPr/>
          <p:nvPr/>
        </p:nvCxnSpPr>
        <p:spPr>
          <a:xfrm>
            <a:off x="1619672" y="2852936"/>
            <a:ext cx="0" cy="864096"/>
          </a:xfrm>
          <a:prstGeom prst="straightConnector1">
            <a:avLst/>
          </a:prstGeom>
          <a:ln w="4445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3419872" y="0"/>
            <a:ext cx="5323286" cy="6713984"/>
            <a:chOff x="3419872" y="0"/>
            <a:chExt cx="5323286" cy="6713984"/>
          </a:xfrm>
        </p:grpSpPr>
        <p:pic>
          <p:nvPicPr>
            <p:cNvPr id="4" name="Picture 3"/>
            <p:cNvPicPr>
              <a:picLocks noChangeAspect="1"/>
            </p:cNvPicPr>
            <p:nvPr/>
          </p:nvPicPr>
          <p:blipFill>
            <a:blip r:embed="rId2"/>
            <a:stretch>
              <a:fillRect/>
            </a:stretch>
          </p:blipFill>
          <p:spPr>
            <a:xfrm>
              <a:off x="4644008" y="0"/>
              <a:ext cx="3937338" cy="2344815"/>
            </a:xfrm>
            <a:prstGeom prst="rect">
              <a:avLst/>
            </a:prstGeom>
          </p:spPr>
        </p:pic>
        <p:cxnSp>
          <p:nvCxnSpPr>
            <p:cNvPr id="20" name="Straight Arrow Connector 19"/>
            <p:cNvCxnSpPr/>
            <p:nvPr/>
          </p:nvCxnSpPr>
          <p:spPr>
            <a:xfrm>
              <a:off x="3419872" y="1484784"/>
              <a:ext cx="1080120" cy="0"/>
            </a:xfrm>
            <a:prstGeom prst="straightConnector1">
              <a:avLst/>
            </a:prstGeom>
            <a:ln w="4445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76056" y="2348880"/>
              <a:ext cx="3667102" cy="369332"/>
            </a:xfrm>
            <a:prstGeom prst="rect">
              <a:avLst/>
            </a:prstGeom>
            <a:noFill/>
          </p:spPr>
          <p:txBody>
            <a:bodyPr wrap="none" rtlCol="0">
              <a:spAutoFit/>
            </a:bodyPr>
            <a:lstStyle/>
            <a:p>
              <a:r>
                <a:rPr lang="fr-FR" b="1" dirty="0" smtClean="0">
                  <a:solidFill>
                    <a:prstClr val="black"/>
                  </a:solidFill>
                  <a:latin typeface="Calibri"/>
                </a:rPr>
                <a:t>Domain Artefacts (</a:t>
              </a:r>
              <a:r>
                <a:rPr lang="fr-FR" b="1" dirty="0" err="1" smtClean="0">
                  <a:solidFill>
                    <a:prstClr val="black"/>
                  </a:solidFill>
                  <a:latin typeface="Calibri"/>
                </a:rPr>
                <a:t>e.g</a:t>
              </a:r>
              <a:r>
                <a:rPr lang="fr-FR" b="1" dirty="0" smtClean="0">
                  <a:solidFill>
                    <a:prstClr val="black"/>
                  </a:solidFill>
                  <a:latin typeface="Calibri"/>
                </a:rPr>
                <a:t>., source code)</a:t>
              </a:r>
              <a:endParaRPr lang="en-US" b="1" dirty="0">
                <a:solidFill>
                  <a:prstClr val="black"/>
                </a:solidFill>
                <a:latin typeface="Calibri"/>
              </a:endParaRPr>
            </a:p>
          </p:txBody>
        </p:sp>
        <p:cxnSp>
          <p:nvCxnSpPr>
            <p:cNvPr id="23" name="Straight Arrow Connector 22"/>
            <p:cNvCxnSpPr/>
            <p:nvPr/>
          </p:nvCxnSpPr>
          <p:spPr>
            <a:xfrm>
              <a:off x="3491880" y="5373216"/>
              <a:ext cx="1584176" cy="0"/>
            </a:xfrm>
            <a:prstGeom prst="straightConnector1">
              <a:avLst/>
            </a:prstGeom>
            <a:ln w="4445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732240" y="2780928"/>
              <a:ext cx="0" cy="1152128"/>
            </a:xfrm>
            <a:prstGeom prst="straightConnector1">
              <a:avLst/>
            </a:prstGeom>
            <a:ln w="4445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572000" y="0"/>
              <a:ext cx="4104456"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8" name="Picture 57"/>
            <p:cNvPicPr>
              <a:picLocks noChangeAspect="1"/>
            </p:cNvPicPr>
            <p:nvPr/>
          </p:nvPicPr>
          <p:blipFill>
            <a:blip r:embed="rId3"/>
            <a:stretch>
              <a:fillRect/>
            </a:stretch>
          </p:blipFill>
          <p:spPr>
            <a:xfrm>
              <a:off x="5508104" y="4005064"/>
              <a:ext cx="2520280" cy="2243050"/>
            </a:xfrm>
            <a:prstGeom prst="rect">
              <a:avLst/>
            </a:prstGeom>
          </p:spPr>
        </p:pic>
        <p:sp>
          <p:nvSpPr>
            <p:cNvPr id="61" name="Rectangle 60"/>
            <p:cNvSpPr/>
            <p:nvPr/>
          </p:nvSpPr>
          <p:spPr>
            <a:xfrm>
              <a:off x="5220072" y="3933056"/>
              <a:ext cx="3347864"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TextBox 61"/>
            <p:cNvSpPr txBox="1"/>
            <p:nvPr/>
          </p:nvSpPr>
          <p:spPr>
            <a:xfrm>
              <a:off x="6012160" y="6165304"/>
              <a:ext cx="2069797" cy="369332"/>
            </a:xfrm>
            <a:prstGeom prst="rect">
              <a:avLst/>
            </a:prstGeom>
            <a:noFill/>
          </p:spPr>
          <p:txBody>
            <a:bodyPr wrap="none" rtlCol="0">
              <a:spAutoFit/>
            </a:bodyPr>
            <a:lstStyle/>
            <a:p>
              <a:r>
                <a:rPr lang="en-US" b="1" dirty="0" smtClean="0">
                  <a:solidFill>
                    <a:prstClr val="black"/>
                  </a:solidFill>
                  <a:latin typeface="Calibri"/>
                </a:rPr>
                <a:t>Software Generator</a:t>
              </a:r>
              <a:endParaRPr lang="en-US" b="1" dirty="0">
                <a:solidFill>
                  <a:prstClr val="black"/>
                </a:solidFill>
                <a:latin typeface="Calibri"/>
              </a:endParaRPr>
            </a:p>
          </p:txBody>
        </p:sp>
      </p:grpSp>
      <p:grpSp>
        <p:nvGrpSpPr>
          <p:cNvPr id="67" name="Group 66"/>
          <p:cNvGrpSpPr/>
          <p:nvPr/>
        </p:nvGrpSpPr>
        <p:grpSpPr>
          <a:xfrm>
            <a:off x="8244408" y="5338564"/>
            <a:ext cx="1049207" cy="1512168"/>
            <a:chOff x="8635361" y="3429000"/>
            <a:chExt cx="1049207" cy="1512168"/>
          </a:xfrm>
        </p:grpSpPr>
        <p:pic>
          <p:nvPicPr>
            <p:cNvPr id="64" name="Picture 3" descr="Z:\mathieuacher sur mon Mac\Desktop\PhDPresentationResources\1_180.jpg"/>
            <p:cNvPicPr>
              <a:picLocks noChangeAspect="1" noChangeArrowheads="1"/>
            </p:cNvPicPr>
            <p:nvPr/>
          </p:nvPicPr>
          <p:blipFill>
            <a:blip r:embed="rId4" cstate="print"/>
            <a:srcRect/>
            <a:stretch>
              <a:fillRect/>
            </a:stretch>
          </p:blipFill>
          <p:spPr bwMode="auto">
            <a:xfrm>
              <a:off x="9144000" y="4005064"/>
              <a:ext cx="540568" cy="650488"/>
            </a:xfrm>
            <a:prstGeom prst="rect">
              <a:avLst/>
            </a:prstGeom>
            <a:noFill/>
          </p:spPr>
        </p:pic>
        <p:pic>
          <p:nvPicPr>
            <p:cNvPr id="65" name="Picture 4" descr="Z:\mathieuacher sur mon Mac\Desktop\PhDPresentationResources\01_quickview.jpg"/>
            <p:cNvPicPr>
              <a:picLocks noChangeAspect="1" noChangeArrowheads="1"/>
            </p:cNvPicPr>
            <p:nvPr/>
          </p:nvPicPr>
          <p:blipFill>
            <a:blip r:embed="rId5" cstate="print"/>
            <a:srcRect/>
            <a:stretch>
              <a:fillRect/>
            </a:stretch>
          </p:blipFill>
          <p:spPr bwMode="auto">
            <a:xfrm>
              <a:off x="8676456" y="3429000"/>
              <a:ext cx="658241" cy="792088"/>
            </a:xfrm>
            <a:prstGeom prst="rect">
              <a:avLst/>
            </a:prstGeom>
            <a:noFill/>
          </p:spPr>
        </p:pic>
        <p:pic>
          <p:nvPicPr>
            <p:cNvPr id="66" name="Picture 7" descr="Z:\mathieuacher sur mon Mac\Desktop\PhDPresentationResources\SGH-T95ZKATMB_1_170_1.jpg"/>
            <p:cNvPicPr>
              <a:picLocks noChangeAspect="1" noChangeArrowheads="1"/>
            </p:cNvPicPr>
            <p:nvPr/>
          </p:nvPicPr>
          <p:blipFill>
            <a:blip r:embed="rId6" cstate="print"/>
            <a:srcRect/>
            <a:stretch>
              <a:fillRect/>
            </a:stretch>
          </p:blipFill>
          <p:spPr bwMode="auto">
            <a:xfrm>
              <a:off x="8635361" y="4293096"/>
              <a:ext cx="538559" cy="648072"/>
            </a:xfrm>
            <a:prstGeom prst="rect">
              <a:avLst/>
            </a:prstGeom>
            <a:noFill/>
          </p:spPr>
        </p:pic>
      </p:grpSp>
      <p:sp>
        <p:nvSpPr>
          <p:cNvPr id="69" name="Rectangle 68"/>
          <p:cNvSpPr/>
          <p:nvPr/>
        </p:nvSpPr>
        <p:spPr>
          <a:xfrm>
            <a:off x="251520" y="3933056"/>
            <a:ext cx="3347864"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Rectangle 69"/>
          <p:cNvSpPr/>
          <p:nvPr/>
        </p:nvSpPr>
        <p:spPr>
          <a:xfrm>
            <a:off x="0" y="3789040"/>
            <a:ext cx="3347864" cy="2780928"/>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TextBox 70"/>
          <p:cNvSpPr txBox="1"/>
          <p:nvPr/>
        </p:nvSpPr>
        <p:spPr>
          <a:xfrm>
            <a:off x="2699792" y="2060848"/>
            <a:ext cx="4860032" cy="2585323"/>
          </a:xfrm>
          <a:prstGeom prst="rect">
            <a:avLst/>
          </a:prstGeom>
          <a:noFill/>
        </p:spPr>
        <p:txBody>
          <a:bodyPr wrap="square" rtlCol="0">
            <a:spAutoFit/>
          </a:bodyPr>
          <a:lstStyle/>
          <a:p>
            <a:pPr algn="ctr"/>
            <a:r>
              <a:rPr lang="en-US" sz="5400" b="1" dirty="0" smtClean="0">
                <a:solidFill>
                  <a:srgbClr val="FF0000"/>
                </a:solidFill>
                <a:latin typeface="Calibri"/>
              </a:rPr>
              <a:t>Modeling variability </a:t>
            </a:r>
          </a:p>
          <a:p>
            <a:pPr algn="ctr"/>
            <a:r>
              <a:rPr lang="en-US" sz="5400" b="1" dirty="0" smtClean="0">
                <a:solidFill>
                  <a:srgbClr val="FF0000"/>
                </a:solidFill>
                <a:latin typeface="Calibri"/>
              </a:rPr>
              <a:t>is crucial</a:t>
            </a:r>
            <a:endParaRPr lang="en-US" sz="5400" b="1" dirty="0">
              <a:solidFill>
                <a:srgbClr val="FF0000"/>
              </a:solidFill>
              <a:latin typeface="Calibri"/>
            </a:endParaRPr>
          </a:p>
        </p:txBody>
      </p:sp>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34936"/>
            <a:ext cx="2088232" cy="236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
          <p:cNvSpPr txBox="1">
            <a:spLocks noChangeArrowheads="1"/>
          </p:cNvSpPr>
          <p:nvPr/>
        </p:nvSpPr>
        <p:spPr bwMode="auto">
          <a:xfrm>
            <a:off x="539552" y="4077072"/>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5400" dirty="0">
                <a:solidFill>
                  <a:srgbClr val="00B050"/>
                </a:solidFill>
                <a:latin typeface="Calibri" charset="0"/>
                <a:sym typeface="Wingdings" charset="0"/>
              </a:rPr>
              <a:t></a:t>
            </a:r>
            <a:endParaRPr lang="en-US" sz="5400" dirty="0">
              <a:solidFill>
                <a:srgbClr val="00B050"/>
              </a:solidFill>
              <a:latin typeface="Calibri" charset="0"/>
            </a:endParaRPr>
          </a:p>
        </p:txBody>
      </p:sp>
      <p:sp>
        <p:nvSpPr>
          <p:cNvPr id="47" name="Multiply 9"/>
          <p:cNvSpPr/>
          <p:nvPr/>
        </p:nvSpPr>
        <p:spPr>
          <a:xfrm>
            <a:off x="2339752" y="5733256"/>
            <a:ext cx="720080" cy="648072"/>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49" name="TextBox 4"/>
          <p:cNvSpPr txBox="1">
            <a:spLocks noChangeArrowheads="1"/>
          </p:cNvSpPr>
          <p:nvPr/>
        </p:nvSpPr>
        <p:spPr bwMode="auto">
          <a:xfrm>
            <a:off x="1619672" y="4221088"/>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5400" dirty="0">
                <a:solidFill>
                  <a:srgbClr val="00B050"/>
                </a:solidFill>
                <a:latin typeface="Calibri" charset="0"/>
                <a:sym typeface="Wingdings" charset="0"/>
              </a:rPr>
              <a:t></a:t>
            </a:r>
            <a:endParaRPr lang="en-US" sz="5400" dirty="0">
              <a:solidFill>
                <a:srgbClr val="00B050"/>
              </a:solidFill>
              <a:latin typeface="Calibri" charset="0"/>
            </a:endParaRPr>
          </a:p>
        </p:txBody>
      </p:sp>
      <p:sp>
        <p:nvSpPr>
          <p:cNvPr id="50" name="Multiply 9"/>
          <p:cNvSpPr/>
          <p:nvPr/>
        </p:nvSpPr>
        <p:spPr>
          <a:xfrm>
            <a:off x="827584" y="5805264"/>
            <a:ext cx="720080" cy="648072"/>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Tree>
    <p:extLst>
      <p:ext uri="{BB962C8B-B14F-4D97-AF65-F5344CB8AC3E}">
        <p14:creationId xmlns:p14="http://schemas.microsoft.com/office/powerpoint/2010/main" val="329944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72"/>
                                        </p:tgtEl>
                                        <p:attrNameLst>
                                          <p:attrName>style.opacity</p:attrName>
                                        </p:attrNameLst>
                                      </p:cBhvr>
                                      <p:to>
                                        <p:strVal val="0.25"/>
                                      </p:to>
                                    </p:set>
                                    <p:animEffect filter="image" prLst="opacity: 0.25">
                                      <p:cBhvr rctx="IE">
                                        <p:cTn id="11" dur="indefinite"/>
                                        <p:tgtEl>
                                          <p:spTgt spid="7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2-10-25 à 23.43.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9144000" cy="4536162"/>
          </a:xfrm>
          <a:prstGeom prst="rect">
            <a:avLst/>
          </a:prstGeom>
        </p:spPr>
      </p:pic>
      <p:sp>
        <p:nvSpPr>
          <p:cNvPr id="3" name="ZoneTexte 2"/>
          <p:cNvSpPr txBox="1"/>
          <p:nvPr/>
        </p:nvSpPr>
        <p:spPr>
          <a:xfrm>
            <a:off x="2267744" y="0"/>
            <a:ext cx="3459451" cy="1107996"/>
          </a:xfrm>
          <a:prstGeom prst="rect">
            <a:avLst/>
          </a:prstGeom>
          <a:noFill/>
        </p:spPr>
        <p:txBody>
          <a:bodyPr wrap="none" rtlCol="0">
            <a:spAutoFit/>
          </a:bodyPr>
          <a:lstStyle/>
          <a:p>
            <a:r>
              <a:rPr lang="fr-FR" sz="6600" b="1" dirty="0" err="1" smtClean="0">
                <a:solidFill>
                  <a:srgbClr val="558ED5"/>
                </a:solidFill>
              </a:rPr>
              <a:t>Like</a:t>
            </a:r>
            <a:r>
              <a:rPr lang="fr-FR" sz="6600" b="1" dirty="0" smtClean="0">
                <a:solidFill>
                  <a:srgbClr val="558ED5"/>
                </a:solidFill>
              </a:rPr>
              <a:t> </a:t>
            </a:r>
            <a:r>
              <a:rPr lang="fr-FR" sz="6600" b="1" dirty="0" err="1" smtClean="0">
                <a:solidFill>
                  <a:srgbClr val="558ED5"/>
                </a:solidFill>
              </a:rPr>
              <a:t>this</a:t>
            </a:r>
            <a:r>
              <a:rPr lang="fr-FR" sz="6600" b="1" dirty="0" smtClean="0">
                <a:solidFill>
                  <a:srgbClr val="558ED5"/>
                </a:solidFill>
              </a:rPr>
              <a:t>?</a:t>
            </a:r>
            <a:endParaRPr lang="fr-FR" sz="6600" b="1" dirty="0">
              <a:solidFill>
                <a:srgbClr val="558ED5"/>
              </a:solidFill>
            </a:endParaRPr>
          </a:p>
        </p:txBody>
      </p:sp>
    </p:spTree>
    <p:extLst>
      <p:ext uri="{BB962C8B-B14F-4D97-AF65-F5344CB8AC3E}">
        <p14:creationId xmlns:p14="http://schemas.microsoft.com/office/powerpoint/2010/main" val="428966801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67744" y="0"/>
            <a:ext cx="4772836" cy="1107996"/>
          </a:xfrm>
          <a:prstGeom prst="rect">
            <a:avLst/>
          </a:prstGeom>
          <a:noFill/>
        </p:spPr>
        <p:txBody>
          <a:bodyPr wrap="none" rtlCol="0">
            <a:spAutoFit/>
          </a:bodyPr>
          <a:lstStyle/>
          <a:p>
            <a:r>
              <a:rPr lang="fr-FR" sz="6600" b="1" dirty="0" smtClean="0">
                <a:solidFill>
                  <a:srgbClr val="558ED5"/>
                </a:solidFill>
              </a:rPr>
              <a:t>No. </a:t>
            </a:r>
            <a:r>
              <a:rPr lang="fr-FR" sz="6600" b="1" dirty="0" err="1" smtClean="0">
                <a:solidFill>
                  <a:srgbClr val="558ED5"/>
                </a:solidFill>
              </a:rPr>
              <a:t>Like</a:t>
            </a:r>
            <a:r>
              <a:rPr lang="fr-FR" sz="6600" b="1" dirty="0" smtClean="0">
                <a:solidFill>
                  <a:srgbClr val="558ED5"/>
                </a:solidFill>
              </a:rPr>
              <a:t> </a:t>
            </a:r>
            <a:r>
              <a:rPr lang="fr-FR" sz="6600" b="1" dirty="0" err="1" smtClean="0">
                <a:solidFill>
                  <a:srgbClr val="558ED5"/>
                </a:solidFill>
              </a:rPr>
              <a:t>this</a:t>
            </a:r>
            <a:r>
              <a:rPr lang="fr-FR" sz="6600" b="1" dirty="0">
                <a:solidFill>
                  <a:srgbClr val="558ED5"/>
                </a:solidFill>
              </a:rPr>
              <a:t>!</a:t>
            </a:r>
          </a:p>
        </p:txBody>
      </p:sp>
      <p:pic>
        <p:nvPicPr>
          <p:cNvPr id="4" name="Image 3" descr="Capture d’écran 2012-10-25 à 23.54.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4000" cy="985473"/>
          </a:xfrm>
          <a:prstGeom prst="rect">
            <a:avLst/>
          </a:prstGeom>
        </p:spPr>
      </p:pic>
      <p:pic>
        <p:nvPicPr>
          <p:cNvPr id="5" name="Image 4" descr="Capture d’écran 2012-10-25 à 23.43.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429000"/>
            <a:ext cx="6228184" cy="3089682"/>
          </a:xfrm>
          <a:prstGeom prst="rect">
            <a:avLst/>
          </a:prstGeom>
        </p:spPr>
      </p:pic>
    </p:spTree>
    <p:extLst>
      <p:ext uri="{BB962C8B-B14F-4D97-AF65-F5344CB8AC3E}">
        <p14:creationId xmlns:p14="http://schemas.microsoft.com/office/powerpoint/2010/main" val="183415253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0"/>
            <a:ext cx="8702247" cy="769441"/>
          </a:xfrm>
          <a:prstGeom prst="rect">
            <a:avLst/>
          </a:prstGeom>
          <a:noFill/>
        </p:spPr>
        <p:txBody>
          <a:bodyPr wrap="none" rtlCol="0">
            <a:spAutoFit/>
          </a:bodyPr>
          <a:lstStyle/>
          <a:p>
            <a:r>
              <a:rPr lang="fr-FR" sz="4400" b="1" dirty="0" smtClean="0">
                <a:solidFill>
                  <a:srgbClr val="558ED5"/>
                </a:solidFill>
              </a:rPr>
              <a:t>FAMILIAR: </a:t>
            </a:r>
            <a:r>
              <a:rPr lang="fr-FR" sz="4400" b="1" u="sng" dirty="0" err="1" smtClean="0">
                <a:solidFill>
                  <a:srgbClr val="558ED5"/>
                </a:solidFill>
              </a:rPr>
              <a:t>domain-specific</a:t>
            </a:r>
            <a:r>
              <a:rPr lang="fr-FR" sz="4400" b="1" u="sng" dirty="0" smtClean="0">
                <a:solidFill>
                  <a:srgbClr val="558ED5"/>
                </a:solidFill>
              </a:rPr>
              <a:t> </a:t>
            </a:r>
            <a:r>
              <a:rPr lang="fr-FR" sz="4400" b="1" u="sng" dirty="0" err="1" smtClean="0">
                <a:solidFill>
                  <a:srgbClr val="558ED5"/>
                </a:solidFill>
              </a:rPr>
              <a:t>language</a:t>
            </a:r>
            <a:endParaRPr lang="fr-FR" sz="4400" b="1" u="sng" dirty="0">
              <a:solidFill>
                <a:srgbClr val="558ED5"/>
              </a:solidFill>
            </a:endParaRPr>
          </a:p>
        </p:txBody>
      </p:sp>
      <p:pic>
        <p:nvPicPr>
          <p:cNvPr id="4" name="Image 3" descr="Capture d’écran 2012-10-25 à 23.54.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4000" cy="985473"/>
          </a:xfrm>
          <a:prstGeom prst="rect">
            <a:avLst/>
          </a:prstGeom>
        </p:spPr>
      </p:pic>
      <p:pic>
        <p:nvPicPr>
          <p:cNvPr id="5" name="Image 4" descr="Capture d’écran 2012-10-25 à 23.43.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747061"/>
            <a:ext cx="6228184" cy="3089682"/>
          </a:xfrm>
          <a:prstGeom prst="rect">
            <a:avLst/>
          </a:prstGeom>
        </p:spPr>
      </p:pic>
      <p:sp>
        <p:nvSpPr>
          <p:cNvPr id="8" name="ZoneTexte 7"/>
          <p:cNvSpPr txBox="1"/>
          <p:nvPr/>
        </p:nvSpPr>
        <p:spPr>
          <a:xfrm>
            <a:off x="0" y="2996952"/>
            <a:ext cx="4630119" cy="1384995"/>
          </a:xfrm>
          <a:prstGeom prst="rect">
            <a:avLst/>
          </a:prstGeom>
          <a:noFill/>
        </p:spPr>
        <p:txBody>
          <a:bodyPr wrap="none" rtlCol="0">
            <a:spAutoFit/>
          </a:bodyPr>
          <a:lstStyle/>
          <a:p>
            <a:r>
              <a:rPr lang="fr-FR" sz="2800" b="1" dirty="0"/>
              <a:t>m</a:t>
            </a:r>
            <a:r>
              <a:rPr lang="fr-FR" sz="2800" b="1" dirty="0" smtClean="0"/>
              <a:t>ore concise and </a:t>
            </a:r>
            <a:r>
              <a:rPr lang="fr-FR" sz="2800" b="1" dirty="0" err="1" smtClean="0"/>
              <a:t>readable</a:t>
            </a:r>
            <a:endParaRPr lang="fr-FR" sz="2800" b="1" dirty="0" smtClean="0"/>
          </a:p>
          <a:p>
            <a:r>
              <a:rPr lang="fr-FR" sz="2800" b="1" dirty="0"/>
              <a:t>n</a:t>
            </a:r>
            <a:r>
              <a:rPr lang="fr-FR" sz="2800" b="1" dirty="0" smtClean="0"/>
              <a:t>o </a:t>
            </a:r>
            <a:r>
              <a:rPr lang="fr-FR" sz="2800" b="1" dirty="0" err="1" smtClean="0"/>
              <a:t>need</a:t>
            </a:r>
            <a:r>
              <a:rPr lang="fr-FR" sz="2800" b="1" dirty="0" smtClean="0"/>
              <a:t> to </a:t>
            </a:r>
            <a:r>
              <a:rPr lang="fr-FR" sz="2800" b="1" dirty="0" err="1" smtClean="0"/>
              <a:t>learn</a:t>
            </a:r>
            <a:r>
              <a:rPr lang="fr-FR" sz="2800" b="1" dirty="0" smtClean="0"/>
              <a:t> a (set of) API</a:t>
            </a:r>
          </a:p>
          <a:p>
            <a:r>
              <a:rPr lang="fr-FR" sz="2800" b="1" dirty="0" err="1"/>
              <a:t>i</a:t>
            </a:r>
            <a:r>
              <a:rPr lang="fr-FR" sz="2800" b="1" dirty="0" err="1" smtClean="0"/>
              <a:t>nteroperability</a:t>
            </a:r>
            <a:r>
              <a:rPr lang="fr-FR" sz="2800" b="1" dirty="0" smtClean="0"/>
              <a:t> </a:t>
            </a:r>
            <a:r>
              <a:rPr lang="fr-FR" sz="2800" b="1" dirty="0" err="1" smtClean="0"/>
              <a:t>facilities</a:t>
            </a:r>
            <a:endParaRPr lang="fr-FR" sz="2800" b="1" dirty="0"/>
          </a:p>
        </p:txBody>
      </p:sp>
    </p:spTree>
    <p:extLst>
      <p:ext uri="{BB962C8B-B14F-4D97-AF65-F5344CB8AC3E}">
        <p14:creationId xmlns:p14="http://schemas.microsoft.com/office/powerpoint/2010/main" val="40758289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8433077"/>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See FAMILIAR</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203827634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8433077"/>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Recap and Conclusion</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248653241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a:solidFill>
                  <a:srgbClr val="558ED5"/>
                </a:solidFill>
              </a:rPr>
              <a:t>Feature model in the SPL framework</a:t>
            </a:r>
          </a:p>
        </p:txBody>
      </p:sp>
      <p:sp>
        <p:nvSpPr>
          <p:cNvPr id="3" name="Espace réservé du contenu 2"/>
          <p:cNvSpPr>
            <a:spLocks noGrp="1"/>
          </p:cNvSpPr>
          <p:nvPr>
            <p:ph idx="1"/>
          </p:nvPr>
        </p:nvSpPr>
        <p:spPr>
          <a:xfrm>
            <a:off x="107504" y="1600200"/>
            <a:ext cx="9036496" cy="4853136"/>
          </a:xfrm>
        </p:spPr>
        <p:txBody>
          <a:bodyPr>
            <a:normAutofit lnSpcReduction="10000"/>
          </a:bodyPr>
          <a:lstStyle/>
          <a:p>
            <a:r>
              <a:rPr lang="en-US" sz="3600" dirty="0"/>
              <a:t>N</a:t>
            </a:r>
            <a:r>
              <a:rPr lang="en-US" sz="3600" dirty="0" smtClean="0"/>
              <a:t>ot restricted to document/communicate</a:t>
            </a:r>
          </a:p>
          <a:p>
            <a:pPr marL="342900" lvl="1" indent="-342900">
              <a:buFont typeface="Arial" pitchFamily="34" charset="0"/>
              <a:buChar char="•"/>
            </a:pPr>
            <a:endParaRPr lang="en-US" sz="3600" dirty="0" smtClean="0"/>
          </a:p>
          <a:p>
            <a:pPr marL="342900" lvl="1" indent="-342900">
              <a:buFont typeface="Arial" pitchFamily="34" charset="0"/>
              <a:buChar char="•"/>
            </a:pPr>
            <a:r>
              <a:rPr lang="en-US" sz="3600" dirty="0" smtClean="0"/>
              <a:t>Product</a:t>
            </a:r>
            <a:r>
              <a:rPr lang="en-US" sz="3600" dirty="0"/>
              <a:t>/model </a:t>
            </a:r>
            <a:r>
              <a:rPr lang="en-US" sz="3600" dirty="0" smtClean="0"/>
              <a:t>derivation</a:t>
            </a:r>
          </a:p>
          <a:p>
            <a:pPr marL="742950" lvl="2" indent="-342900"/>
            <a:r>
              <a:rPr lang="en-US" sz="3200" dirty="0"/>
              <a:t>r</a:t>
            </a:r>
            <a:r>
              <a:rPr lang="en-US" sz="3200" dirty="0" smtClean="0"/>
              <a:t>eminder of previous course</a:t>
            </a:r>
            <a:endParaRPr lang="fr-FR" sz="3200" dirty="0"/>
          </a:p>
          <a:p>
            <a:endParaRPr lang="en-US" sz="3600" dirty="0" smtClean="0"/>
          </a:p>
          <a:p>
            <a:r>
              <a:rPr lang="en-US" sz="3600" dirty="0" smtClean="0"/>
              <a:t>Safe composition and automated reasoning</a:t>
            </a:r>
          </a:p>
          <a:p>
            <a:endParaRPr lang="en-US" sz="3600" dirty="0" smtClean="0"/>
          </a:p>
          <a:p>
            <a:r>
              <a:rPr lang="en-US" sz="3600" dirty="0" smtClean="0"/>
              <a:t>Generation of Configurators</a:t>
            </a:r>
          </a:p>
          <a:p>
            <a:endParaRPr lang="en-US" sz="3600" dirty="0" smtClean="0"/>
          </a:p>
          <a:p>
            <a:pPr lvl="1"/>
            <a:endParaRPr lang="fr-FR" dirty="0"/>
          </a:p>
          <a:p>
            <a:endParaRPr lang="fr-FR" dirty="0"/>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125</a:t>
            </a:fld>
            <a:endParaRPr lang="en-US"/>
          </a:p>
        </p:txBody>
      </p:sp>
    </p:spTree>
    <p:extLst>
      <p:ext uri="{BB962C8B-B14F-4D97-AF65-F5344CB8AC3E}">
        <p14:creationId xmlns:p14="http://schemas.microsoft.com/office/powerpoint/2010/main" val="253172946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Feature Models </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other </a:t>
            </a:r>
            <a:r>
              <a:rPr lang="en-US" b="1" dirty="0" err="1" smtClean="0">
                <a:solidFill>
                  <a:schemeClr val="tx2">
                    <a:lumMod val="60000"/>
                    <a:lumOff val="40000"/>
                  </a:schemeClr>
                </a:solidFill>
              </a:rPr>
              <a:t>artefacs</a:t>
            </a:r>
            <a:r>
              <a:rPr lang="en-US" b="1" dirty="0" smtClean="0">
                <a:solidFill>
                  <a:schemeClr val="tx2">
                    <a:lumMod val="60000"/>
                    <a:lumOff val="40000"/>
                  </a:schemeClr>
                </a:solidFill>
              </a:rPr>
              <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(what we can do with feature models)</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126</a:t>
            </a:fld>
            <a:endParaRPr lang="en-US"/>
          </a:p>
        </p:txBody>
      </p:sp>
    </p:spTree>
    <p:extLst>
      <p:ext uri="{BB962C8B-B14F-4D97-AF65-F5344CB8AC3E}">
        <p14:creationId xmlns:p14="http://schemas.microsoft.com/office/powerpoint/2010/main" val="315508864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“features” in feature models: </a:t>
            </a:r>
            <a:br>
              <a:rPr lang="en-US" b="1" dirty="0" smtClean="0">
                <a:solidFill>
                  <a:schemeClr val="tx2">
                    <a:lumMod val="60000"/>
                    <a:lumOff val="40000"/>
                  </a:schemeClr>
                </a:solidFill>
              </a:rPr>
            </a:br>
            <a:r>
              <a:rPr lang="en-US" b="1" dirty="0" smtClean="0">
                <a:solidFill>
                  <a:schemeClr val="tx2">
                    <a:lumMod val="60000"/>
                    <a:lumOff val="40000"/>
                  </a:schemeClr>
                </a:solidFill>
              </a:rPr>
              <a:t>a label</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127</a:t>
            </a:fld>
            <a:endParaRPr lang="en-US"/>
          </a:p>
        </p:txBody>
      </p:sp>
    </p:spTree>
    <p:extLst>
      <p:ext uri="{BB962C8B-B14F-4D97-AF65-F5344CB8AC3E}">
        <p14:creationId xmlns:p14="http://schemas.microsoft.com/office/powerpoint/2010/main" val="1921969502"/>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128</a:t>
            </a:fld>
            <a:endParaRPr lang="en-US"/>
          </a:p>
        </p:txBody>
      </p:sp>
      <p:pic>
        <p:nvPicPr>
          <p:cNvPr id="5" name="Picture 4" descr="Capture d’écran 2012-02-11 à 06.3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5042470"/>
          </a:xfrm>
          <a:prstGeom prst="rect">
            <a:avLst/>
          </a:prstGeom>
        </p:spPr>
      </p:pic>
    </p:spTree>
    <p:extLst>
      <p:ext uri="{BB962C8B-B14F-4D97-AF65-F5344CB8AC3E}">
        <p14:creationId xmlns:p14="http://schemas.microsoft.com/office/powerpoint/2010/main" val="3307603499"/>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apture d’écran 2012-02-11 à 06.36.33.png"/>
          <p:cNvPicPr>
            <a:picLocks noGrp="1" noChangeAspect="1"/>
          </p:cNvPicPr>
          <p:nvPr>
            <p:ph idx="1"/>
          </p:nvPr>
        </p:nvPicPr>
        <p:blipFill>
          <a:blip r:embed="rId2">
            <a:extLst>
              <a:ext uri="{28A0092B-C50C-407E-A947-70E740481C1C}">
                <a14:useLocalDpi xmlns:a14="http://schemas.microsoft.com/office/drawing/2010/main" val="0"/>
              </a:ext>
            </a:extLst>
          </a:blip>
          <a:srcRect t="-9940" b="-9940"/>
          <a:stretch>
            <a:fillRect/>
          </a:stretch>
        </p:blipFill>
        <p:spPr>
          <a:xfrm>
            <a:off x="29964" y="1124744"/>
            <a:ext cx="8701328" cy="4785395"/>
          </a:xfrm>
        </p:spPr>
      </p:pic>
      <p:sp>
        <p:nvSpPr>
          <p:cNvPr id="4" name="Slide Number Placeholder 3"/>
          <p:cNvSpPr>
            <a:spLocks noGrp="1"/>
          </p:cNvSpPr>
          <p:nvPr>
            <p:ph type="sldNum" sz="quarter" idx="12"/>
          </p:nvPr>
        </p:nvSpPr>
        <p:spPr/>
        <p:txBody>
          <a:bodyPr/>
          <a:lstStyle/>
          <a:p>
            <a:fld id="{07E659AE-68A2-41B4-825A-F55FDC85404D}" type="slidenum">
              <a:rPr lang="en-US" smtClean="0"/>
              <a:pPr/>
              <a:t>129</a:t>
            </a:fld>
            <a:endParaRPr lang="en-US"/>
          </a:p>
        </p:txBody>
      </p:sp>
    </p:spTree>
    <p:extLst>
      <p:ext uri="{BB962C8B-B14F-4D97-AF65-F5344CB8AC3E}">
        <p14:creationId xmlns:p14="http://schemas.microsoft.com/office/powerpoint/2010/main" val="604556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ZoneTexte 58"/>
          <p:cNvSpPr txBox="1"/>
          <p:nvPr/>
        </p:nvSpPr>
        <p:spPr>
          <a:xfrm>
            <a:off x="0" y="0"/>
            <a:ext cx="9144000" cy="523220"/>
          </a:xfrm>
          <a:prstGeom prst="rect">
            <a:avLst/>
          </a:prstGeom>
          <a:noFill/>
          <a:ln w="25400">
            <a:solidFill>
              <a:schemeClr val="tx1"/>
            </a:solidFill>
          </a:ln>
        </p:spPr>
        <p:txBody>
          <a:bodyPr wrap="square" rtlCol="0">
            <a:spAutoFit/>
          </a:bodyPr>
          <a:lstStyle/>
          <a:p>
            <a:pPr algn="ctr"/>
            <a:r>
              <a:rPr lang="en-US" sz="2800" b="1" dirty="0" smtClean="0"/>
              <a:t>Domain engineering (development </a:t>
            </a:r>
            <a:r>
              <a:rPr lang="en-US" sz="2800" b="1" u="sng" dirty="0" smtClean="0"/>
              <a:t>for reuse</a:t>
            </a:r>
            <a:r>
              <a:rPr lang="en-US" sz="2800" b="1" dirty="0" smtClean="0"/>
              <a:t>)</a:t>
            </a:r>
            <a:endParaRPr lang="en-US" sz="2800" b="1" dirty="0"/>
          </a:p>
        </p:txBody>
      </p:sp>
      <p:sp>
        <p:nvSpPr>
          <p:cNvPr id="62" name="Espace réservé du numéro de diapositive 61"/>
          <p:cNvSpPr>
            <a:spLocks noGrp="1"/>
          </p:cNvSpPr>
          <p:nvPr>
            <p:ph type="sldNum" sz="quarter" idx="12"/>
          </p:nvPr>
        </p:nvSpPr>
        <p:spPr/>
        <p:txBody>
          <a:bodyPr/>
          <a:lstStyle/>
          <a:p>
            <a:fld id="{07E659AE-68A2-41B4-825A-F55FDC85404D}" type="slidenum">
              <a:rPr lang="en-US" smtClean="0"/>
              <a:pPr/>
              <a:t>13</a:t>
            </a:fld>
            <a:endParaRPr lang="en-US"/>
          </a:p>
        </p:txBody>
      </p:sp>
      <p:grpSp>
        <p:nvGrpSpPr>
          <p:cNvPr id="2" name="Groupe 86"/>
          <p:cNvGrpSpPr/>
          <p:nvPr/>
        </p:nvGrpSpPr>
        <p:grpSpPr>
          <a:xfrm>
            <a:off x="4714876" y="714356"/>
            <a:ext cx="4286280" cy="1280038"/>
            <a:chOff x="1714480" y="357166"/>
            <a:chExt cx="5857915" cy="2322016"/>
          </a:xfrm>
        </p:grpSpPr>
        <p:sp>
          <p:nvSpPr>
            <p:cNvPr id="88" name="ZoneTexte 87"/>
            <p:cNvSpPr txBox="1"/>
            <p:nvPr/>
          </p:nvSpPr>
          <p:spPr>
            <a:xfrm>
              <a:off x="2105051" y="2009206"/>
              <a:ext cx="3024170" cy="669976"/>
            </a:xfrm>
            <a:prstGeom prst="rect">
              <a:avLst/>
            </a:prstGeom>
            <a:noFill/>
          </p:spPr>
          <p:txBody>
            <a:bodyPr wrap="square" rtlCol="0">
              <a:spAutoFit/>
            </a:bodyPr>
            <a:lstStyle/>
            <a:p>
              <a:r>
                <a:rPr lang="en-US" b="1" i="1" dirty="0" smtClean="0"/>
                <a:t>Common assets</a:t>
              </a:r>
              <a:endParaRPr lang="en-US" b="1" i="1" dirty="0"/>
            </a:p>
          </p:txBody>
        </p:sp>
        <p:sp>
          <p:nvSpPr>
            <p:cNvPr id="89" name="ZoneTexte 88"/>
            <p:cNvSpPr txBox="1"/>
            <p:nvPr/>
          </p:nvSpPr>
          <p:spPr>
            <a:xfrm>
              <a:off x="5643568" y="2009206"/>
              <a:ext cx="1928827" cy="669976"/>
            </a:xfrm>
            <a:prstGeom prst="rect">
              <a:avLst/>
            </a:prstGeom>
            <a:noFill/>
          </p:spPr>
          <p:txBody>
            <a:bodyPr wrap="square" rtlCol="0">
              <a:spAutoFit/>
            </a:bodyPr>
            <a:lstStyle/>
            <a:p>
              <a:r>
                <a:rPr lang="en-US" b="1" i="1" dirty="0" smtClean="0"/>
                <a:t>Variants</a:t>
              </a:r>
              <a:endParaRPr lang="en-US" b="1" i="1" dirty="0"/>
            </a:p>
          </p:txBody>
        </p:sp>
        <p:grpSp>
          <p:nvGrpSpPr>
            <p:cNvPr id="3" name="Groupe 81"/>
            <p:cNvGrpSpPr/>
            <p:nvPr/>
          </p:nvGrpSpPr>
          <p:grpSpPr>
            <a:xfrm>
              <a:off x="1714480" y="357166"/>
              <a:ext cx="5715040" cy="1500198"/>
              <a:chOff x="1714480" y="357166"/>
              <a:chExt cx="5715040" cy="1500198"/>
            </a:xfrm>
          </p:grpSpPr>
          <p:grpSp>
            <p:nvGrpSpPr>
              <p:cNvPr id="4" name="Groupe 15"/>
              <p:cNvGrpSpPr/>
              <p:nvPr/>
            </p:nvGrpSpPr>
            <p:grpSpPr>
              <a:xfrm>
                <a:off x="1714480" y="571480"/>
                <a:ext cx="2500330" cy="1285884"/>
                <a:chOff x="-357222" y="2643182"/>
                <a:chExt cx="2500330" cy="1285884"/>
              </a:xfrm>
            </p:grpSpPr>
            <p:sp>
              <p:nvSpPr>
                <p:cNvPr id="105" name="Rectangle 104"/>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4"/>
                <p:cNvSpPr/>
                <p:nvPr/>
              </p:nvSpPr>
              <p:spPr>
                <a:xfrm>
                  <a:off x="-357222" y="3357562"/>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5"/>
                <p:cNvSpPr/>
                <p:nvPr/>
              </p:nvSpPr>
              <p:spPr>
                <a:xfrm>
                  <a:off x="1285852" y="3500438"/>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ectangle 99"/>
              <p:cNvSpPr/>
              <p:nvPr/>
            </p:nvSpPr>
            <p:spPr>
              <a:xfrm>
                <a:off x="5572132" y="785794"/>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929190" y="1357298"/>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381800" y="1132514"/>
                <a:ext cx="1000132" cy="5715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643702" y="357166"/>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2" name="Connecteur droit 71"/>
          <p:cNvCxnSpPr/>
          <p:nvPr/>
        </p:nvCxnSpPr>
        <p:spPr>
          <a:xfrm>
            <a:off x="0" y="3000372"/>
            <a:ext cx="9144000" cy="0"/>
          </a:xfrm>
          <a:prstGeom prst="line">
            <a:avLst/>
          </a:prstGeom>
          <a:ln w="1301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ZoneTexte 89"/>
          <p:cNvSpPr txBox="1"/>
          <p:nvPr/>
        </p:nvSpPr>
        <p:spPr>
          <a:xfrm>
            <a:off x="0" y="6334780"/>
            <a:ext cx="9144000" cy="523220"/>
          </a:xfrm>
          <a:prstGeom prst="rect">
            <a:avLst/>
          </a:prstGeom>
          <a:noFill/>
          <a:ln w="25400">
            <a:solidFill>
              <a:schemeClr val="tx1"/>
            </a:solidFill>
          </a:ln>
        </p:spPr>
        <p:txBody>
          <a:bodyPr wrap="square" rtlCol="0">
            <a:spAutoFit/>
          </a:bodyPr>
          <a:lstStyle/>
          <a:p>
            <a:pPr algn="ctr"/>
            <a:r>
              <a:rPr lang="en-US" sz="2800" b="1" dirty="0" smtClean="0"/>
              <a:t>Application engineering (development </a:t>
            </a:r>
            <a:r>
              <a:rPr lang="en-US" sz="2800" b="1" u="sng" dirty="0" smtClean="0"/>
              <a:t>with reuse</a:t>
            </a:r>
            <a:r>
              <a:rPr lang="en-US" sz="2800" b="1" dirty="0" smtClean="0"/>
              <a:t>)</a:t>
            </a:r>
            <a:endParaRPr lang="en-US" sz="2800" b="1" dirty="0"/>
          </a:p>
        </p:txBody>
      </p:sp>
      <p:cxnSp>
        <p:nvCxnSpPr>
          <p:cNvPr id="108" name="Connecteur droit 107"/>
          <p:cNvCxnSpPr/>
          <p:nvPr/>
        </p:nvCxnSpPr>
        <p:spPr>
          <a:xfrm rot="5400000">
            <a:off x="714372" y="3429000"/>
            <a:ext cx="6858000"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113" name="ZoneTexte 112"/>
          <p:cNvSpPr txBox="1"/>
          <p:nvPr/>
        </p:nvSpPr>
        <p:spPr>
          <a:xfrm>
            <a:off x="4857752" y="2143116"/>
            <a:ext cx="4143404" cy="615553"/>
          </a:xfrm>
          <a:prstGeom prst="rect">
            <a:avLst/>
          </a:prstGeom>
          <a:noFill/>
        </p:spPr>
        <p:txBody>
          <a:bodyPr wrap="square" rtlCol="0">
            <a:spAutoFit/>
          </a:bodyPr>
          <a:lstStyle/>
          <a:p>
            <a:pPr algn="ctr"/>
            <a:r>
              <a:rPr lang="en-US" sz="2000" b="1" dirty="0" smtClean="0"/>
              <a:t>Reusable Assets </a:t>
            </a:r>
          </a:p>
          <a:p>
            <a:pPr algn="ctr"/>
            <a:r>
              <a:rPr lang="en-US" sz="1400" dirty="0" smtClean="0"/>
              <a:t>(e.g., models or source code) </a:t>
            </a:r>
            <a:endParaRPr lang="en-US" sz="1400" dirty="0"/>
          </a:p>
        </p:txBody>
      </p:sp>
      <p:grpSp>
        <p:nvGrpSpPr>
          <p:cNvPr id="5" name="Groupe 113"/>
          <p:cNvGrpSpPr/>
          <p:nvPr/>
        </p:nvGrpSpPr>
        <p:grpSpPr>
          <a:xfrm>
            <a:off x="285720" y="642918"/>
            <a:ext cx="3114697" cy="1971746"/>
            <a:chOff x="357158" y="4643446"/>
            <a:chExt cx="3114697" cy="1971746"/>
          </a:xfrm>
        </p:grpSpPr>
        <p:graphicFrame>
          <p:nvGraphicFramePr>
            <p:cNvPr id="115" name="Object 2"/>
            <p:cNvGraphicFramePr>
              <a:graphicFrameLocks noChangeAspect="1"/>
            </p:cNvGraphicFramePr>
            <p:nvPr/>
          </p:nvGraphicFramePr>
          <p:xfrm>
            <a:off x="357158" y="4643446"/>
            <a:ext cx="3114697" cy="1730386"/>
          </p:xfrm>
          <a:graphic>
            <a:graphicData uri="http://schemas.openxmlformats.org/presentationml/2006/ole">
              <mc:AlternateContent xmlns:mc="http://schemas.openxmlformats.org/markup-compatibility/2006">
                <mc:Choice xmlns:v="urn:schemas-microsoft-com:vml" Requires="v">
                  <p:oleObj spid="_x0000_s776318" name="Visio" r:id="rId4" imgW="7668101" imgH="4261604" progId="Visio.Drawing.11">
                    <p:embed/>
                  </p:oleObj>
                </mc:Choice>
                <mc:Fallback>
                  <p:oleObj name="Visio" r:id="rId4"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58" y="4643446"/>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6" name="ZoneTexte 115"/>
            <p:cNvSpPr txBox="1"/>
            <p:nvPr/>
          </p:nvSpPr>
          <p:spPr>
            <a:xfrm>
              <a:off x="571472" y="6215082"/>
              <a:ext cx="2714644" cy="400110"/>
            </a:xfrm>
            <a:prstGeom prst="rect">
              <a:avLst/>
            </a:prstGeom>
            <a:noFill/>
          </p:spPr>
          <p:txBody>
            <a:bodyPr wrap="square" rtlCol="0">
              <a:spAutoFit/>
            </a:bodyPr>
            <a:lstStyle/>
            <a:p>
              <a:pPr algn="ctr"/>
              <a:r>
                <a:rPr lang="en-US" sz="2000" b="1" dirty="0" smtClean="0"/>
                <a:t>Variability Model</a:t>
              </a:r>
              <a:endParaRPr lang="en-US" sz="2000" b="1" dirty="0"/>
            </a:p>
          </p:txBody>
        </p:sp>
      </p:grpSp>
      <p:sp>
        <p:nvSpPr>
          <p:cNvPr id="117" name="Flèche vers le bas 116"/>
          <p:cNvSpPr/>
          <p:nvPr/>
        </p:nvSpPr>
        <p:spPr>
          <a:xfrm rot="16200000">
            <a:off x="3821901" y="1893083"/>
            <a:ext cx="642942" cy="1000132"/>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e 173"/>
          <p:cNvGrpSpPr/>
          <p:nvPr/>
        </p:nvGrpSpPr>
        <p:grpSpPr>
          <a:xfrm>
            <a:off x="3643306" y="2786058"/>
            <a:ext cx="3571900" cy="3071833"/>
            <a:chOff x="3643306" y="2786058"/>
            <a:chExt cx="3571900" cy="3071833"/>
          </a:xfrm>
        </p:grpSpPr>
        <p:grpSp>
          <p:nvGrpSpPr>
            <p:cNvPr id="8" name="Groupe 53"/>
            <p:cNvGrpSpPr/>
            <p:nvPr/>
          </p:nvGrpSpPr>
          <p:grpSpPr>
            <a:xfrm>
              <a:off x="6143636" y="4071942"/>
              <a:ext cx="1071570" cy="1785949"/>
              <a:chOff x="2571736" y="3500438"/>
              <a:chExt cx="2143140" cy="3939077"/>
            </a:xfrm>
          </p:grpSpPr>
          <p:grpSp>
            <p:nvGrpSpPr>
              <p:cNvPr id="9" name="Groupe 89"/>
              <p:cNvGrpSpPr/>
              <p:nvPr/>
            </p:nvGrpSpPr>
            <p:grpSpPr>
              <a:xfrm>
                <a:off x="2571736" y="3500442"/>
                <a:ext cx="2000264" cy="2571770"/>
                <a:chOff x="3143240" y="3857630"/>
                <a:chExt cx="2000264" cy="2470107"/>
              </a:xfrm>
            </p:grpSpPr>
            <p:grpSp>
              <p:nvGrpSpPr>
                <p:cNvPr id="10" name="Groupe 37"/>
                <p:cNvGrpSpPr/>
                <p:nvPr/>
              </p:nvGrpSpPr>
              <p:grpSpPr>
                <a:xfrm>
                  <a:off x="3143240" y="3857630"/>
                  <a:ext cx="1911448" cy="2470107"/>
                  <a:chOff x="785786" y="1659859"/>
                  <a:chExt cx="2619393" cy="3777809"/>
                </a:xfrm>
              </p:grpSpPr>
              <p:sp>
                <p:nvSpPr>
                  <p:cNvPr id="47" name="Rectangle 46"/>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47"/>
                  <p:cNvSpPr/>
                  <p:nvPr/>
                </p:nvSpPr>
                <p:spPr>
                  <a:xfrm>
                    <a:off x="1079476" y="4937602"/>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2547923" y="1659859"/>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0" name="Connecteur droit 7"/>
                  <p:cNvCxnSpPr>
                    <a:stCxn id="47" idx="3"/>
                    <a:endCxn id="49" idx="1"/>
                  </p:cNvCxnSpPr>
                  <p:nvPr/>
                </p:nvCxnSpPr>
                <p:spPr>
                  <a:xfrm flipV="1">
                    <a:off x="2000231" y="1874174"/>
                    <a:ext cx="547692" cy="105476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1" name="Connecteur droit 7"/>
                  <p:cNvCxnSpPr>
                    <a:stCxn id="47" idx="2"/>
                    <a:endCxn id="48" idx="0"/>
                  </p:cNvCxnSpPr>
                  <p:nvPr/>
                </p:nvCxnSpPr>
                <p:spPr>
                  <a:xfrm rot="16200000" flipH="1">
                    <a:off x="624818" y="3982878"/>
                    <a:ext cx="1722916" cy="18653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2" name="Connecteur droit 7"/>
                  <p:cNvCxnSpPr>
                    <a:stCxn id="48" idx="3"/>
                    <a:endCxn id="49" idx="2"/>
                  </p:cNvCxnSpPr>
                  <p:nvPr/>
                </p:nvCxnSpPr>
                <p:spPr>
                  <a:xfrm flipV="1">
                    <a:off x="2079607" y="2088487"/>
                    <a:ext cx="896944" cy="3099148"/>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4357686" y="4929198"/>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4" name="ZoneTexte 43"/>
              <p:cNvSpPr txBox="1"/>
              <p:nvPr/>
            </p:nvSpPr>
            <p:spPr>
              <a:xfrm>
                <a:off x="3071803" y="6215082"/>
                <a:ext cx="1643073" cy="1224433"/>
              </a:xfrm>
              <a:prstGeom prst="rect">
                <a:avLst/>
              </a:prstGeom>
              <a:noFill/>
            </p:spPr>
            <p:txBody>
              <a:bodyPr wrap="square" rtlCol="0">
                <a:spAutoFit/>
              </a:bodyPr>
              <a:lstStyle/>
              <a:p>
                <a:r>
                  <a:rPr lang="en-US" sz="1400" b="1" i="1" dirty="0" smtClean="0"/>
                  <a:t>product</a:t>
                </a:r>
                <a:r>
                  <a:rPr lang="en-US" sz="1400" b="1" i="1" baseline="-25000" dirty="0" smtClean="0"/>
                  <a:t>2</a:t>
                </a:r>
                <a:endParaRPr lang="en-US" sz="1400" b="1" i="1" baseline="-25000" dirty="0"/>
              </a:p>
            </p:txBody>
          </p:sp>
        </p:grpSp>
        <p:grpSp>
          <p:nvGrpSpPr>
            <p:cNvPr id="11" name="Groupe 121"/>
            <p:cNvGrpSpPr/>
            <p:nvPr/>
          </p:nvGrpSpPr>
          <p:grpSpPr>
            <a:xfrm>
              <a:off x="3643306" y="2786058"/>
              <a:ext cx="3357586" cy="2071702"/>
              <a:chOff x="3643306" y="2786058"/>
              <a:chExt cx="3357586" cy="2071702"/>
            </a:xfrm>
          </p:grpSpPr>
          <p:sp>
            <p:nvSpPr>
              <p:cNvPr id="91" name="Flèche vers le bas 90"/>
              <p:cNvSpPr/>
              <p:nvPr/>
            </p:nvSpPr>
            <p:spPr>
              <a:xfrm>
                <a:off x="6357950" y="2786058"/>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èche vers le bas 120"/>
              <p:cNvSpPr/>
              <p:nvPr/>
            </p:nvSpPr>
            <p:spPr>
              <a:xfrm rot="16200000">
                <a:off x="3821901" y="4036223"/>
                <a:ext cx="642942" cy="1000132"/>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e 174"/>
          <p:cNvGrpSpPr/>
          <p:nvPr/>
        </p:nvGrpSpPr>
        <p:grpSpPr>
          <a:xfrm>
            <a:off x="4857752" y="4000504"/>
            <a:ext cx="4000528" cy="1714512"/>
            <a:chOff x="4857752" y="4000504"/>
            <a:chExt cx="4000528" cy="1714512"/>
          </a:xfrm>
        </p:grpSpPr>
        <p:grpSp>
          <p:nvGrpSpPr>
            <p:cNvPr id="14" name="Groupe 54"/>
            <p:cNvGrpSpPr/>
            <p:nvPr/>
          </p:nvGrpSpPr>
          <p:grpSpPr>
            <a:xfrm>
              <a:off x="7429520" y="4000504"/>
              <a:ext cx="1428760" cy="1714512"/>
              <a:chOff x="6072198" y="3857628"/>
              <a:chExt cx="2428892" cy="2843279"/>
            </a:xfrm>
          </p:grpSpPr>
          <p:grpSp>
            <p:nvGrpSpPr>
              <p:cNvPr id="15" name="Groupe 88"/>
              <p:cNvGrpSpPr/>
              <p:nvPr/>
            </p:nvGrpSpPr>
            <p:grpSpPr>
              <a:xfrm>
                <a:off x="6072198" y="3857629"/>
                <a:ext cx="2428892" cy="2286014"/>
                <a:chOff x="6143636" y="3857628"/>
                <a:chExt cx="2428892" cy="2684417"/>
              </a:xfrm>
            </p:grpSpPr>
            <p:grpSp>
              <p:nvGrpSpPr>
                <p:cNvPr id="16" name="Groupe 44"/>
                <p:cNvGrpSpPr/>
                <p:nvPr/>
              </p:nvGrpSpPr>
              <p:grpSpPr>
                <a:xfrm>
                  <a:off x="6143636" y="4071941"/>
                  <a:ext cx="2214577" cy="2470104"/>
                  <a:chOff x="394200" y="1878375"/>
                  <a:chExt cx="3034792" cy="3777810"/>
                </a:xfrm>
              </p:grpSpPr>
              <p:sp>
                <p:nvSpPr>
                  <p:cNvPr id="64" name="Rectangle 63"/>
                  <p:cNvSpPr/>
                  <p:nvPr/>
                </p:nvSpPr>
                <p:spPr>
                  <a:xfrm>
                    <a:off x="394200" y="1878375"/>
                    <a:ext cx="1214446" cy="571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ectangle 64"/>
                  <p:cNvSpPr/>
                  <p:nvPr/>
                </p:nvSpPr>
                <p:spPr>
                  <a:xfrm>
                    <a:off x="883683" y="5156119"/>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2571736" y="3214686"/>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8" name="Connecteur droit 7"/>
                  <p:cNvCxnSpPr>
                    <a:stCxn id="64" idx="3"/>
                    <a:endCxn id="66" idx="1"/>
                  </p:cNvCxnSpPr>
                  <p:nvPr/>
                </p:nvCxnSpPr>
                <p:spPr>
                  <a:xfrm>
                    <a:off x="1608645" y="2164127"/>
                    <a:ext cx="963091" cy="12648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9" name="Connecteur droit 7"/>
                  <p:cNvCxnSpPr>
                    <a:stCxn id="64" idx="2"/>
                    <a:endCxn id="65" idx="0"/>
                  </p:cNvCxnSpPr>
                  <p:nvPr/>
                </p:nvCxnSpPr>
                <p:spPr>
                  <a:xfrm rot="16200000" flipH="1">
                    <a:off x="-160534" y="3611837"/>
                    <a:ext cx="2706240" cy="3823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0" name="Connecteur droit 7"/>
                  <p:cNvCxnSpPr>
                    <a:stCxn id="65" idx="3"/>
                    <a:endCxn id="66" idx="2"/>
                  </p:cNvCxnSpPr>
                  <p:nvPr/>
                </p:nvCxnSpPr>
                <p:spPr>
                  <a:xfrm flipV="1">
                    <a:off x="1883814" y="3643315"/>
                    <a:ext cx="1116550" cy="1762837"/>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7643834" y="5715016"/>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p:cNvSpPr/>
                <p:nvPr/>
              </p:nvSpPr>
              <p:spPr>
                <a:xfrm>
                  <a:off x="6572264" y="5500702"/>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p:cNvSpPr/>
                <p:nvPr/>
              </p:nvSpPr>
              <p:spPr>
                <a:xfrm>
                  <a:off x="6143636" y="4714884"/>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p:cNvSpPr/>
                <p:nvPr/>
              </p:nvSpPr>
              <p:spPr>
                <a:xfrm>
                  <a:off x="7572396" y="3857628"/>
                  <a:ext cx="1000132" cy="5715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3" name="Connecteur droit 7"/>
                <p:cNvCxnSpPr>
                  <a:stCxn id="61" idx="2"/>
                </p:cNvCxnSpPr>
                <p:nvPr/>
              </p:nvCxnSpPr>
              <p:spPr>
                <a:xfrm rot="16200000" flipH="1">
                  <a:off x="7846517" y="4655076"/>
                  <a:ext cx="523329" cy="7143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
            <p:nvSpPr>
              <p:cNvPr id="55" name="ZoneTexte 54"/>
              <p:cNvSpPr txBox="1"/>
              <p:nvPr/>
            </p:nvSpPr>
            <p:spPr>
              <a:xfrm>
                <a:off x="6858015" y="6215082"/>
                <a:ext cx="1643075" cy="485825"/>
              </a:xfrm>
              <a:prstGeom prst="rect">
                <a:avLst/>
              </a:prstGeom>
              <a:noFill/>
            </p:spPr>
            <p:txBody>
              <a:bodyPr wrap="square" rtlCol="0">
                <a:spAutoFit/>
              </a:bodyPr>
              <a:lstStyle/>
              <a:p>
                <a:r>
                  <a:rPr lang="en-US" sz="1400" b="1" i="1" dirty="0" err="1" smtClean="0"/>
                  <a:t>product</a:t>
                </a:r>
                <a:r>
                  <a:rPr lang="en-US" sz="1400" b="1" i="1" baseline="-25000" dirty="0" err="1" smtClean="0"/>
                  <a:t>n</a:t>
                </a:r>
                <a:endParaRPr lang="en-US" sz="1400" b="1" i="1" baseline="-25000" dirty="0"/>
              </a:p>
            </p:txBody>
          </p:sp>
        </p:grpSp>
        <p:grpSp>
          <p:nvGrpSpPr>
            <p:cNvPr id="18" name="Groupe 51"/>
            <p:cNvGrpSpPr/>
            <p:nvPr/>
          </p:nvGrpSpPr>
          <p:grpSpPr>
            <a:xfrm>
              <a:off x="4857752" y="4143380"/>
              <a:ext cx="1071570" cy="1473544"/>
              <a:chOff x="214282" y="3714752"/>
              <a:chExt cx="2000264" cy="3070149"/>
            </a:xfrm>
          </p:grpSpPr>
          <p:grpSp>
            <p:nvGrpSpPr>
              <p:cNvPr id="19" name="Groupe 87"/>
              <p:cNvGrpSpPr/>
              <p:nvPr/>
            </p:nvGrpSpPr>
            <p:grpSpPr>
              <a:xfrm>
                <a:off x="214282" y="3714752"/>
                <a:ext cx="1928826" cy="2286016"/>
                <a:chOff x="714348" y="4000504"/>
                <a:chExt cx="1928826" cy="2286016"/>
              </a:xfrm>
            </p:grpSpPr>
            <p:grpSp>
              <p:nvGrpSpPr>
                <p:cNvPr id="20" name="Groupe 16"/>
                <p:cNvGrpSpPr/>
                <p:nvPr/>
              </p:nvGrpSpPr>
              <p:grpSpPr>
                <a:xfrm>
                  <a:off x="714348" y="4500571"/>
                  <a:ext cx="1928826" cy="1214447"/>
                  <a:chOff x="785786" y="2643182"/>
                  <a:chExt cx="2643206" cy="1857388"/>
                </a:xfrm>
              </p:grpSpPr>
              <p:sp>
                <p:nvSpPr>
                  <p:cNvPr id="36" name="Rectangle 35"/>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7" name="Rectangle 36"/>
                  <p:cNvSpPr/>
                  <p:nvPr/>
                </p:nvSpPr>
                <p:spPr>
                  <a:xfrm>
                    <a:off x="1142976" y="4000504"/>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8" name="Rectangle 37"/>
                  <p:cNvSpPr/>
                  <p:nvPr/>
                </p:nvSpPr>
                <p:spPr>
                  <a:xfrm>
                    <a:off x="2571736" y="3214686"/>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cxnSp>
                <p:nvCxnSpPr>
                  <p:cNvPr id="39" name="Connecteur droit 7"/>
                  <p:cNvCxnSpPr>
                    <a:stCxn id="36" idx="3"/>
                    <a:endCxn id="38" idx="1"/>
                  </p:cNvCxnSpPr>
                  <p:nvPr/>
                </p:nvCxnSpPr>
                <p:spPr>
                  <a:xfrm>
                    <a:off x="2000232" y="2928934"/>
                    <a:ext cx="571504" cy="50006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0" name="Connecteur droit 7"/>
                  <p:cNvCxnSpPr>
                    <a:stCxn id="36" idx="2"/>
                    <a:endCxn id="37" idx="0"/>
                  </p:cNvCxnSpPr>
                  <p:nvPr/>
                </p:nvCxnSpPr>
                <p:spPr>
                  <a:xfrm rot="16200000" flipH="1">
                    <a:off x="1125116" y="3482578"/>
                    <a:ext cx="785818" cy="25003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1" name="Connecteur droit 7"/>
                  <p:cNvCxnSpPr>
                    <a:stCxn id="37" idx="3"/>
                    <a:endCxn id="38" idx="2"/>
                  </p:cNvCxnSpPr>
                  <p:nvPr/>
                </p:nvCxnSpPr>
                <p:spPr>
                  <a:xfrm flipV="1">
                    <a:off x="2143108" y="3643314"/>
                    <a:ext cx="857256" cy="607223"/>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1643042" y="4000504"/>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cxnSp>
              <p:nvCxnSpPr>
                <p:cNvPr id="33" name="Connecteur droit 7"/>
                <p:cNvCxnSpPr>
                  <a:stCxn id="37" idx="2"/>
                </p:cNvCxnSpPr>
                <p:nvPr/>
              </p:nvCxnSpPr>
              <p:spPr>
                <a:xfrm rot="16200000" flipH="1">
                  <a:off x="1385694" y="5669234"/>
                  <a:ext cx="354443" cy="44600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Connecteur droit 7"/>
                <p:cNvCxnSpPr>
                  <a:stCxn id="36" idx="0"/>
                  <a:endCxn id="32" idx="1"/>
                </p:cNvCxnSpPr>
                <p:nvPr/>
              </p:nvCxnSpPr>
              <p:spPr>
                <a:xfrm rot="5400000" flipH="1" flipV="1">
                  <a:off x="1220281" y="4077810"/>
                  <a:ext cx="359937" cy="48558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785918" y="5929330"/>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sp>
            <p:nvSpPr>
              <p:cNvPr id="30" name="ZoneTexte 29"/>
              <p:cNvSpPr txBox="1"/>
              <p:nvPr/>
            </p:nvSpPr>
            <p:spPr>
              <a:xfrm>
                <a:off x="571471" y="6143643"/>
                <a:ext cx="1643075" cy="641258"/>
              </a:xfrm>
              <a:prstGeom prst="rect">
                <a:avLst/>
              </a:prstGeom>
              <a:noFill/>
            </p:spPr>
            <p:txBody>
              <a:bodyPr wrap="square" rtlCol="0">
                <a:spAutoFit/>
              </a:bodyPr>
              <a:lstStyle/>
              <a:p>
                <a:r>
                  <a:rPr lang="en-US" sz="1400" b="1" i="1" dirty="0" smtClean="0"/>
                  <a:t>product</a:t>
                </a:r>
                <a:r>
                  <a:rPr lang="en-US" sz="1400" b="1" i="1" baseline="-25000" dirty="0" smtClean="0"/>
                  <a:t>1</a:t>
                </a:r>
                <a:endParaRPr lang="en-US" sz="1400" b="1" i="1" baseline="-25000" dirty="0"/>
              </a:p>
            </p:txBody>
          </p:sp>
        </p:grpSp>
      </p:grpSp>
      <p:grpSp>
        <p:nvGrpSpPr>
          <p:cNvPr id="21" name="Groupe 172"/>
          <p:cNvGrpSpPr/>
          <p:nvPr/>
        </p:nvGrpSpPr>
        <p:grpSpPr>
          <a:xfrm>
            <a:off x="-3643370" y="2786058"/>
            <a:ext cx="3114697" cy="3400506"/>
            <a:chOff x="428596" y="2714620"/>
            <a:chExt cx="3114697" cy="3400506"/>
          </a:xfrm>
        </p:grpSpPr>
        <p:sp>
          <p:nvSpPr>
            <p:cNvPr id="118" name="ZoneTexte 117"/>
            <p:cNvSpPr txBox="1"/>
            <p:nvPr/>
          </p:nvSpPr>
          <p:spPr>
            <a:xfrm>
              <a:off x="500034" y="5715016"/>
              <a:ext cx="2714644" cy="400110"/>
            </a:xfrm>
            <a:prstGeom prst="rect">
              <a:avLst/>
            </a:prstGeom>
            <a:noFill/>
          </p:spPr>
          <p:txBody>
            <a:bodyPr wrap="square" rtlCol="0">
              <a:spAutoFit/>
            </a:bodyPr>
            <a:lstStyle/>
            <a:p>
              <a:pPr algn="ctr"/>
              <a:r>
                <a:rPr lang="en-US" sz="2000" b="1" dirty="0" smtClean="0"/>
                <a:t>Feature Configuration</a:t>
              </a:r>
              <a:endParaRPr lang="en-US" sz="2000" b="1" dirty="0"/>
            </a:p>
          </p:txBody>
        </p:sp>
        <p:sp>
          <p:nvSpPr>
            <p:cNvPr id="119" name="Flèche vers le bas 118"/>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e 127"/>
            <p:cNvGrpSpPr/>
            <p:nvPr/>
          </p:nvGrpSpPr>
          <p:grpSpPr>
            <a:xfrm>
              <a:off x="428596" y="3643314"/>
              <a:ext cx="3114697" cy="1730386"/>
              <a:chOff x="428596" y="3643314"/>
              <a:chExt cx="3114697" cy="1730386"/>
            </a:xfrm>
          </p:grpSpPr>
          <p:graphicFrame>
            <p:nvGraphicFramePr>
              <p:cNvPr id="123" name="Object 2"/>
              <p:cNvGraphicFramePr>
                <a:graphicFrameLocks noChangeAspect="1"/>
              </p:cNvGraphicFramePr>
              <p:nvPr/>
            </p:nvGraphicFramePr>
            <p:xfrm>
              <a:off x="428596" y="3643314"/>
              <a:ext cx="3114697" cy="1730386"/>
            </p:xfrm>
            <a:graphic>
              <a:graphicData uri="http://schemas.openxmlformats.org/presentationml/2006/ole">
                <mc:AlternateContent xmlns:mc="http://schemas.openxmlformats.org/markup-compatibility/2006">
                  <mc:Choice xmlns:v="urn:schemas-microsoft-com:vml" Requires="v">
                    <p:oleObj spid="_x0000_s776319" name="Visio" r:id="rId6" imgW="7668101" imgH="4261604" progId="Visio.Drawing.11">
                      <p:embed/>
                    </p:oleObj>
                  </mc:Choice>
                  <mc:Fallback>
                    <p:oleObj name="Visio" r:id="rId6"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3643314"/>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01413"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1643042" y="4286256"/>
                <a:ext cx="395275" cy="395275"/>
              </a:xfrm>
              <a:prstGeom prst="rect">
                <a:avLst/>
              </a:prstGeom>
              <a:noFill/>
            </p:spPr>
          </p:pic>
          <p:pic>
            <p:nvPicPr>
              <p:cNvPr id="124"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928662" y="4286256"/>
                <a:ext cx="395275" cy="395275"/>
              </a:xfrm>
              <a:prstGeom prst="rect">
                <a:avLst/>
              </a:prstGeom>
              <a:noFill/>
            </p:spPr>
          </p:pic>
          <p:pic>
            <p:nvPicPr>
              <p:cNvPr id="401415"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571736" y="4286256"/>
                <a:ext cx="285752" cy="285752"/>
              </a:xfrm>
              <a:prstGeom prst="rect">
                <a:avLst/>
              </a:prstGeom>
              <a:noFill/>
            </p:spPr>
          </p:pic>
          <p:pic>
            <p:nvPicPr>
              <p:cNvPr id="127"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571736" y="4786322"/>
                <a:ext cx="285752" cy="285752"/>
              </a:xfrm>
              <a:prstGeom prst="rect">
                <a:avLst/>
              </a:prstGeom>
              <a:noFill/>
            </p:spPr>
          </p:pic>
        </p:grpSp>
      </p:grpSp>
      <p:grpSp>
        <p:nvGrpSpPr>
          <p:cNvPr id="23" name="Groupe 168"/>
          <p:cNvGrpSpPr/>
          <p:nvPr/>
        </p:nvGrpSpPr>
        <p:grpSpPr>
          <a:xfrm>
            <a:off x="-3929122" y="-571528"/>
            <a:ext cx="3114697" cy="1730386"/>
            <a:chOff x="-2643238" y="1214422"/>
            <a:chExt cx="3114697" cy="1730386"/>
          </a:xfrm>
        </p:grpSpPr>
        <p:graphicFrame>
          <p:nvGraphicFramePr>
            <p:cNvPr id="162" name="Object 2"/>
            <p:cNvGraphicFramePr>
              <a:graphicFrameLocks noChangeAspect="1"/>
            </p:cNvGraphicFramePr>
            <p:nvPr/>
          </p:nvGraphicFramePr>
          <p:xfrm>
            <a:off x="-2643238" y="1214422"/>
            <a:ext cx="3114697" cy="1730386"/>
          </p:xfrm>
          <a:graphic>
            <a:graphicData uri="http://schemas.openxmlformats.org/presentationml/2006/ole">
              <mc:AlternateContent xmlns:mc="http://schemas.openxmlformats.org/markup-compatibility/2006">
                <mc:Choice xmlns:v="urn:schemas-microsoft-com:vml" Requires="v">
                  <p:oleObj spid="_x0000_s776320" name="Visio" r:id="rId9" imgW="7668101" imgH="4261604" progId="Visio.Drawing.11">
                    <p:embed/>
                  </p:oleObj>
                </mc:Choice>
                <mc:Fallback>
                  <p:oleObj name="Visio" r:id="rId9"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238" y="1214422"/>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9"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1214478" y="2000216"/>
              <a:ext cx="285752" cy="285752"/>
            </a:xfrm>
            <a:prstGeom prst="rect">
              <a:avLst/>
            </a:prstGeom>
            <a:noFill/>
          </p:spPr>
        </p:pic>
        <p:pic>
          <p:nvPicPr>
            <p:cNvPr id="165"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071734" y="2000240"/>
              <a:ext cx="285752" cy="285752"/>
            </a:xfrm>
            <a:prstGeom prst="rect">
              <a:avLst/>
            </a:prstGeom>
            <a:noFill/>
          </p:spPr>
        </p:pic>
        <p:pic>
          <p:nvPicPr>
            <p:cNvPr id="166"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500098" y="1928802"/>
              <a:ext cx="285752" cy="285752"/>
            </a:xfrm>
            <a:prstGeom prst="rect">
              <a:avLst/>
            </a:prstGeom>
            <a:noFill/>
          </p:spPr>
        </p:pic>
        <p:pic>
          <p:nvPicPr>
            <p:cNvPr id="167"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571536" y="2428868"/>
              <a:ext cx="285752" cy="285752"/>
            </a:xfrm>
            <a:prstGeom prst="rect">
              <a:avLst/>
            </a:prstGeom>
            <a:noFill/>
          </p:spPr>
        </p:pic>
      </p:grpSp>
      <p:grpSp>
        <p:nvGrpSpPr>
          <p:cNvPr id="24" name="Groupe 177"/>
          <p:cNvGrpSpPr/>
          <p:nvPr/>
        </p:nvGrpSpPr>
        <p:grpSpPr>
          <a:xfrm>
            <a:off x="714348" y="2714620"/>
            <a:ext cx="2714644" cy="1971746"/>
            <a:chOff x="714348" y="2714620"/>
            <a:chExt cx="2714644" cy="1971746"/>
          </a:xfrm>
        </p:grpSpPr>
        <p:sp>
          <p:nvSpPr>
            <p:cNvPr id="176" name="ZoneTexte 175"/>
            <p:cNvSpPr txBox="1"/>
            <p:nvPr/>
          </p:nvSpPr>
          <p:spPr>
            <a:xfrm>
              <a:off x="714348" y="4286256"/>
              <a:ext cx="2714644" cy="400110"/>
            </a:xfrm>
            <a:prstGeom prst="rect">
              <a:avLst/>
            </a:prstGeom>
            <a:noFill/>
          </p:spPr>
          <p:txBody>
            <a:bodyPr wrap="square" rtlCol="0">
              <a:spAutoFit/>
            </a:bodyPr>
            <a:lstStyle/>
            <a:p>
              <a:pPr algn="ctr"/>
              <a:r>
                <a:rPr lang="en-US" sz="2000" b="1" dirty="0" smtClean="0"/>
                <a:t>Configurations</a:t>
              </a:r>
              <a:endParaRPr lang="en-US" sz="2000" b="1" dirty="0"/>
            </a:p>
          </p:txBody>
        </p:sp>
        <p:sp>
          <p:nvSpPr>
            <p:cNvPr id="177" name="Flèche vers le bas 176"/>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Rectangle 179"/>
          <p:cNvSpPr/>
          <p:nvPr/>
        </p:nvSpPr>
        <p:spPr>
          <a:xfrm>
            <a:off x="395536" y="692696"/>
            <a:ext cx="2786082" cy="4429156"/>
          </a:xfrm>
          <a:prstGeom prst="rect">
            <a:avLst/>
          </a:prstGeom>
          <a:solidFill>
            <a:schemeClr val="tx2">
              <a:lumMod val="60000"/>
              <a:lumOff val="4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e 181"/>
          <p:cNvGrpSpPr/>
          <p:nvPr/>
        </p:nvGrpSpPr>
        <p:grpSpPr>
          <a:xfrm>
            <a:off x="-3708920" y="2714620"/>
            <a:ext cx="6390179" cy="4388982"/>
            <a:chOff x="-3708920" y="2714620"/>
            <a:chExt cx="6390179" cy="4388982"/>
          </a:xfrm>
        </p:grpSpPr>
        <p:grpSp>
          <p:nvGrpSpPr>
            <p:cNvPr id="26" name="Groupe 153"/>
            <p:cNvGrpSpPr/>
            <p:nvPr/>
          </p:nvGrpSpPr>
          <p:grpSpPr>
            <a:xfrm>
              <a:off x="-3708920" y="4357670"/>
              <a:ext cx="6390179" cy="2745932"/>
              <a:chOff x="-6566440" y="1500174"/>
              <a:chExt cx="6390179" cy="2745932"/>
            </a:xfrm>
          </p:grpSpPr>
          <p:grpSp>
            <p:nvGrpSpPr>
              <p:cNvPr id="27" name="Groupe 127"/>
              <p:cNvGrpSpPr/>
              <p:nvPr/>
            </p:nvGrpSpPr>
            <p:grpSpPr>
              <a:xfrm>
                <a:off x="-6566440" y="1571612"/>
                <a:ext cx="6390179" cy="2674494"/>
                <a:chOff x="-3708920" y="4286232"/>
                <a:chExt cx="6390179" cy="2674494"/>
              </a:xfrm>
            </p:grpSpPr>
            <p:graphicFrame>
              <p:nvGraphicFramePr>
                <p:cNvPr id="147" name="Object 2"/>
                <p:cNvGraphicFramePr>
                  <a:graphicFrameLocks noChangeAspect="1"/>
                </p:cNvGraphicFramePr>
                <p:nvPr>
                  <p:extLst>
                    <p:ext uri="{D42A27DB-BD31-4B8C-83A1-F6EECF244321}">
                      <p14:modId xmlns:p14="http://schemas.microsoft.com/office/powerpoint/2010/main" val="4172844618"/>
                    </p:ext>
                  </p:extLst>
                </p:nvPr>
              </p:nvGraphicFramePr>
              <p:xfrm>
                <a:off x="-3708920" y="5230340"/>
                <a:ext cx="3114697" cy="1730386"/>
              </p:xfrm>
              <a:graphic>
                <a:graphicData uri="http://schemas.openxmlformats.org/presentationml/2006/ole">
                  <mc:AlternateContent xmlns:mc="http://schemas.openxmlformats.org/markup-compatibility/2006">
                    <mc:Choice xmlns:v="urn:schemas-microsoft-com:vml" Requires="v">
                      <p:oleObj spid="_x0000_s776321" name="Visio" r:id="rId10" imgW="7668101" imgH="4261604" progId="Visio.Drawing.11">
                        <p:embed/>
                      </p:oleObj>
                    </mc:Choice>
                    <mc:Fallback>
                      <p:oleObj name="Visio" r:id="rId10"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920" y="5230340"/>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48"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857224" y="4286232"/>
                  <a:ext cx="395275" cy="395275"/>
                </a:xfrm>
                <a:prstGeom prst="rect">
                  <a:avLst/>
                </a:prstGeom>
                <a:noFill/>
              </p:spPr>
            </p:pic>
            <p:pic>
              <p:nvPicPr>
                <p:cNvPr id="149"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2285984" y="4714860"/>
                  <a:ext cx="395275" cy="395275"/>
                </a:xfrm>
                <a:prstGeom prst="rect">
                  <a:avLst/>
                </a:prstGeom>
                <a:noFill/>
              </p:spPr>
            </p:pic>
          </p:grpSp>
          <p:pic>
            <p:nvPicPr>
              <p:cNvPr id="152"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571536" y="1500174"/>
                <a:ext cx="395275" cy="395275"/>
              </a:xfrm>
              <a:prstGeom prst="rect">
                <a:avLst/>
              </a:prstGeom>
              <a:noFill/>
            </p:spPr>
          </p:pic>
          <p:pic>
            <p:nvPicPr>
              <p:cNvPr id="153"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1000164" y="1714488"/>
                <a:ext cx="285752" cy="285752"/>
              </a:xfrm>
              <a:prstGeom prst="rect">
                <a:avLst/>
              </a:prstGeom>
              <a:noFill/>
            </p:spPr>
          </p:pic>
        </p:grpSp>
        <p:sp>
          <p:nvSpPr>
            <p:cNvPr id="181" name="Flèche vers le bas 180"/>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Image 108"/>
          <p:cNvPicPr>
            <a:picLocks noChangeAspect="1"/>
          </p:cNvPicPr>
          <p:nvPr/>
        </p:nvPicPr>
        <p:blipFill>
          <a:blip r:embed="rId11"/>
          <a:stretch>
            <a:fillRect/>
          </a:stretch>
        </p:blipFill>
        <p:spPr>
          <a:xfrm>
            <a:off x="6156176" y="5589240"/>
            <a:ext cx="1584176" cy="736942"/>
          </a:xfrm>
          <a:prstGeom prst="rect">
            <a:avLst/>
          </a:prstGeom>
        </p:spPr>
      </p:pic>
      <p:pic>
        <p:nvPicPr>
          <p:cNvPr id="110" name="Image 109"/>
          <p:cNvPicPr>
            <a:picLocks noChangeAspect="1"/>
          </p:cNvPicPr>
          <p:nvPr/>
        </p:nvPicPr>
        <p:blipFill>
          <a:blip r:embed="rId12"/>
          <a:stretch>
            <a:fillRect/>
          </a:stretch>
        </p:blipFill>
        <p:spPr>
          <a:xfrm>
            <a:off x="4499992" y="5589240"/>
            <a:ext cx="1728192" cy="788705"/>
          </a:xfrm>
          <a:prstGeom prst="rect">
            <a:avLst/>
          </a:prstGeom>
        </p:spPr>
      </p:pic>
      <p:pic>
        <p:nvPicPr>
          <p:cNvPr id="111" name="Image 110"/>
          <p:cNvPicPr>
            <a:picLocks noChangeAspect="1"/>
          </p:cNvPicPr>
          <p:nvPr/>
        </p:nvPicPr>
        <p:blipFill>
          <a:blip r:embed="rId13"/>
          <a:stretch>
            <a:fillRect/>
          </a:stretch>
        </p:blipFill>
        <p:spPr>
          <a:xfrm>
            <a:off x="7703840" y="5661248"/>
            <a:ext cx="1440160" cy="657254"/>
          </a:xfrm>
          <a:prstGeom prst="rect">
            <a:avLst/>
          </a:prstGeom>
        </p:spPr>
      </p:pic>
      <p:sp>
        <p:nvSpPr>
          <p:cNvPr id="13" name="Éclair 12"/>
          <p:cNvSpPr/>
          <p:nvPr/>
        </p:nvSpPr>
        <p:spPr>
          <a:xfrm>
            <a:off x="1835696" y="980728"/>
            <a:ext cx="5256584" cy="3816424"/>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6468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Ooops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130</a:t>
            </a:fld>
            <a:endParaRPr lang="en-US"/>
          </a:p>
        </p:txBody>
      </p:sp>
      <p:pic>
        <p:nvPicPr>
          <p:cNvPr id="5" name="Picture 4" descr="Capture d’écran 2012-02-11 à 06.37.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16832"/>
            <a:ext cx="8712968" cy="3276266"/>
          </a:xfrm>
          <a:prstGeom prst="rect">
            <a:avLst/>
          </a:prstGeom>
        </p:spPr>
      </p:pic>
    </p:spTree>
    <p:extLst>
      <p:ext uri="{BB962C8B-B14F-4D97-AF65-F5344CB8AC3E}">
        <p14:creationId xmlns:p14="http://schemas.microsoft.com/office/powerpoint/2010/main" val="299648730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smtClean="0"/>
              <a:t>Safe composition? No!</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131</a:t>
            </a:fld>
            <a:endParaRPr lang="en-US"/>
          </a:p>
        </p:txBody>
      </p:sp>
      <p:pic>
        <p:nvPicPr>
          <p:cNvPr id="5" name="Picture 4" descr="Capture d’écran 2012-02-11 à 06.3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5042470"/>
          </a:xfrm>
          <a:prstGeom prst="rect">
            <a:avLst/>
          </a:prstGeom>
        </p:spPr>
      </p:pic>
    </p:spTree>
    <p:extLst>
      <p:ext uri="{BB962C8B-B14F-4D97-AF65-F5344CB8AC3E}">
        <p14:creationId xmlns:p14="http://schemas.microsoft.com/office/powerpoint/2010/main" val="54928023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en-US" dirty="0" smtClean="0"/>
              <a:t>Safe composition: how does it work?</a:t>
            </a:r>
            <a:endParaRPr lang="en-US" dirty="0"/>
          </a:p>
        </p:txBody>
      </p:sp>
      <p:pic>
        <p:nvPicPr>
          <p:cNvPr id="10" name="Content Placeholder 5" descr="Capture d’écran 2012-02-11 à 07.04.07.png"/>
          <p:cNvPicPr>
            <a:picLocks noGrp="1" noChangeAspect="1"/>
          </p:cNvPicPr>
          <p:nvPr>
            <p:ph idx="1"/>
          </p:nvPr>
        </p:nvPicPr>
        <p:blipFill>
          <a:blip r:embed="rId2">
            <a:extLst>
              <a:ext uri="{28A0092B-C50C-407E-A947-70E740481C1C}">
                <a14:useLocalDpi xmlns:a14="http://schemas.microsoft.com/office/drawing/2010/main" val="0"/>
              </a:ext>
            </a:extLst>
          </a:blip>
          <a:srcRect t="-19170" b="-19170"/>
          <a:stretch>
            <a:fillRect/>
          </a:stretch>
        </p:blipFill>
        <p:spPr>
          <a:xfrm>
            <a:off x="323528" y="4221088"/>
            <a:ext cx="3168352" cy="1742471"/>
          </a:xfrm>
        </p:spPr>
      </p:pic>
      <p:sp>
        <p:nvSpPr>
          <p:cNvPr id="4" name="Slide Number Placeholder 3"/>
          <p:cNvSpPr>
            <a:spLocks noGrp="1"/>
          </p:cNvSpPr>
          <p:nvPr>
            <p:ph type="sldNum" sz="quarter" idx="12"/>
          </p:nvPr>
        </p:nvSpPr>
        <p:spPr/>
        <p:txBody>
          <a:bodyPr/>
          <a:lstStyle/>
          <a:p>
            <a:fld id="{07E659AE-68A2-41B4-825A-F55FDC85404D}" type="slidenum">
              <a:rPr lang="en-US" smtClean="0"/>
              <a:pPr/>
              <a:t>132</a:t>
            </a:fld>
            <a:endParaRPr lang="en-US"/>
          </a:p>
        </p:txBody>
      </p:sp>
      <p:pic>
        <p:nvPicPr>
          <p:cNvPr id="5" name="Picture 4" descr="Capture d’écran 2012-02-11 à 06.36.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908720"/>
            <a:ext cx="5184576" cy="2859041"/>
          </a:xfrm>
          <a:prstGeom prst="rect">
            <a:avLst/>
          </a:prstGeom>
        </p:spPr>
      </p:pic>
      <p:sp>
        <p:nvSpPr>
          <p:cNvPr id="3" name="TextBox 2"/>
          <p:cNvSpPr txBox="1"/>
          <p:nvPr/>
        </p:nvSpPr>
        <p:spPr>
          <a:xfrm>
            <a:off x="5868144" y="4437112"/>
            <a:ext cx="2880320" cy="1384995"/>
          </a:xfrm>
          <a:prstGeom prst="rect">
            <a:avLst/>
          </a:prstGeom>
          <a:noFill/>
        </p:spPr>
        <p:txBody>
          <a:bodyPr wrap="square" rtlCol="0">
            <a:spAutoFit/>
          </a:bodyPr>
          <a:lstStyle/>
          <a:p>
            <a:r>
              <a:rPr lang="en-US" sz="2800" b="1" dirty="0" smtClean="0"/>
              <a:t>Another propositional formula</a:t>
            </a:r>
            <a:endParaRPr lang="en-US" sz="2800" b="1" dirty="0"/>
          </a:p>
        </p:txBody>
      </p:sp>
      <p:sp>
        <p:nvSpPr>
          <p:cNvPr id="6" name="Left-Right Arrow 5"/>
          <p:cNvSpPr/>
          <p:nvPr/>
        </p:nvSpPr>
        <p:spPr>
          <a:xfrm>
            <a:off x="3635896" y="4509120"/>
            <a:ext cx="1872208" cy="108012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619672" y="3717032"/>
            <a:ext cx="576064" cy="1008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508104" y="3789040"/>
            <a:ext cx="36004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443337"/>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latin typeface="Calibri" charset="0"/>
              </a:rPr>
              <a:t>Mapping: an example</a:t>
            </a:r>
            <a:endParaRPr lang="de-DE" dirty="0">
              <a:latin typeface="Calibri" charset="0"/>
            </a:endParaRPr>
          </a:p>
        </p:txBody>
      </p:sp>
      <p:sp>
        <p:nvSpPr>
          <p:cNvPr id="23" name="Slide Number Placeholder 22"/>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373E5CA-3DF2-594E-A071-CA2E1ACB36CB}" type="slidenum">
              <a:rPr lang="de-DE">
                <a:solidFill>
                  <a:schemeClr val="tx2"/>
                </a:solidFill>
                <a:latin typeface="Calibri" charset="0"/>
              </a:rPr>
              <a:pPr eaLnBrk="1" hangingPunct="1"/>
              <a:t>133</a:t>
            </a:fld>
            <a:endParaRPr lang="de-DE">
              <a:solidFill>
                <a:schemeClr val="tx2"/>
              </a:solidFill>
              <a:latin typeface="Calibri" charset="0"/>
            </a:endParaRPr>
          </a:p>
        </p:txBody>
      </p:sp>
      <p:sp>
        <p:nvSpPr>
          <p:cNvPr id="40963" name="Text Box 4"/>
          <p:cNvSpPr txBox="1">
            <a:spLocks noChangeArrowheads="1"/>
          </p:cNvSpPr>
          <p:nvPr/>
        </p:nvSpPr>
        <p:spPr bwMode="auto">
          <a:xfrm>
            <a:off x="4510088" y="3948113"/>
            <a:ext cx="3424237" cy="2200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Edge {</a:t>
            </a:r>
          </a:p>
          <a:p>
            <a:pPr eaLnBrk="1" hangingPunct="1">
              <a:lnSpc>
                <a:spcPct val="96000"/>
              </a:lnSpc>
            </a:pPr>
            <a:r>
              <a:rPr lang="en-US" sz="1300">
                <a:solidFill>
                  <a:srgbClr val="000000"/>
                </a:solidFill>
              </a:rPr>
              <a:t>  Node a, b;</a:t>
            </a:r>
          </a:p>
          <a:p>
            <a:pPr eaLnBrk="1" hangingPunct="1">
              <a:lnSpc>
                <a:spcPct val="96000"/>
              </a:lnSpc>
            </a:pPr>
            <a:r>
              <a:rPr lang="en-US" sz="1300">
                <a:solidFill>
                  <a:srgbClr val="000000"/>
                </a:solidFill>
              </a:rPr>
              <a:t>  </a:t>
            </a:r>
            <a:r>
              <a:rPr lang="en-US" sz="1300">
                <a:solidFill>
                  <a:srgbClr val="FFFFFF"/>
                </a:solidFill>
              </a:rPr>
              <a:t>Color color = </a:t>
            </a:r>
            <a:r>
              <a:rPr lang="en-US" sz="1300" b="1">
                <a:solidFill>
                  <a:srgbClr val="FFFFFF"/>
                </a:solidFill>
              </a:rPr>
              <a:t>new</a:t>
            </a:r>
            <a:r>
              <a:rPr lang="en-US" sz="1300">
                <a:solidFill>
                  <a:srgbClr val="FFFFFF"/>
                </a:solidFill>
              </a:rPr>
              <a:t> Color();</a:t>
            </a:r>
          </a:p>
          <a:p>
            <a:pPr eaLnBrk="1" hangingPunct="1">
              <a:lnSpc>
                <a:spcPct val="96000"/>
              </a:lnSpc>
            </a:pPr>
            <a:r>
              <a:rPr lang="en-US" sz="1300">
                <a:solidFill>
                  <a:srgbClr val="FFFFFF"/>
                </a:solidFill>
              </a:rPr>
              <a:t>  Weight weight = new Weight();</a:t>
            </a:r>
          </a:p>
          <a:p>
            <a:pPr eaLnBrk="1" hangingPunct="1">
              <a:lnSpc>
                <a:spcPct val="96000"/>
              </a:lnSpc>
            </a:pPr>
            <a:r>
              <a:rPr lang="en-US" sz="1300">
                <a:solidFill>
                  <a:srgbClr val="000000"/>
                </a:solidFill>
              </a:rPr>
              <a:t>  Edge(Node _a, Node _b) { a = _a; b = _b; }</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a:t>
            </a:r>
          </a:p>
          <a:p>
            <a:pPr eaLnBrk="1" hangingPunct="1">
              <a:lnSpc>
                <a:spcPct val="96000"/>
              </a:lnSpc>
            </a:pPr>
            <a:r>
              <a:rPr lang="en-US" sz="1300">
                <a:solidFill>
                  <a:srgbClr val="000000"/>
                </a:solidFill>
              </a:rPr>
              <a:t>    </a:t>
            </a:r>
            <a:r>
              <a:rPr lang="en-US" sz="1300">
                <a:solidFill>
                  <a:srgbClr val="FFFFFF"/>
                </a:solidFill>
              </a:rPr>
              <a:t>Color.setDisplayColor(color);</a:t>
            </a:r>
          </a:p>
          <a:p>
            <a:pPr eaLnBrk="1" hangingPunct="1">
              <a:lnSpc>
                <a:spcPct val="96000"/>
              </a:lnSpc>
            </a:pPr>
            <a:r>
              <a:rPr lang="en-US" sz="1300">
                <a:solidFill>
                  <a:srgbClr val="000000"/>
                </a:solidFill>
              </a:rPr>
              <a:t>    a.print(); b.print(); </a:t>
            </a:r>
          </a:p>
          <a:p>
            <a:pPr eaLnBrk="1" hangingPunct="1">
              <a:lnSpc>
                <a:spcPct val="96000"/>
              </a:lnSpc>
            </a:pPr>
            <a:r>
              <a:rPr lang="en-US" sz="1300">
                <a:solidFill>
                  <a:srgbClr val="000000"/>
                </a:solidFill>
              </a:rPr>
              <a:t>    </a:t>
            </a:r>
            <a:r>
              <a:rPr lang="en-US" sz="1300">
                <a:solidFill>
                  <a:srgbClr val="FFFFFF"/>
                </a:solidFill>
              </a:rPr>
              <a:t>weight.print();</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4" name="Text Box 5"/>
          <p:cNvSpPr txBox="1">
            <a:spLocks noChangeArrowheads="1"/>
          </p:cNvSpPr>
          <p:nvPr/>
        </p:nvSpPr>
        <p:spPr bwMode="auto">
          <a:xfrm>
            <a:off x="4510088" y="3948113"/>
            <a:ext cx="3424237" cy="2200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Edge {</a:t>
            </a:r>
          </a:p>
          <a:p>
            <a:pPr eaLnBrk="1" hangingPunct="1">
              <a:lnSpc>
                <a:spcPct val="96000"/>
              </a:lnSpc>
            </a:pPr>
            <a:r>
              <a:rPr lang="en-US" sz="1300">
                <a:solidFill>
                  <a:srgbClr val="000000"/>
                </a:solidFill>
              </a:rPr>
              <a:t>  Node a, b;</a:t>
            </a:r>
          </a:p>
          <a:p>
            <a:pPr eaLnBrk="1" hangingPunct="1">
              <a:lnSpc>
                <a:spcPct val="96000"/>
              </a:lnSpc>
            </a:pPr>
            <a:r>
              <a:rPr lang="en-US" sz="1300">
                <a:solidFill>
                  <a:srgbClr val="000000"/>
                </a:solidFill>
              </a:rPr>
              <a:t>  </a:t>
            </a:r>
            <a:r>
              <a:rPr lang="en-US" sz="1300">
                <a:solidFill>
                  <a:srgbClr val="FFFFFF"/>
                </a:solidFill>
              </a:rPr>
              <a:t>Color color = </a:t>
            </a:r>
            <a:r>
              <a:rPr lang="en-US" sz="1300" b="1">
                <a:solidFill>
                  <a:srgbClr val="FFFFFF"/>
                </a:solidFill>
              </a:rPr>
              <a:t>new</a:t>
            </a:r>
            <a:r>
              <a:rPr lang="en-US" sz="1300">
                <a:solidFill>
                  <a:srgbClr val="FFFFFF"/>
                </a:solidFill>
              </a:rPr>
              <a:t> Color();</a:t>
            </a:r>
          </a:p>
          <a:p>
            <a:pPr eaLnBrk="1" hangingPunct="1">
              <a:lnSpc>
                <a:spcPct val="96000"/>
              </a:lnSpc>
            </a:pPr>
            <a:r>
              <a:rPr lang="en-US" sz="1300">
                <a:solidFill>
                  <a:srgbClr val="000000"/>
                </a:solidFill>
              </a:rPr>
              <a:t>  </a:t>
            </a:r>
            <a:r>
              <a:rPr lang="en-US" sz="1300">
                <a:solidFill>
                  <a:srgbClr val="FC0128"/>
                </a:solidFill>
              </a:rPr>
              <a:t>Weight weight = new Weight();</a:t>
            </a:r>
          </a:p>
          <a:p>
            <a:pPr eaLnBrk="1" hangingPunct="1">
              <a:lnSpc>
                <a:spcPct val="96000"/>
              </a:lnSpc>
            </a:pPr>
            <a:r>
              <a:rPr lang="en-US" sz="1300">
                <a:solidFill>
                  <a:srgbClr val="000000"/>
                </a:solidFill>
              </a:rPr>
              <a:t>  Edge(Node _a, Node _b) { a = _a; b = _b; }</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a:t>
            </a:r>
          </a:p>
          <a:p>
            <a:pPr eaLnBrk="1" hangingPunct="1">
              <a:lnSpc>
                <a:spcPct val="96000"/>
              </a:lnSpc>
            </a:pPr>
            <a:r>
              <a:rPr lang="en-US" sz="1300">
                <a:solidFill>
                  <a:srgbClr val="000000"/>
                </a:solidFill>
              </a:rPr>
              <a:t>    </a:t>
            </a:r>
            <a:r>
              <a:rPr lang="en-US" sz="1300">
                <a:solidFill>
                  <a:srgbClr val="FFFFFF"/>
                </a:solidFill>
              </a:rPr>
              <a:t>Color.setDisplayColor(color);</a:t>
            </a:r>
          </a:p>
          <a:p>
            <a:pPr eaLnBrk="1" hangingPunct="1">
              <a:lnSpc>
                <a:spcPct val="96000"/>
              </a:lnSpc>
            </a:pPr>
            <a:r>
              <a:rPr lang="en-US" sz="1300">
                <a:solidFill>
                  <a:srgbClr val="000000"/>
                </a:solidFill>
              </a:rPr>
              <a:t>    a.print(); b.print(); </a:t>
            </a:r>
          </a:p>
          <a:p>
            <a:pPr eaLnBrk="1" hangingPunct="1">
              <a:lnSpc>
                <a:spcPct val="96000"/>
              </a:lnSpc>
            </a:pPr>
            <a:r>
              <a:rPr lang="en-US" sz="1300">
                <a:solidFill>
                  <a:srgbClr val="000000"/>
                </a:solidFill>
              </a:rPr>
              <a:t>    </a:t>
            </a:r>
            <a:r>
              <a:rPr lang="en-US" sz="1300">
                <a:solidFill>
                  <a:srgbClr val="FC0128"/>
                </a:solidFill>
              </a:rPr>
              <a:t>weight.print();</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5" name="Text Box 6"/>
          <p:cNvSpPr txBox="1">
            <a:spLocks noChangeArrowheads="1"/>
          </p:cNvSpPr>
          <p:nvPr/>
        </p:nvSpPr>
        <p:spPr bwMode="auto">
          <a:xfrm>
            <a:off x="4510088" y="3948113"/>
            <a:ext cx="3424237" cy="2200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Edge {</a:t>
            </a:r>
          </a:p>
          <a:p>
            <a:pPr eaLnBrk="1" hangingPunct="1">
              <a:lnSpc>
                <a:spcPct val="96000"/>
              </a:lnSpc>
            </a:pPr>
            <a:r>
              <a:rPr lang="en-US" sz="1300">
                <a:solidFill>
                  <a:srgbClr val="000000"/>
                </a:solidFill>
              </a:rPr>
              <a:t>  Node a, b;</a:t>
            </a:r>
          </a:p>
          <a:p>
            <a:pPr eaLnBrk="1" hangingPunct="1">
              <a:lnSpc>
                <a:spcPct val="96000"/>
              </a:lnSpc>
            </a:pPr>
            <a:r>
              <a:rPr lang="en-US" sz="1300">
                <a:solidFill>
                  <a:srgbClr val="000000"/>
                </a:solidFill>
              </a:rPr>
              <a:t>  </a:t>
            </a:r>
            <a:r>
              <a:rPr lang="en-US" sz="1300">
                <a:solidFill>
                  <a:srgbClr val="0000FF"/>
                </a:solidFill>
              </a:rPr>
              <a:t>Color color = </a:t>
            </a:r>
            <a:r>
              <a:rPr lang="en-US" sz="1300" b="1">
                <a:solidFill>
                  <a:srgbClr val="0000FF"/>
                </a:solidFill>
              </a:rPr>
              <a:t>new</a:t>
            </a:r>
            <a:r>
              <a:rPr lang="en-US" sz="1300">
                <a:solidFill>
                  <a:srgbClr val="0000FF"/>
                </a:solidFill>
              </a:rPr>
              <a:t> Color();</a:t>
            </a:r>
          </a:p>
          <a:p>
            <a:pPr eaLnBrk="1" hangingPunct="1">
              <a:lnSpc>
                <a:spcPct val="96000"/>
              </a:lnSpc>
            </a:pPr>
            <a:r>
              <a:rPr lang="en-US" sz="1300">
                <a:solidFill>
                  <a:srgbClr val="000000"/>
                </a:solidFill>
              </a:rPr>
              <a:t>  </a:t>
            </a:r>
            <a:r>
              <a:rPr lang="en-US" sz="1300">
                <a:solidFill>
                  <a:srgbClr val="FC0128"/>
                </a:solidFill>
              </a:rPr>
              <a:t>Weight weight;</a:t>
            </a:r>
          </a:p>
          <a:p>
            <a:pPr eaLnBrk="1" hangingPunct="1">
              <a:lnSpc>
                <a:spcPct val="96000"/>
              </a:lnSpc>
            </a:pPr>
            <a:r>
              <a:rPr lang="en-US" sz="1300">
                <a:solidFill>
                  <a:srgbClr val="000000"/>
                </a:solidFill>
              </a:rPr>
              <a:t>  Edge(Node _a, Node _b) { a = _a; b = _b; }</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a:t>
            </a:r>
          </a:p>
          <a:p>
            <a:pPr eaLnBrk="1" hangingPunct="1">
              <a:lnSpc>
                <a:spcPct val="96000"/>
              </a:lnSpc>
            </a:pPr>
            <a:r>
              <a:rPr lang="en-US" sz="1300">
                <a:solidFill>
                  <a:srgbClr val="000000"/>
                </a:solidFill>
              </a:rPr>
              <a:t>    </a:t>
            </a:r>
            <a:r>
              <a:rPr lang="en-US" sz="1300">
                <a:solidFill>
                  <a:srgbClr val="0000FF"/>
                </a:solidFill>
              </a:rPr>
              <a:t>Color.setDisplayColor(color);</a:t>
            </a:r>
          </a:p>
          <a:p>
            <a:pPr eaLnBrk="1" hangingPunct="1">
              <a:lnSpc>
                <a:spcPct val="96000"/>
              </a:lnSpc>
            </a:pPr>
            <a:r>
              <a:rPr lang="en-US" sz="1300">
                <a:solidFill>
                  <a:srgbClr val="000000"/>
                </a:solidFill>
              </a:rPr>
              <a:t>    a.print(); b.print(); </a:t>
            </a:r>
          </a:p>
          <a:p>
            <a:pPr eaLnBrk="1" hangingPunct="1">
              <a:lnSpc>
                <a:spcPct val="96000"/>
              </a:lnSpc>
            </a:pPr>
            <a:r>
              <a:rPr lang="en-US" sz="1300">
                <a:solidFill>
                  <a:srgbClr val="000000"/>
                </a:solidFill>
              </a:rPr>
              <a:t>    </a:t>
            </a:r>
            <a:r>
              <a:rPr lang="en-US" sz="1300">
                <a:solidFill>
                  <a:srgbClr val="FC0128"/>
                </a:solidFill>
              </a:rPr>
              <a:t>weight.print();</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6" name="Text Box 7"/>
          <p:cNvSpPr txBox="1">
            <a:spLocks noChangeArrowheads="1"/>
          </p:cNvSpPr>
          <p:nvPr/>
        </p:nvSpPr>
        <p:spPr bwMode="auto">
          <a:xfrm>
            <a:off x="211138" y="2035175"/>
            <a:ext cx="4133850" cy="3724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Graph {</a:t>
            </a:r>
          </a:p>
          <a:p>
            <a:pPr eaLnBrk="1" hangingPunct="1">
              <a:lnSpc>
                <a:spcPct val="96000"/>
              </a:lnSpc>
            </a:pPr>
            <a:r>
              <a:rPr lang="en-US" sz="1300">
                <a:solidFill>
                  <a:srgbClr val="000000"/>
                </a:solidFill>
              </a:rPr>
              <a:t>  Vector nv = </a:t>
            </a:r>
            <a:r>
              <a:rPr lang="en-US" sz="1300" b="1">
                <a:solidFill>
                  <a:srgbClr val="000000"/>
                </a:solidFill>
              </a:rPr>
              <a:t>new</a:t>
            </a:r>
            <a:r>
              <a:rPr lang="en-US" sz="1300">
                <a:solidFill>
                  <a:srgbClr val="000000"/>
                </a:solidFill>
              </a:rPr>
              <a:t> Vector(); Vector ev = </a:t>
            </a:r>
            <a:r>
              <a:rPr lang="en-US" sz="1300" b="1">
                <a:solidFill>
                  <a:srgbClr val="000000"/>
                </a:solidFill>
              </a:rPr>
              <a:t>new</a:t>
            </a:r>
            <a:r>
              <a:rPr lang="en-US" sz="1300">
                <a:solidFill>
                  <a:srgbClr val="000000"/>
                </a:solidFill>
              </a:rPr>
              <a:t> Vector();</a:t>
            </a:r>
          </a:p>
          <a:p>
            <a:pPr eaLnBrk="1" hangingPunct="1">
              <a:lnSpc>
                <a:spcPct val="96000"/>
              </a:lnSpc>
            </a:pPr>
            <a:r>
              <a:rPr lang="en-US" sz="1300">
                <a:solidFill>
                  <a:srgbClr val="000000"/>
                </a:solidFill>
              </a:rPr>
              <a:t>  Edge add(Node n, Node m) {</a:t>
            </a:r>
          </a:p>
          <a:p>
            <a:pPr eaLnBrk="1" hangingPunct="1">
              <a:lnSpc>
                <a:spcPct val="96000"/>
              </a:lnSpc>
            </a:pPr>
            <a:r>
              <a:rPr lang="en-US" sz="1300">
                <a:solidFill>
                  <a:srgbClr val="000000"/>
                </a:solidFill>
              </a:rPr>
              <a:t>    Edge e = </a:t>
            </a:r>
            <a:r>
              <a:rPr lang="en-US" sz="1300" b="1">
                <a:solidFill>
                  <a:srgbClr val="000000"/>
                </a:solidFill>
              </a:rPr>
              <a:t>new</a:t>
            </a:r>
            <a:r>
              <a:rPr lang="en-US" sz="1300">
                <a:solidFill>
                  <a:srgbClr val="000000"/>
                </a:solidFill>
              </a:rPr>
              <a:t> Edge(n, m);</a:t>
            </a:r>
          </a:p>
          <a:p>
            <a:pPr eaLnBrk="1" hangingPunct="1">
              <a:lnSpc>
                <a:spcPct val="96000"/>
              </a:lnSpc>
            </a:pPr>
            <a:r>
              <a:rPr lang="en-US" sz="1300">
                <a:solidFill>
                  <a:srgbClr val="000000"/>
                </a:solidFill>
              </a:rPr>
              <a:t>    nv.add(n); nv.add(m); ev.add(e); </a:t>
            </a:r>
          </a:p>
          <a:p>
            <a:pPr eaLnBrk="1" hangingPunct="1">
              <a:lnSpc>
                <a:spcPct val="96000"/>
              </a:lnSpc>
            </a:pPr>
            <a:r>
              <a:rPr lang="en-US" sz="1300">
                <a:solidFill>
                  <a:srgbClr val="000000"/>
                </a:solidFill>
              </a:rPr>
              <a:t>    </a:t>
            </a:r>
            <a:r>
              <a:rPr lang="en-US" sz="1300">
                <a:solidFill>
                  <a:srgbClr val="FFFFFF"/>
                </a:solidFill>
              </a:rPr>
              <a:t>e.weight = </a:t>
            </a:r>
            <a:r>
              <a:rPr lang="en-US" sz="1300" b="1">
                <a:solidFill>
                  <a:srgbClr val="FFFFFF"/>
                </a:solidFill>
              </a:rPr>
              <a:t>new</a:t>
            </a:r>
            <a:r>
              <a:rPr lang="en-US" sz="1300">
                <a:solidFill>
                  <a:srgbClr val="FFFFFF"/>
                </a:solidFill>
              </a:rPr>
              <a:t> Weight();</a:t>
            </a:r>
          </a:p>
          <a:p>
            <a:pPr eaLnBrk="1" hangingPunct="1">
              <a:lnSpc>
                <a:spcPct val="96000"/>
              </a:lnSpc>
            </a:pPr>
            <a:r>
              <a:rPr lang="en-US" sz="1300">
                <a:solidFill>
                  <a:srgbClr val="000000"/>
                </a:solidFill>
              </a:rPr>
              <a:t>    </a:t>
            </a:r>
            <a:r>
              <a:rPr lang="en-US" sz="1300" b="1">
                <a:solidFill>
                  <a:srgbClr val="000000"/>
                </a:solidFill>
              </a:rPr>
              <a:t>return</a:t>
            </a:r>
            <a:r>
              <a:rPr lang="en-US" sz="1300">
                <a:solidFill>
                  <a:srgbClr val="000000"/>
                </a:solidFill>
              </a:rPr>
              <a:t> e;</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  </a:t>
            </a:r>
            <a:r>
              <a:rPr lang="en-US" sz="1300">
                <a:solidFill>
                  <a:srgbClr val="FFFFFF"/>
                </a:solidFill>
              </a:rPr>
              <a:t>Edge add(Node n, Node m, Weight w)</a:t>
            </a:r>
          </a:p>
          <a:p>
            <a:pPr eaLnBrk="1" hangingPunct="1">
              <a:lnSpc>
                <a:spcPct val="96000"/>
              </a:lnSpc>
            </a:pPr>
            <a:r>
              <a:rPr lang="en-US" sz="1300">
                <a:solidFill>
                  <a:srgbClr val="FFFFFF"/>
                </a:solidFill>
              </a:rPr>
              <a:t>    Edge e = </a:t>
            </a:r>
            <a:r>
              <a:rPr lang="en-US" sz="1300" b="1">
                <a:solidFill>
                  <a:srgbClr val="FFFFFF"/>
                </a:solidFill>
              </a:rPr>
              <a:t>new</a:t>
            </a:r>
            <a:r>
              <a:rPr lang="en-US" sz="1300">
                <a:solidFill>
                  <a:srgbClr val="FFFFFF"/>
                </a:solidFill>
              </a:rPr>
              <a:t> Edge(n, m);</a:t>
            </a:r>
          </a:p>
          <a:p>
            <a:pPr eaLnBrk="1" hangingPunct="1">
              <a:lnSpc>
                <a:spcPct val="96000"/>
              </a:lnSpc>
            </a:pPr>
            <a:r>
              <a:rPr lang="en-US" sz="1300">
                <a:solidFill>
                  <a:srgbClr val="FFFFFF"/>
                </a:solidFill>
              </a:rPr>
              <a:t>    nv.add(n); nv.add(m); ev.add(e);</a:t>
            </a:r>
          </a:p>
          <a:p>
            <a:pPr eaLnBrk="1" hangingPunct="1">
              <a:lnSpc>
                <a:spcPct val="96000"/>
              </a:lnSpc>
            </a:pPr>
            <a:r>
              <a:rPr lang="en-US" sz="1300">
                <a:solidFill>
                  <a:srgbClr val="FFFFFF"/>
                </a:solidFill>
              </a:rPr>
              <a:t>    e.weight = w; </a:t>
            </a:r>
            <a:r>
              <a:rPr lang="en-US" sz="1300" b="1">
                <a:solidFill>
                  <a:srgbClr val="FFFFFF"/>
                </a:solidFill>
              </a:rPr>
              <a:t>return</a:t>
            </a:r>
            <a:r>
              <a:rPr lang="en-US" sz="1300">
                <a:solidFill>
                  <a:srgbClr val="FFFFFF"/>
                </a:solidFill>
              </a:rPr>
              <a:t> e;</a:t>
            </a:r>
          </a:p>
          <a:p>
            <a:pPr eaLnBrk="1" hangingPunct="1">
              <a:lnSpc>
                <a:spcPct val="96000"/>
              </a:lnSpc>
            </a:pPr>
            <a:r>
              <a:rPr lang="en-US" sz="1300">
                <a:solidFill>
                  <a:srgbClr val="FFFFFF"/>
                </a:solidFill>
              </a:rPr>
              <a:t>  }</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a:t>
            </a:r>
          </a:p>
          <a:p>
            <a:pPr eaLnBrk="1" hangingPunct="1">
              <a:lnSpc>
                <a:spcPct val="96000"/>
              </a:lnSpc>
            </a:pPr>
            <a:r>
              <a:rPr lang="en-US" sz="1300">
                <a:solidFill>
                  <a:srgbClr val="000000"/>
                </a:solidFill>
              </a:rPr>
              <a:t>    </a:t>
            </a:r>
            <a:r>
              <a:rPr lang="en-US" sz="1300" b="1">
                <a:solidFill>
                  <a:srgbClr val="000000"/>
                </a:solidFill>
              </a:rPr>
              <a:t>for</a:t>
            </a:r>
            <a:r>
              <a:rPr lang="en-US" sz="1300">
                <a:solidFill>
                  <a:srgbClr val="000000"/>
                </a:solidFill>
              </a:rPr>
              <a:t>(</a:t>
            </a:r>
            <a:r>
              <a:rPr lang="en-US" sz="1300" b="1">
                <a:solidFill>
                  <a:srgbClr val="000000"/>
                </a:solidFill>
              </a:rPr>
              <a:t>int</a:t>
            </a:r>
            <a:r>
              <a:rPr lang="en-US" sz="1300">
                <a:solidFill>
                  <a:srgbClr val="000000"/>
                </a:solidFill>
              </a:rPr>
              <a:t> i = 0; i &lt; ev.size(); i++) {</a:t>
            </a:r>
          </a:p>
          <a:p>
            <a:pPr eaLnBrk="1" hangingPunct="1">
              <a:lnSpc>
                <a:spcPct val="96000"/>
              </a:lnSpc>
            </a:pPr>
            <a:r>
              <a:rPr lang="en-US" sz="1300">
                <a:solidFill>
                  <a:srgbClr val="000000"/>
                </a:solidFill>
              </a:rPr>
              <a:t>      ((Edge)ev.get(i)).print(); </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7" name="Text Box 8"/>
          <p:cNvSpPr txBox="1">
            <a:spLocks noChangeArrowheads="1"/>
          </p:cNvSpPr>
          <p:nvPr/>
        </p:nvSpPr>
        <p:spPr bwMode="auto">
          <a:xfrm>
            <a:off x="211138" y="2035175"/>
            <a:ext cx="4133850" cy="3724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Graph {</a:t>
            </a:r>
          </a:p>
          <a:p>
            <a:pPr eaLnBrk="1" hangingPunct="1">
              <a:lnSpc>
                <a:spcPct val="96000"/>
              </a:lnSpc>
            </a:pPr>
            <a:r>
              <a:rPr lang="en-US" sz="1300">
                <a:solidFill>
                  <a:srgbClr val="000000"/>
                </a:solidFill>
              </a:rPr>
              <a:t>  Vector nv = </a:t>
            </a:r>
            <a:r>
              <a:rPr lang="en-US" sz="1300" b="1">
                <a:solidFill>
                  <a:srgbClr val="000000"/>
                </a:solidFill>
              </a:rPr>
              <a:t>new</a:t>
            </a:r>
            <a:r>
              <a:rPr lang="en-US" sz="1300">
                <a:solidFill>
                  <a:srgbClr val="000000"/>
                </a:solidFill>
              </a:rPr>
              <a:t> Vector(); Vector ev = </a:t>
            </a:r>
            <a:r>
              <a:rPr lang="en-US" sz="1300" b="1">
                <a:solidFill>
                  <a:srgbClr val="000000"/>
                </a:solidFill>
              </a:rPr>
              <a:t>new</a:t>
            </a:r>
            <a:r>
              <a:rPr lang="en-US" sz="1300">
                <a:solidFill>
                  <a:srgbClr val="000000"/>
                </a:solidFill>
              </a:rPr>
              <a:t> Vector();</a:t>
            </a:r>
          </a:p>
          <a:p>
            <a:pPr eaLnBrk="1" hangingPunct="1">
              <a:lnSpc>
                <a:spcPct val="96000"/>
              </a:lnSpc>
            </a:pPr>
            <a:r>
              <a:rPr lang="en-US" sz="1300">
                <a:solidFill>
                  <a:srgbClr val="000000"/>
                </a:solidFill>
              </a:rPr>
              <a:t>  Edge add(Node n, Node m) {</a:t>
            </a:r>
          </a:p>
          <a:p>
            <a:pPr eaLnBrk="1" hangingPunct="1">
              <a:lnSpc>
                <a:spcPct val="96000"/>
              </a:lnSpc>
            </a:pPr>
            <a:r>
              <a:rPr lang="en-US" sz="1300">
                <a:solidFill>
                  <a:srgbClr val="000000"/>
                </a:solidFill>
              </a:rPr>
              <a:t>    Edge e = </a:t>
            </a:r>
            <a:r>
              <a:rPr lang="en-US" sz="1300" b="1">
                <a:solidFill>
                  <a:srgbClr val="000000"/>
                </a:solidFill>
              </a:rPr>
              <a:t>new</a:t>
            </a:r>
            <a:r>
              <a:rPr lang="en-US" sz="1300">
                <a:solidFill>
                  <a:srgbClr val="000000"/>
                </a:solidFill>
              </a:rPr>
              <a:t> Edge(n, m);</a:t>
            </a:r>
          </a:p>
          <a:p>
            <a:pPr eaLnBrk="1" hangingPunct="1">
              <a:lnSpc>
                <a:spcPct val="96000"/>
              </a:lnSpc>
            </a:pPr>
            <a:r>
              <a:rPr lang="en-US" sz="1300">
                <a:solidFill>
                  <a:srgbClr val="000000"/>
                </a:solidFill>
              </a:rPr>
              <a:t>    nv.add(n); nv.add(m); ev.add(e); </a:t>
            </a:r>
          </a:p>
          <a:p>
            <a:pPr eaLnBrk="1" hangingPunct="1">
              <a:lnSpc>
                <a:spcPct val="96000"/>
              </a:lnSpc>
            </a:pPr>
            <a:r>
              <a:rPr lang="en-US" sz="1300">
                <a:solidFill>
                  <a:srgbClr val="000000"/>
                </a:solidFill>
              </a:rPr>
              <a:t>    </a:t>
            </a:r>
            <a:r>
              <a:rPr lang="en-US" sz="1300">
                <a:solidFill>
                  <a:srgbClr val="FC0128"/>
                </a:solidFill>
              </a:rPr>
              <a:t>e.weight = </a:t>
            </a:r>
            <a:r>
              <a:rPr lang="en-US" sz="1300" b="1">
                <a:solidFill>
                  <a:srgbClr val="FC0128"/>
                </a:solidFill>
              </a:rPr>
              <a:t>new</a:t>
            </a:r>
            <a:r>
              <a:rPr lang="en-US" sz="1300">
                <a:solidFill>
                  <a:srgbClr val="FC0128"/>
                </a:solidFill>
              </a:rPr>
              <a:t> Weight();</a:t>
            </a:r>
          </a:p>
          <a:p>
            <a:pPr eaLnBrk="1" hangingPunct="1">
              <a:lnSpc>
                <a:spcPct val="96000"/>
              </a:lnSpc>
            </a:pPr>
            <a:r>
              <a:rPr lang="en-US" sz="1300">
                <a:solidFill>
                  <a:srgbClr val="000000"/>
                </a:solidFill>
              </a:rPr>
              <a:t>    </a:t>
            </a:r>
            <a:r>
              <a:rPr lang="en-US" sz="1300" b="1">
                <a:solidFill>
                  <a:srgbClr val="000000"/>
                </a:solidFill>
              </a:rPr>
              <a:t>return</a:t>
            </a:r>
            <a:r>
              <a:rPr lang="en-US" sz="1300">
                <a:solidFill>
                  <a:srgbClr val="000000"/>
                </a:solidFill>
              </a:rPr>
              <a:t> e;</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  </a:t>
            </a:r>
            <a:r>
              <a:rPr lang="en-US" sz="1300">
                <a:solidFill>
                  <a:srgbClr val="FC0128"/>
                </a:solidFill>
              </a:rPr>
              <a:t>Edge add(Node n, Node m, Weight w)</a:t>
            </a:r>
          </a:p>
          <a:p>
            <a:pPr eaLnBrk="1" hangingPunct="1">
              <a:lnSpc>
                <a:spcPct val="96000"/>
              </a:lnSpc>
            </a:pPr>
            <a:r>
              <a:rPr lang="en-US" sz="1300">
                <a:solidFill>
                  <a:srgbClr val="FC0128"/>
                </a:solidFill>
              </a:rPr>
              <a:t>    Edge e = </a:t>
            </a:r>
            <a:r>
              <a:rPr lang="en-US" sz="1300" b="1">
                <a:solidFill>
                  <a:srgbClr val="FC0128"/>
                </a:solidFill>
              </a:rPr>
              <a:t>new</a:t>
            </a:r>
            <a:r>
              <a:rPr lang="en-US" sz="1300">
                <a:solidFill>
                  <a:srgbClr val="FC0128"/>
                </a:solidFill>
              </a:rPr>
              <a:t> Edge(n, m);</a:t>
            </a:r>
          </a:p>
          <a:p>
            <a:pPr eaLnBrk="1" hangingPunct="1">
              <a:lnSpc>
                <a:spcPct val="96000"/>
              </a:lnSpc>
            </a:pPr>
            <a:r>
              <a:rPr lang="en-US" sz="1300">
                <a:solidFill>
                  <a:srgbClr val="FC0128"/>
                </a:solidFill>
              </a:rPr>
              <a:t>    nv.add(n); nv.add(m); ev.add(e);</a:t>
            </a:r>
          </a:p>
          <a:p>
            <a:pPr eaLnBrk="1" hangingPunct="1">
              <a:lnSpc>
                <a:spcPct val="96000"/>
              </a:lnSpc>
            </a:pPr>
            <a:r>
              <a:rPr lang="en-US" sz="1300">
                <a:solidFill>
                  <a:srgbClr val="FC0128"/>
                </a:solidFill>
              </a:rPr>
              <a:t>    e.weight = w; </a:t>
            </a:r>
            <a:r>
              <a:rPr lang="en-US" sz="1300" b="1">
                <a:solidFill>
                  <a:srgbClr val="FC0128"/>
                </a:solidFill>
              </a:rPr>
              <a:t>return</a:t>
            </a:r>
            <a:r>
              <a:rPr lang="en-US" sz="1300">
                <a:solidFill>
                  <a:srgbClr val="FC0128"/>
                </a:solidFill>
              </a:rPr>
              <a:t> e;</a:t>
            </a:r>
          </a:p>
          <a:p>
            <a:pPr eaLnBrk="1" hangingPunct="1">
              <a:lnSpc>
                <a:spcPct val="96000"/>
              </a:lnSpc>
            </a:pPr>
            <a:r>
              <a:rPr lang="en-US" sz="1300">
                <a:solidFill>
                  <a:srgbClr val="FC0128"/>
                </a:solidFill>
              </a:rPr>
              <a:t>  }</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a:t>
            </a:r>
          </a:p>
          <a:p>
            <a:pPr eaLnBrk="1" hangingPunct="1">
              <a:lnSpc>
                <a:spcPct val="96000"/>
              </a:lnSpc>
            </a:pPr>
            <a:r>
              <a:rPr lang="en-US" sz="1300">
                <a:solidFill>
                  <a:srgbClr val="000000"/>
                </a:solidFill>
              </a:rPr>
              <a:t>    </a:t>
            </a:r>
            <a:r>
              <a:rPr lang="en-US" sz="1300" b="1">
                <a:solidFill>
                  <a:srgbClr val="000000"/>
                </a:solidFill>
              </a:rPr>
              <a:t>for</a:t>
            </a:r>
            <a:r>
              <a:rPr lang="en-US" sz="1300">
                <a:solidFill>
                  <a:srgbClr val="000000"/>
                </a:solidFill>
              </a:rPr>
              <a:t>(</a:t>
            </a:r>
            <a:r>
              <a:rPr lang="en-US" sz="1300" b="1">
                <a:solidFill>
                  <a:srgbClr val="000000"/>
                </a:solidFill>
              </a:rPr>
              <a:t>int</a:t>
            </a:r>
            <a:r>
              <a:rPr lang="en-US" sz="1300">
                <a:solidFill>
                  <a:srgbClr val="000000"/>
                </a:solidFill>
              </a:rPr>
              <a:t> i = 0; i &lt; ev.size(); i++) {</a:t>
            </a:r>
          </a:p>
          <a:p>
            <a:pPr eaLnBrk="1" hangingPunct="1">
              <a:lnSpc>
                <a:spcPct val="96000"/>
              </a:lnSpc>
            </a:pPr>
            <a:r>
              <a:rPr lang="en-US" sz="1300">
                <a:solidFill>
                  <a:srgbClr val="000000"/>
                </a:solidFill>
              </a:rPr>
              <a:t>      ((Edge)ev.get(i)).print(); </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8" name="Text Box 9"/>
          <p:cNvSpPr txBox="1">
            <a:spLocks noChangeArrowheads="1"/>
          </p:cNvSpPr>
          <p:nvPr/>
        </p:nvSpPr>
        <p:spPr bwMode="auto">
          <a:xfrm>
            <a:off x="4498975" y="2035175"/>
            <a:ext cx="2552700" cy="16287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Node {</a:t>
            </a:r>
          </a:p>
          <a:p>
            <a:pPr eaLnBrk="1" hangingPunct="1">
              <a:lnSpc>
                <a:spcPct val="96000"/>
              </a:lnSpc>
            </a:pPr>
            <a:r>
              <a:rPr lang="en-US" sz="1300">
                <a:solidFill>
                  <a:srgbClr val="000000"/>
                </a:solidFill>
              </a:rPr>
              <a:t>  </a:t>
            </a:r>
            <a:r>
              <a:rPr lang="en-US" sz="1300" b="1">
                <a:solidFill>
                  <a:srgbClr val="000000"/>
                </a:solidFill>
              </a:rPr>
              <a:t>int</a:t>
            </a:r>
            <a:r>
              <a:rPr lang="en-US" sz="1300">
                <a:solidFill>
                  <a:srgbClr val="000000"/>
                </a:solidFill>
              </a:rPr>
              <a:t> id = 0;</a:t>
            </a:r>
          </a:p>
          <a:p>
            <a:pPr eaLnBrk="1" hangingPunct="1">
              <a:lnSpc>
                <a:spcPct val="96000"/>
              </a:lnSpc>
            </a:pPr>
            <a:r>
              <a:rPr lang="en-US" sz="1300">
                <a:solidFill>
                  <a:srgbClr val="000000"/>
                </a:solidFill>
              </a:rPr>
              <a:t>  </a:t>
            </a:r>
            <a:r>
              <a:rPr lang="en-US" sz="1300">
                <a:solidFill>
                  <a:srgbClr val="FFFFFF"/>
                </a:solidFill>
              </a:rPr>
              <a:t>Color color = </a:t>
            </a:r>
            <a:r>
              <a:rPr lang="en-US" sz="1300" b="1">
                <a:solidFill>
                  <a:srgbClr val="FFFFFF"/>
                </a:solidFill>
              </a:rPr>
              <a:t>new</a:t>
            </a:r>
            <a:r>
              <a:rPr lang="en-US" sz="1300">
                <a:solidFill>
                  <a:srgbClr val="FFFFFF"/>
                </a:solidFill>
              </a:rPr>
              <a:t> Color();</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 </a:t>
            </a:r>
          </a:p>
          <a:p>
            <a:pPr eaLnBrk="1" hangingPunct="1">
              <a:lnSpc>
                <a:spcPct val="96000"/>
              </a:lnSpc>
            </a:pPr>
            <a:r>
              <a:rPr lang="en-US" sz="1300">
                <a:solidFill>
                  <a:srgbClr val="000000"/>
                </a:solidFill>
              </a:rPr>
              <a:t>    </a:t>
            </a:r>
            <a:r>
              <a:rPr lang="en-US" sz="1300">
                <a:solidFill>
                  <a:srgbClr val="FFFFFF"/>
                </a:solidFill>
              </a:rPr>
              <a:t>Color.setDisplayColor(color);</a:t>
            </a:r>
          </a:p>
          <a:p>
            <a:pPr eaLnBrk="1" hangingPunct="1">
              <a:lnSpc>
                <a:spcPct val="96000"/>
              </a:lnSpc>
            </a:pPr>
            <a:r>
              <a:rPr lang="en-US" sz="1300">
                <a:solidFill>
                  <a:srgbClr val="000000"/>
                </a:solidFill>
              </a:rPr>
              <a:t>    System.out.print(id);</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69" name="Text Box 10"/>
          <p:cNvSpPr txBox="1">
            <a:spLocks noChangeArrowheads="1"/>
          </p:cNvSpPr>
          <p:nvPr/>
        </p:nvSpPr>
        <p:spPr bwMode="auto">
          <a:xfrm>
            <a:off x="4498975" y="2035175"/>
            <a:ext cx="2552700" cy="16287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00"/>
                </a:solidFill>
              </a:rPr>
              <a:t>class</a:t>
            </a:r>
            <a:r>
              <a:rPr lang="en-US" sz="1300">
                <a:solidFill>
                  <a:srgbClr val="000000"/>
                </a:solidFill>
              </a:rPr>
              <a:t> Node {</a:t>
            </a:r>
          </a:p>
          <a:p>
            <a:pPr eaLnBrk="1" hangingPunct="1">
              <a:lnSpc>
                <a:spcPct val="96000"/>
              </a:lnSpc>
            </a:pPr>
            <a:r>
              <a:rPr lang="en-US" sz="1300">
                <a:solidFill>
                  <a:srgbClr val="000000"/>
                </a:solidFill>
              </a:rPr>
              <a:t>  </a:t>
            </a:r>
            <a:r>
              <a:rPr lang="en-US" sz="1300" b="1">
                <a:solidFill>
                  <a:srgbClr val="000000"/>
                </a:solidFill>
              </a:rPr>
              <a:t>int</a:t>
            </a:r>
            <a:r>
              <a:rPr lang="en-US" sz="1300">
                <a:solidFill>
                  <a:srgbClr val="000000"/>
                </a:solidFill>
              </a:rPr>
              <a:t> id = 0;</a:t>
            </a:r>
          </a:p>
          <a:p>
            <a:pPr eaLnBrk="1" hangingPunct="1">
              <a:lnSpc>
                <a:spcPct val="96000"/>
              </a:lnSpc>
            </a:pPr>
            <a:r>
              <a:rPr lang="en-US" sz="1300">
                <a:solidFill>
                  <a:srgbClr val="000000"/>
                </a:solidFill>
              </a:rPr>
              <a:t>  </a:t>
            </a:r>
            <a:r>
              <a:rPr lang="en-US" sz="1300">
                <a:solidFill>
                  <a:srgbClr val="0000FF"/>
                </a:solidFill>
              </a:rPr>
              <a:t>Color color = </a:t>
            </a:r>
            <a:r>
              <a:rPr lang="en-US" sz="1300" b="1">
                <a:solidFill>
                  <a:srgbClr val="0000FF"/>
                </a:solidFill>
              </a:rPr>
              <a:t>new</a:t>
            </a:r>
            <a:r>
              <a:rPr lang="en-US" sz="1300">
                <a:solidFill>
                  <a:srgbClr val="0000FF"/>
                </a:solidFill>
              </a:rPr>
              <a:t> Color();</a:t>
            </a:r>
          </a:p>
          <a:p>
            <a:pPr eaLnBrk="1" hangingPunct="1">
              <a:lnSpc>
                <a:spcPct val="96000"/>
              </a:lnSpc>
            </a:pPr>
            <a:r>
              <a:rPr lang="en-US" sz="1300">
                <a:solidFill>
                  <a:srgbClr val="000000"/>
                </a:solidFill>
              </a:rPr>
              <a:t>  </a:t>
            </a:r>
            <a:r>
              <a:rPr lang="en-US" sz="1300" b="1">
                <a:solidFill>
                  <a:srgbClr val="000000"/>
                </a:solidFill>
              </a:rPr>
              <a:t>void</a:t>
            </a:r>
            <a:r>
              <a:rPr lang="en-US" sz="1300">
                <a:solidFill>
                  <a:srgbClr val="000000"/>
                </a:solidFill>
              </a:rPr>
              <a:t> print() { </a:t>
            </a:r>
          </a:p>
          <a:p>
            <a:pPr eaLnBrk="1" hangingPunct="1">
              <a:lnSpc>
                <a:spcPct val="96000"/>
              </a:lnSpc>
            </a:pPr>
            <a:r>
              <a:rPr lang="en-US" sz="1300">
                <a:solidFill>
                  <a:srgbClr val="000000"/>
                </a:solidFill>
              </a:rPr>
              <a:t>    </a:t>
            </a:r>
            <a:r>
              <a:rPr lang="en-US" sz="1300">
                <a:solidFill>
                  <a:srgbClr val="0000FF"/>
                </a:solidFill>
              </a:rPr>
              <a:t>Color.setDisplayColor(color);</a:t>
            </a:r>
          </a:p>
          <a:p>
            <a:pPr eaLnBrk="1" hangingPunct="1">
              <a:lnSpc>
                <a:spcPct val="96000"/>
              </a:lnSpc>
            </a:pPr>
            <a:r>
              <a:rPr lang="en-US" sz="1300">
                <a:solidFill>
                  <a:srgbClr val="000000"/>
                </a:solidFill>
              </a:rPr>
              <a:t>    System.out.print(id);</a:t>
            </a:r>
          </a:p>
          <a:p>
            <a:pPr eaLnBrk="1" hangingPunct="1">
              <a:lnSpc>
                <a:spcPct val="96000"/>
              </a:lnSpc>
            </a:pPr>
            <a:r>
              <a:rPr lang="en-US" sz="1300">
                <a:solidFill>
                  <a:srgbClr val="000000"/>
                </a:solidFill>
              </a:rPr>
              <a:t>  }</a:t>
            </a:r>
          </a:p>
          <a:p>
            <a:pPr eaLnBrk="1" hangingPunct="1">
              <a:lnSpc>
                <a:spcPct val="96000"/>
              </a:lnSpc>
            </a:pPr>
            <a:r>
              <a:rPr lang="en-US" sz="1300">
                <a:solidFill>
                  <a:srgbClr val="000000"/>
                </a:solidFill>
              </a:rPr>
              <a:t>}</a:t>
            </a:r>
          </a:p>
        </p:txBody>
      </p:sp>
      <p:sp>
        <p:nvSpPr>
          <p:cNvPr id="40970" name="Text Box 11"/>
          <p:cNvSpPr txBox="1">
            <a:spLocks noChangeArrowheads="1"/>
          </p:cNvSpPr>
          <p:nvPr/>
        </p:nvSpPr>
        <p:spPr bwMode="auto">
          <a:xfrm>
            <a:off x="211138" y="6021388"/>
            <a:ext cx="3484562" cy="676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en-US" sz="1300" b="1">
                <a:solidFill>
                  <a:srgbClr val="0000FF"/>
                </a:solidFill>
              </a:rPr>
              <a:t>class</a:t>
            </a:r>
            <a:r>
              <a:rPr lang="en-US" sz="1300">
                <a:solidFill>
                  <a:srgbClr val="0000FF"/>
                </a:solidFill>
              </a:rPr>
              <a:t> Color {</a:t>
            </a:r>
          </a:p>
          <a:p>
            <a:pPr eaLnBrk="1" hangingPunct="1">
              <a:lnSpc>
                <a:spcPct val="96000"/>
              </a:lnSpc>
            </a:pPr>
            <a:r>
              <a:rPr lang="en-US" sz="1300">
                <a:solidFill>
                  <a:srgbClr val="0000FF"/>
                </a:solidFill>
              </a:rPr>
              <a:t>  </a:t>
            </a:r>
            <a:r>
              <a:rPr lang="en-US" sz="1300" b="1">
                <a:solidFill>
                  <a:srgbClr val="0000FF"/>
                </a:solidFill>
              </a:rPr>
              <a:t>static void</a:t>
            </a:r>
            <a:r>
              <a:rPr lang="en-US" sz="1300">
                <a:solidFill>
                  <a:srgbClr val="0000FF"/>
                </a:solidFill>
              </a:rPr>
              <a:t> setDisplayColor(Color c) { ... } </a:t>
            </a:r>
          </a:p>
          <a:p>
            <a:pPr eaLnBrk="1" hangingPunct="1">
              <a:lnSpc>
                <a:spcPct val="96000"/>
              </a:lnSpc>
            </a:pPr>
            <a:r>
              <a:rPr lang="en-US" sz="1300">
                <a:solidFill>
                  <a:srgbClr val="0000FF"/>
                </a:solidFill>
              </a:rPr>
              <a:t>}</a:t>
            </a:r>
          </a:p>
        </p:txBody>
      </p:sp>
      <p:sp>
        <p:nvSpPr>
          <p:cNvPr id="40971" name="Text Box 12"/>
          <p:cNvSpPr txBox="1">
            <a:spLocks noChangeArrowheads="1"/>
          </p:cNvSpPr>
          <p:nvPr/>
        </p:nvSpPr>
        <p:spPr bwMode="auto">
          <a:xfrm>
            <a:off x="4508500" y="6407150"/>
            <a:ext cx="2762250" cy="29527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06" tIns="48833" rIns="81606" bIns="42435">
            <a:spAutoFit/>
          </a:bodyPr>
          <a:lstStyle>
            <a:lvl1pPr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ＭＳ Ｐゴシック" charset="0"/>
                <a:cs typeface="Arial" charset="0"/>
              </a:defRPr>
            </a:lvl1pPr>
            <a:lvl2pPr marL="742950" indent="-28575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2pPr>
            <a:lvl3pPr marL="11430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3pPr>
            <a:lvl4pPr marL="16002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4pPr>
            <a:lvl5pPr marL="2057400" indent="-228600" defTabSz="407988"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5pPr>
            <a:lvl6pPr marL="25146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6pPr>
            <a:lvl7pPr marL="29718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7pPr>
            <a:lvl8pPr marL="34290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8pPr>
            <a:lvl9pPr marL="3886200" indent="-228600" defTabSz="407988"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solidFill>
                  <a:schemeClr val="tx1"/>
                </a:solidFill>
                <a:latin typeface="Arial" charset="0"/>
                <a:ea typeface="Arial" charset="0"/>
                <a:cs typeface="Arial" charset="0"/>
              </a:defRPr>
            </a:lvl9pPr>
          </a:lstStyle>
          <a:p>
            <a:pPr eaLnBrk="1" hangingPunct="1">
              <a:lnSpc>
                <a:spcPct val="96000"/>
              </a:lnSpc>
            </a:pPr>
            <a:r>
              <a:rPr lang="de-DE" sz="1300" b="1">
                <a:solidFill>
                  <a:srgbClr val="FC0128"/>
                </a:solidFill>
              </a:rPr>
              <a:t>class</a:t>
            </a:r>
            <a:r>
              <a:rPr lang="de-DE" sz="1300">
                <a:solidFill>
                  <a:srgbClr val="FC0128"/>
                </a:solidFill>
              </a:rPr>
              <a:t> Weight { </a:t>
            </a:r>
            <a:r>
              <a:rPr lang="de-DE" sz="1300" b="1">
                <a:solidFill>
                  <a:srgbClr val="FC0128"/>
                </a:solidFill>
              </a:rPr>
              <a:t>void</a:t>
            </a:r>
            <a:r>
              <a:rPr lang="de-DE" sz="1300">
                <a:solidFill>
                  <a:srgbClr val="FC0128"/>
                </a:solidFill>
              </a:rPr>
              <a:t> print() { ... } }</a:t>
            </a:r>
          </a:p>
        </p:txBody>
      </p:sp>
      <p:pic>
        <p:nvPicPr>
          <p:cNvPr id="40972" name="Picture 1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2913" y="1404938"/>
            <a:ext cx="213677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Freeform 19"/>
          <p:cNvSpPr>
            <a:spLocks/>
          </p:cNvSpPr>
          <p:nvPr/>
        </p:nvSpPr>
        <p:spPr bwMode="auto">
          <a:xfrm>
            <a:off x="3168650" y="2530475"/>
            <a:ext cx="4495800" cy="1136650"/>
          </a:xfrm>
          <a:custGeom>
            <a:avLst/>
            <a:gdLst>
              <a:gd name="T0" fmla="*/ 2147483647 w 3122"/>
              <a:gd name="T1" fmla="*/ 0 h 789"/>
              <a:gd name="T2" fmla="*/ 2147483647 w 3122"/>
              <a:gd name="T3" fmla="*/ 2147483647 h 789"/>
              <a:gd name="T4" fmla="*/ 0 w 3122"/>
              <a:gd name="T5" fmla="*/ 2147483647 h 789"/>
              <a:gd name="T6" fmla="*/ 0 60000 65536"/>
              <a:gd name="T7" fmla="*/ 0 60000 65536"/>
              <a:gd name="T8" fmla="*/ 0 60000 65536"/>
              <a:gd name="T9" fmla="*/ 0 w 3122"/>
              <a:gd name="T10" fmla="*/ 0 h 789"/>
              <a:gd name="T11" fmla="*/ 3122 w 3122"/>
              <a:gd name="T12" fmla="*/ 789 h 789"/>
            </a:gdLst>
            <a:ahLst/>
            <a:cxnLst>
              <a:cxn ang="T6">
                <a:pos x="T0" y="T1"/>
              </a:cxn>
              <a:cxn ang="T7">
                <a:pos x="T2" y="T3"/>
              </a:cxn>
              <a:cxn ang="T8">
                <a:pos x="T4" y="T5"/>
              </a:cxn>
            </a:cxnLst>
            <a:rect l="T9" t="T10" r="T11" b="T12"/>
            <a:pathLst>
              <a:path w="3122" h="789">
                <a:moveTo>
                  <a:pt x="3007" y="0"/>
                </a:moveTo>
                <a:cubicBezTo>
                  <a:pt x="2943" y="68"/>
                  <a:pt x="3122" y="278"/>
                  <a:pt x="2621" y="409"/>
                </a:cubicBezTo>
                <a:cubicBezTo>
                  <a:pt x="2120" y="540"/>
                  <a:pt x="546" y="710"/>
                  <a:pt x="0" y="789"/>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4" name="Freeform 20"/>
          <p:cNvSpPr>
            <a:spLocks/>
          </p:cNvSpPr>
          <p:nvPr/>
        </p:nvSpPr>
        <p:spPr bwMode="auto">
          <a:xfrm>
            <a:off x="6918325" y="2514600"/>
            <a:ext cx="646113" cy="2178050"/>
          </a:xfrm>
          <a:custGeom>
            <a:avLst/>
            <a:gdLst>
              <a:gd name="T0" fmla="*/ 2147483647 w 449"/>
              <a:gd name="T1" fmla="*/ 0 h 1512"/>
              <a:gd name="T2" fmla="*/ 2147483647 w 449"/>
              <a:gd name="T3" fmla="*/ 2147483647 h 1512"/>
              <a:gd name="T4" fmla="*/ 0 w 449"/>
              <a:gd name="T5" fmla="*/ 2147483647 h 1512"/>
              <a:gd name="T6" fmla="*/ 0 60000 65536"/>
              <a:gd name="T7" fmla="*/ 0 60000 65536"/>
              <a:gd name="T8" fmla="*/ 0 60000 65536"/>
              <a:gd name="T9" fmla="*/ 0 w 449"/>
              <a:gd name="T10" fmla="*/ 0 h 1512"/>
              <a:gd name="T11" fmla="*/ 449 w 449"/>
              <a:gd name="T12" fmla="*/ 1512 h 1512"/>
            </a:gdLst>
            <a:ahLst/>
            <a:cxnLst>
              <a:cxn ang="T6">
                <a:pos x="T0" y="T1"/>
              </a:cxn>
              <a:cxn ang="T7">
                <a:pos x="T2" y="T3"/>
              </a:cxn>
              <a:cxn ang="T8">
                <a:pos x="T4" y="T5"/>
              </a:cxn>
            </a:cxnLst>
            <a:rect l="T9" t="T10" r="T11" b="T12"/>
            <a:pathLst>
              <a:path w="449" h="1512">
                <a:moveTo>
                  <a:pt x="449" y="0"/>
                </a:moveTo>
                <a:cubicBezTo>
                  <a:pt x="404" y="211"/>
                  <a:pt x="253" y="1020"/>
                  <a:pt x="178" y="1266"/>
                </a:cubicBezTo>
                <a:cubicBezTo>
                  <a:pt x="103" y="1512"/>
                  <a:pt x="37" y="1431"/>
                  <a:pt x="0" y="1474"/>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5" name="Freeform 21"/>
          <p:cNvSpPr>
            <a:spLocks/>
          </p:cNvSpPr>
          <p:nvPr/>
        </p:nvSpPr>
        <p:spPr bwMode="auto">
          <a:xfrm>
            <a:off x="5822950" y="2514600"/>
            <a:ext cx="1806575" cy="3171825"/>
          </a:xfrm>
          <a:custGeom>
            <a:avLst/>
            <a:gdLst>
              <a:gd name="T0" fmla="*/ 2147483647 w 1254"/>
              <a:gd name="T1" fmla="*/ 0 h 2203"/>
              <a:gd name="T2" fmla="*/ 2147483647 w 1254"/>
              <a:gd name="T3" fmla="*/ 2147483647 h 2203"/>
              <a:gd name="T4" fmla="*/ 0 w 1254"/>
              <a:gd name="T5" fmla="*/ 2147483647 h 2203"/>
              <a:gd name="T6" fmla="*/ 0 60000 65536"/>
              <a:gd name="T7" fmla="*/ 0 60000 65536"/>
              <a:gd name="T8" fmla="*/ 0 60000 65536"/>
              <a:gd name="T9" fmla="*/ 0 w 1254"/>
              <a:gd name="T10" fmla="*/ 0 h 2203"/>
              <a:gd name="T11" fmla="*/ 1254 w 1254"/>
              <a:gd name="T12" fmla="*/ 2203 h 2203"/>
            </a:gdLst>
            <a:ahLst/>
            <a:cxnLst>
              <a:cxn ang="T6">
                <a:pos x="T0" y="T1"/>
              </a:cxn>
              <a:cxn ang="T7">
                <a:pos x="T2" y="T3"/>
              </a:cxn>
              <a:cxn ang="T8">
                <a:pos x="T4" y="T5"/>
              </a:cxn>
            </a:cxnLst>
            <a:rect l="T9" t="T10" r="T11" b="T12"/>
            <a:pathLst>
              <a:path w="1254" h="2203">
                <a:moveTo>
                  <a:pt x="1254" y="0"/>
                </a:moveTo>
                <a:cubicBezTo>
                  <a:pt x="1202" y="308"/>
                  <a:pt x="1153" y="1493"/>
                  <a:pt x="944" y="1848"/>
                </a:cubicBezTo>
                <a:cubicBezTo>
                  <a:pt x="735" y="2203"/>
                  <a:pt x="197" y="2071"/>
                  <a:pt x="0" y="2130"/>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6" name="Freeform 22"/>
          <p:cNvSpPr>
            <a:spLocks/>
          </p:cNvSpPr>
          <p:nvPr/>
        </p:nvSpPr>
        <p:spPr bwMode="auto">
          <a:xfrm>
            <a:off x="7083425" y="2514600"/>
            <a:ext cx="611188" cy="4122738"/>
          </a:xfrm>
          <a:custGeom>
            <a:avLst/>
            <a:gdLst>
              <a:gd name="T0" fmla="*/ 2147483647 w 424"/>
              <a:gd name="T1" fmla="*/ 0 h 2863"/>
              <a:gd name="T2" fmla="*/ 2147483647 w 424"/>
              <a:gd name="T3" fmla="*/ 2147483647 h 2863"/>
              <a:gd name="T4" fmla="*/ 0 w 424"/>
              <a:gd name="T5" fmla="*/ 2147483647 h 2863"/>
              <a:gd name="T6" fmla="*/ 0 60000 65536"/>
              <a:gd name="T7" fmla="*/ 0 60000 65536"/>
              <a:gd name="T8" fmla="*/ 0 60000 65536"/>
              <a:gd name="T9" fmla="*/ 0 w 424"/>
              <a:gd name="T10" fmla="*/ 0 h 2863"/>
              <a:gd name="T11" fmla="*/ 424 w 424"/>
              <a:gd name="T12" fmla="*/ 2863 h 2863"/>
            </a:gdLst>
            <a:ahLst/>
            <a:cxnLst>
              <a:cxn ang="T6">
                <a:pos x="T0" y="T1"/>
              </a:cxn>
              <a:cxn ang="T7">
                <a:pos x="T2" y="T3"/>
              </a:cxn>
              <a:cxn ang="T8">
                <a:pos x="T4" y="T5"/>
              </a:cxn>
            </a:cxnLst>
            <a:rect l="T9" t="T10" r="T11" b="T12"/>
            <a:pathLst>
              <a:path w="424" h="2863">
                <a:moveTo>
                  <a:pt x="424" y="0"/>
                </a:moveTo>
                <a:cubicBezTo>
                  <a:pt x="378" y="399"/>
                  <a:pt x="221" y="1927"/>
                  <a:pt x="150" y="2395"/>
                </a:cubicBezTo>
                <a:cubicBezTo>
                  <a:pt x="79" y="2863"/>
                  <a:pt x="31" y="2724"/>
                  <a:pt x="0" y="2810"/>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7" name="Freeform 23"/>
          <p:cNvSpPr>
            <a:spLocks/>
          </p:cNvSpPr>
          <p:nvPr/>
        </p:nvSpPr>
        <p:spPr bwMode="auto">
          <a:xfrm>
            <a:off x="2351088" y="2514600"/>
            <a:ext cx="5297487" cy="617538"/>
          </a:xfrm>
          <a:custGeom>
            <a:avLst/>
            <a:gdLst>
              <a:gd name="T0" fmla="*/ 2147483647 w 3679"/>
              <a:gd name="T1" fmla="*/ 0 h 429"/>
              <a:gd name="T2" fmla="*/ 2147483647 w 3679"/>
              <a:gd name="T3" fmla="*/ 2147483647 h 429"/>
              <a:gd name="T4" fmla="*/ 0 w 3679"/>
              <a:gd name="T5" fmla="*/ 2147483647 h 429"/>
              <a:gd name="T6" fmla="*/ 0 60000 65536"/>
              <a:gd name="T7" fmla="*/ 0 60000 65536"/>
              <a:gd name="T8" fmla="*/ 0 60000 65536"/>
              <a:gd name="T9" fmla="*/ 0 w 3679"/>
              <a:gd name="T10" fmla="*/ 0 h 429"/>
              <a:gd name="T11" fmla="*/ 3679 w 3679"/>
              <a:gd name="T12" fmla="*/ 429 h 429"/>
            </a:gdLst>
            <a:ahLst/>
            <a:cxnLst>
              <a:cxn ang="T6">
                <a:pos x="T0" y="T1"/>
              </a:cxn>
              <a:cxn ang="T7">
                <a:pos x="T2" y="T3"/>
              </a:cxn>
              <a:cxn ang="T8">
                <a:pos x="T4" y="T5"/>
              </a:cxn>
            </a:cxnLst>
            <a:rect l="T9" t="T10" r="T11" b="T12"/>
            <a:pathLst>
              <a:path w="3679" h="429">
                <a:moveTo>
                  <a:pt x="3529" y="0"/>
                </a:moveTo>
                <a:cubicBezTo>
                  <a:pt x="3457" y="61"/>
                  <a:pt x="3679" y="297"/>
                  <a:pt x="3091" y="363"/>
                </a:cubicBezTo>
                <a:cubicBezTo>
                  <a:pt x="2503" y="429"/>
                  <a:pt x="644" y="390"/>
                  <a:pt x="0" y="397"/>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8" name="Freeform 25"/>
          <p:cNvSpPr>
            <a:spLocks/>
          </p:cNvSpPr>
          <p:nvPr/>
        </p:nvSpPr>
        <p:spPr bwMode="auto">
          <a:xfrm>
            <a:off x="6892925" y="2530475"/>
            <a:ext cx="1423988" cy="476250"/>
          </a:xfrm>
          <a:custGeom>
            <a:avLst/>
            <a:gdLst>
              <a:gd name="T0" fmla="*/ 2147483647 w 989"/>
              <a:gd name="T1" fmla="*/ 0 h 331"/>
              <a:gd name="T2" fmla="*/ 2147483647 w 989"/>
              <a:gd name="T3" fmla="*/ 2147483647 h 331"/>
              <a:gd name="T4" fmla="*/ 0 w 989"/>
              <a:gd name="T5" fmla="*/ 2147483647 h 331"/>
              <a:gd name="T6" fmla="*/ 0 60000 65536"/>
              <a:gd name="T7" fmla="*/ 0 60000 65536"/>
              <a:gd name="T8" fmla="*/ 0 60000 65536"/>
              <a:gd name="T9" fmla="*/ 0 w 989"/>
              <a:gd name="T10" fmla="*/ 0 h 331"/>
              <a:gd name="T11" fmla="*/ 989 w 989"/>
              <a:gd name="T12" fmla="*/ 331 h 331"/>
            </a:gdLst>
            <a:ahLst/>
            <a:cxnLst>
              <a:cxn ang="T6">
                <a:pos x="T0" y="T1"/>
              </a:cxn>
              <a:cxn ang="T7">
                <a:pos x="T2" y="T3"/>
              </a:cxn>
              <a:cxn ang="T8">
                <a:pos x="T4" y="T5"/>
              </a:cxn>
            </a:cxnLst>
            <a:rect l="T9" t="T10" r="T11" b="T12"/>
            <a:pathLst>
              <a:path w="989" h="331">
                <a:moveTo>
                  <a:pt x="989" y="0"/>
                </a:moveTo>
                <a:cubicBezTo>
                  <a:pt x="944" y="47"/>
                  <a:pt x="885" y="233"/>
                  <a:pt x="720" y="282"/>
                </a:cubicBezTo>
                <a:cubicBezTo>
                  <a:pt x="555" y="331"/>
                  <a:pt x="150" y="291"/>
                  <a:pt x="0" y="294"/>
                </a:cubicBezTo>
              </a:path>
            </a:pathLst>
          </a:custGeom>
          <a:noFill/>
          <a:ln w="19050"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9" name="Freeform 26"/>
          <p:cNvSpPr>
            <a:spLocks/>
          </p:cNvSpPr>
          <p:nvPr/>
        </p:nvSpPr>
        <p:spPr bwMode="auto">
          <a:xfrm>
            <a:off x="6594475" y="2514600"/>
            <a:ext cx="1789113" cy="1973263"/>
          </a:xfrm>
          <a:custGeom>
            <a:avLst/>
            <a:gdLst>
              <a:gd name="T0" fmla="*/ 2147483647 w 1243"/>
              <a:gd name="T1" fmla="*/ 0 h 1370"/>
              <a:gd name="T2" fmla="*/ 2147483647 w 1243"/>
              <a:gd name="T3" fmla="*/ 2147483647 h 1370"/>
              <a:gd name="T4" fmla="*/ 0 w 1243"/>
              <a:gd name="T5" fmla="*/ 2147483647 h 1370"/>
              <a:gd name="T6" fmla="*/ 0 60000 65536"/>
              <a:gd name="T7" fmla="*/ 0 60000 65536"/>
              <a:gd name="T8" fmla="*/ 0 60000 65536"/>
              <a:gd name="T9" fmla="*/ 0 w 1243"/>
              <a:gd name="T10" fmla="*/ 0 h 1370"/>
              <a:gd name="T11" fmla="*/ 1243 w 1243"/>
              <a:gd name="T12" fmla="*/ 1370 h 1370"/>
            </a:gdLst>
            <a:ahLst/>
            <a:cxnLst>
              <a:cxn ang="T6">
                <a:pos x="T0" y="T1"/>
              </a:cxn>
              <a:cxn ang="T7">
                <a:pos x="T2" y="T3"/>
              </a:cxn>
              <a:cxn ang="T8">
                <a:pos x="T4" y="T5"/>
              </a:cxn>
            </a:cxnLst>
            <a:rect l="T9" t="T10" r="T11" b="T12"/>
            <a:pathLst>
              <a:path w="1243" h="1370">
                <a:moveTo>
                  <a:pt x="1243" y="0"/>
                </a:moveTo>
                <a:cubicBezTo>
                  <a:pt x="1208" y="167"/>
                  <a:pt x="1238" y="774"/>
                  <a:pt x="1031" y="1002"/>
                </a:cubicBezTo>
                <a:cubicBezTo>
                  <a:pt x="824" y="1230"/>
                  <a:pt x="215" y="1293"/>
                  <a:pt x="0" y="1370"/>
                </a:cubicBezTo>
              </a:path>
            </a:pathLst>
          </a:custGeom>
          <a:noFill/>
          <a:ln w="19050"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0" name="Freeform 27"/>
          <p:cNvSpPr>
            <a:spLocks/>
          </p:cNvSpPr>
          <p:nvPr/>
        </p:nvSpPr>
        <p:spPr bwMode="auto">
          <a:xfrm>
            <a:off x="6934200" y="2514600"/>
            <a:ext cx="1514475" cy="2711450"/>
          </a:xfrm>
          <a:custGeom>
            <a:avLst/>
            <a:gdLst>
              <a:gd name="T0" fmla="*/ 2147483647 w 1052"/>
              <a:gd name="T1" fmla="*/ 0 h 1883"/>
              <a:gd name="T2" fmla="*/ 2147483647 w 1052"/>
              <a:gd name="T3" fmla="*/ 2147483647 h 1883"/>
              <a:gd name="T4" fmla="*/ 0 w 1052"/>
              <a:gd name="T5" fmla="*/ 2147483647 h 1883"/>
              <a:gd name="T6" fmla="*/ 0 60000 65536"/>
              <a:gd name="T7" fmla="*/ 0 60000 65536"/>
              <a:gd name="T8" fmla="*/ 0 60000 65536"/>
              <a:gd name="T9" fmla="*/ 0 w 1052"/>
              <a:gd name="T10" fmla="*/ 0 h 1883"/>
              <a:gd name="T11" fmla="*/ 1052 w 1052"/>
              <a:gd name="T12" fmla="*/ 1883 h 1883"/>
            </a:gdLst>
            <a:ahLst/>
            <a:cxnLst>
              <a:cxn ang="T6">
                <a:pos x="T0" y="T1"/>
              </a:cxn>
              <a:cxn ang="T7">
                <a:pos x="T2" y="T3"/>
              </a:cxn>
              <a:cxn ang="T8">
                <a:pos x="T4" y="T5"/>
              </a:cxn>
            </a:cxnLst>
            <a:rect l="T9" t="T10" r="T11" b="T12"/>
            <a:pathLst>
              <a:path w="1052" h="1883">
                <a:moveTo>
                  <a:pt x="1052" y="0"/>
                </a:moveTo>
                <a:cubicBezTo>
                  <a:pt x="1019" y="227"/>
                  <a:pt x="1028" y="1050"/>
                  <a:pt x="853" y="1364"/>
                </a:cubicBezTo>
                <a:cubicBezTo>
                  <a:pt x="678" y="1678"/>
                  <a:pt x="178" y="1775"/>
                  <a:pt x="0" y="1883"/>
                </a:cubicBezTo>
              </a:path>
            </a:pathLst>
          </a:custGeom>
          <a:noFill/>
          <a:ln w="19050"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1" name="Freeform 28"/>
          <p:cNvSpPr>
            <a:spLocks/>
          </p:cNvSpPr>
          <p:nvPr/>
        </p:nvSpPr>
        <p:spPr bwMode="auto">
          <a:xfrm>
            <a:off x="3475038" y="2514600"/>
            <a:ext cx="5194300" cy="3929063"/>
          </a:xfrm>
          <a:custGeom>
            <a:avLst/>
            <a:gdLst>
              <a:gd name="T0" fmla="*/ 2147483647 w 3607"/>
              <a:gd name="T1" fmla="*/ 0 h 2728"/>
              <a:gd name="T2" fmla="*/ 2147483647 w 3607"/>
              <a:gd name="T3" fmla="*/ 2147483647 h 2728"/>
              <a:gd name="T4" fmla="*/ 0 w 3607"/>
              <a:gd name="T5" fmla="*/ 2147483647 h 2728"/>
              <a:gd name="T6" fmla="*/ 0 60000 65536"/>
              <a:gd name="T7" fmla="*/ 0 60000 65536"/>
              <a:gd name="T8" fmla="*/ 0 60000 65536"/>
              <a:gd name="T9" fmla="*/ 0 w 3607"/>
              <a:gd name="T10" fmla="*/ 0 h 2728"/>
              <a:gd name="T11" fmla="*/ 3607 w 3607"/>
              <a:gd name="T12" fmla="*/ 2728 h 2728"/>
            </a:gdLst>
            <a:ahLst/>
            <a:cxnLst>
              <a:cxn ang="T6">
                <a:pos x="T0" y="T1"/>
              </a:cxn>
              <a:cxn ang="T7">
                <a:pos x="T2" y="T3"/>
              </a:cxn>
              <a:cxn ang="T8">
                <a:pos x="T4" y="T5"/>
              </a:cxn>
            </a:cxnLst>
            <a:rect l="T9" t="T10" r="T11" b="T12"/>
            <a:pathLst>
              <a:path w="3607" h="2728">
                <a:moveTo>
                  <a:pt x="3499" y="0"/>
                </a:moveTo>
                <a:cubicBezTo>
                  <a:pt x="3420" y="381"/>
                  <a:pt x="3607" y="1844"/>
                  <a:pt x="3024" y="2286"/>
                </a:cubicBezTo>
                <a:cubicBezTo>
                  <a:pt x="2441" y="2728"/>
                  <a:pt x="630" y="2578"/>
                  <a:pt x="0" y="2655"/>
                </a:cubicBezTo>
              </a:path>
            </a:pathLst>
          </a:custGeom>
          <a:noFill/>
          <a:ln w="19050"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82" name="Freeform 29"/>
          <p:cNvSpPr>
            <a:spLocks/>
          </p:cNvSpPr>
          <p:nvPr/>
        </p:nvSpPr>
        <p:spPr bwMode="auto">
          <a:xfrm>
            <a:off x="6618288" y="2514600"/>
            <a:ext cx="1635125" cy="274638"/>
          </a:xfrm>
          <a:custGeom>
            <a:avLst/>
            <a:gdLst>
              <a:gd name="T0" fmla="*/ 2147483647 w 1135"/>
              <a:gd name="T1" fmla="*/ 0 h 191"/>
              <a:gd name="T2" fmla="*/ 2147483647 w 1135"/>
              <a:gd name="T3" fmla="*/ 2147483647 h 191"/>
              <a:gd name="T4" fmla="*/ 0 w 1135"/>
              <a:gd name="T5" fmla="*/ 2147483647 h 191"/>
              <a:gd name="T6" fmla="*/ 0 60000 65536"/>
              <a:gd name="T7" fmla="*/ 0 60000 65536"/>
              <a:gd name="T8" fmla="*/ 0 60000 65536"/>
              <a:gd name="T9" fmla="*/ 0 w 1135"/>
              <a:gd name="T10" fmla="*/ 0 h 191"/>
              <a:gd name="T11" fmla="*/ 1135 w 1135"/>
              <a:gd name="T12" fmla="*/ 191 h 191"/>
            </a:gdLst>
            <a:ahLst/>
            <a:cxnLst>
              <a:cxn ang="T6">
                <a:pos x="T0" y="T1"/>
              </a:cxn>
              <a:cxn ang="T7">
                <a:pos x="T2" y="T3"/>
              </a:cxn>
              <a:cxn ang="T8">
                <a:pos x="T4" y="T5"/>
              </a:cxn>
            </a:cxnLst>
            <a:rect l="T9" t="T10" r="T11" b="T12"/>
            <a:pathLst>
              <a:path w="1135" h="191">
                <a:moveTo>
                  <a:pt x="1135" y="0"/>
                </a:moveTo>
                <a:cubicBezTo>
                  <a:pt x="1077" y="31"/>
                  <a:pt x="973" y="177"/>
                  <a:pt x="784" y="184"/>
                </a:cubicBezTo>
                <a:cubicBezTo>
                  <a:pt x="595" y="191"/>
                  <a:pt x="163" y="74"/>
                  <a:pt x="0" y="45"/>
                </a:cubicBezTo>
              </a:path>
            </a:pathLst>
          </a:custGeom>
          <a:noFill/>
          <a:ln w="19050" cmpd="sng">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40905283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134</a:t>
            </a:fld>
            <a:endParaRPr lang="en-US"/>
          </a:p>
        </p:txBody>
      </p:sp>
      <p:pic>
        <p:nvPicPr>
          <p:cNvPr id="5" name="Picture 4" descr="Capture d’écran 2012-02-15 à 13.4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728"/>
          </a:xfrm>
          <a:prstGeom prst="rect">
            <a:avLst/>
          </a:prstGeom>
        </p:spPr>
      </p:pic>
      <p:pic>
        <p:nvPicPr>
          <p:cNvPr id="6" name="Picture 5" descr="Capture d’écran 2012-02-15 à 13.4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63" y="3212976"/>
            <a:ext cx="8991837" cy="3861048"/>
          </a:xfrm>
          <a:prstGeom prst="rect">
            <a:avLst/>
          </a:prstGeom>
        </p:spPr>
      </p:pic>
    </p:spTree>
    <p:extLst>
      <p:ext uri="{BB962C8B-B14F-4D97-AF65-F5344CB8AC3E}">
        <p14:creationId xmlns:p14="http://schemas.microsoft.com/office/powerpoint/2010/main" val="92284487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135</a:t>
            </a:fld>
            <a:endParaRPr lang="en-US"/>
          </a:p>
        </p:txBody>
      </p:sp>
      <p:pic>
        <p:nvPicPr>
          <p:cNvPr id="5" name="Image 4" descr="Capture d’écran 2012-10-22 à 23.40.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445376"/>
          </a:xfrm>
          <a:prstGeom prst="rect">
            <a:avLst/>
          </a:prstGeom>
        </p:spPr>
      </p:pic>
    </p:spTree>
    <p:extLst>
      <p:ext uri="{BB962C8B-B14F-4D97-AF65-F5344CB8AC3E}">
        <p14:creationId xmlns:p14="http://schemas.microsoft.com/office/powerpoint/2010/main" val="152761801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7016" y="1052736"/>
            <a:ext cx="8856984" cy="3600400"/>
          </a:xfrm>
        </p:spPr>
        <p:txBody>
          <a:bodyPr>
            <a:noAutofit/>
          </a:bodyPr>
          <a:lstStyle/>
          <a:p>
            <a:r>
              <a:rPr lang="en-US" dirty="0" smtClean="0"/>
              <a:t>Variability </a:t>
            </a:r>
            <a:r>
              <a:rPr lang="en-US" u="sng" dirty="0" smtClean="0"/>
              <a:t>models</a:t>
            </a:r>
            <a:r>
              <a:rPr lang="en-US" dirty="0" smtClean="0"/>
              <a:t> for mastering complexity: variability is everywhere, precise specification, automated reasoning and management</a:t>
            </a:r>
          </a:p>
          <a:p>
            <a:r>
              <a:rPr lang="en-US" dirty="0" smtClean="0"/>
              <a:t>Feature Models </a:t>
            </a:r>
          </a:p>
          <a:p>
            <a:pPr lvl="1"/>
            <a:r>
              <a:rPr lang="en-US" b="1" dirty="0" smtClean="0">
                <a:solidFill>
                  <a:srgbClr val="558ED5"/>
                </a:solidFill>
              </a:rPr>
              <a:t>Formalism and theory</a:t>
            </a:r>
            <a:r>
              <a:rPr lang="en-US" dirty="0" smtClean="0"/>
              <a:t>: modeling </a:t>
            </a:r>
            <a:r>
              <a:rPr lang="en-US" dirty="0"/>
              <a:t>principles, semantics, </a:t>
            </a:r>
            <a:r>
              <a:rPr lang="en-US" dirty="0" smtClean="0"/>
              <a:t>logics</a:t>
            </a:r>
          </a:p>
          <a:p>
            <a:pPr lvl="1"/>
            <a:r>
              <a:rPr lang="en-US" b="1" dirty="0" smtClean="0">
                <a:solidFill>
                  <a:srgbClr val="558ED5"/>
                </a:solidFill>
              </a:rPr>
              <a:t>Language</a:t>
            </a:r>
            <a:r>
              <a:rPr lang="en-US" dirty="0" smtClean="0"/>
              <a:t> to </a:t>
            </a:r>
            <a:r>
              <a:rPr lang="en-US" dirty="0"/>
              <a:t>elaborate/build variability </a:t>
            </a:r>
            <a:r>
              <a:rPr lang="en-US" dirty="0" smtClean="0"/>
              <a:t>models</a:t>
            </a:r>
          </a:p>
          <a:p>
            <a:pPr lvl="1"/>
            <a:r>
              <a:rPr lang="en-US" b="1" dirty="0" smtClean="0">
                <a:solidFill>
                  <a:srgbClr val="558ED5"/>
                </a:solidFill>
              </a:rPr>
              <a:t>Reasoning techniques </a:t>
            </a:r>
            <a:r>
              <a:rPr lang="en-US" dirty="0" smtClean="0"/>
              <a:t>to </a:t>
            </a:r>
            <a:r>
              <a:rPr lang="en-US" dirty="0"/>
              <a:t>analyze properties of an SPL (scalable and automated way) </a:t>
            </a:r>
            <a:endParaRPr lang="en-US" dirty="0" smtClean="0"/>
          </a:p>
          <a:p>
            <a:pPr lvl="1"/>
            <a:r>
              <a:rPr lang="en-US" b="1" dirty="0" smtClean="0">
                <a:solidFill>
                  <a:srgbClr val="558ED5"/>
                </a:solidFill>
              </a:rPr>
              <a:t>Applications</a:t>
            </a:r>
            <a:r>
              <a:rPr lang="en-US" dirty="0" smtClean="0"/>
              <a:t>: variability models and </a:t>
            </a:r>
            <a:r>
              <a:rPr lang="en-US" dirty="0"/>
              <a:t>so what?</a:t>
            </a:r>
            <a:endParaRPr lang="fr-FR" dirty="0" smtClean="0"/>
          </a:p>
          <a:p>
            <a:endParaRPr lang="fr-FR" dirty="0" smtClean="0"/>
          </a:p>
          <a:p>
            <a:endParaRPr lang="fr-FR" dirty="0" smtClean="0"/>
          </a:p>
          <a:p>
            <a:endParaRPr lang="fr-FR" dirty="0" smtClean="0"/>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136</a:t>
            </a:fld>
            <a:endParaRPr lang="en-US"/>
          </a:p>
        </p:txBody>
      </p:sp>
      <p:sp>
        <p:nvSpPr>
          <p:cNvPr id="29" name="Title 1"/>
          <p:cNvSpPr>
            <a:spLocks noGrp="1"/>
          </p:cNvSpPr>
          <p:nvPr>
            <p:ph type="title"/>
          </p:nvPr>
        </p:nvSpPr>
        <p:spPr>
          <a:xfrm>
            <a:off x="467544" y="29723"/>
            <a:ext cx="8229600" cy="1143000"/>
          </a:xfrm>
        </p:spPr>
        <p:txBody>
          <a:bodyPr/>
          <a:lstStyle/>
          <a:p>
            <a:r>
              <a:rPr lang="en-US" b="1" dirty="0" smtClean="0">
                <a:solidFill>
                  <a:srgbClr val="558ED5"/>
                </a:solidFill>
              </a:rPr>
              <a:t>Summary</a:t>
            </a:r>
            <a:endParaRPr lang="en-US" b="1" dirty="0">
              <a:solidFill>
                <a:srgbClr val="558ED5"/>
              </a:solidFill>
            </a:endParaRPr>
          </a:p>
        </p:txBody>
      </p:sp>
    </p:spTree>
    <p:extLst>
      <p:ext uri="{BB962C8B-B14F-4D97-AF65-F5344CB8AC3E}">
        <p14:creationId xmlns:p14="http://schemas.microsoft.com/office/powerpoint/2010/main" val="2106539696"/>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7E659AE-68A2-41B4-825A-F55FDC85404D}" type="slidenum">
              <a:rPr lang="en-US" smtClean="0"/>
              <a:pPr/>
              <a:t>137</a:t>
            </a:fld>
            <a:endParaRPr lang="en-US"/>
          </a:p>
        </p:txBody>
      </p:sp>
      <p:grpSp>
        <p:nvGrpSpPr>
          <p:cNvPr id="5" name="Grouper 4"/>
          <p:cNvGrpSpPr/>
          <p:nvPr/>
        </p:nvGrpSpPr>
        <p:grpSpPr>
          <a:xfrm>
            <a:off x="6758552" y="2276872"/>
            <a:ext cx="1296144" cy="792088"/>
            <a:chOff x="6228184" y="3068960"/>
            <a:chExt cx="2383341" cy="2101386"/>
          </a:xfrm>
        </p:grpSpPr>
        <p:sp>
          <p:nvSpPr>
            <p:cNvPr id="6" name="Rectangle 5"/>
            <p:cNvSpPr/>
            <p:nvPr/>
          </p:nvSpPr>
          <p:spPr>
            <a:xfrm>
              <a:off x="7020272" y="3861048"/>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308304" y="4365104"/>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80312" y="3356992"/>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300192" y="3356992"/>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00392" y="3789040"/>
              <a:ext cx="511133" cy="576064"/>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48264" y="3068960"/>
              <a:ext cx="627873" cy="233247"/>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948264" y="4797152"/>
              <a:ext cx="817181" cy="37319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28184" y="4293096"/>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ZoneTexte 13"/>
          <p:cNvSpPr txBox="1"/>
          <p:nvPr/>
        </p:nvSpPr>
        <p:spPr>
          <a:xfrm>
            <a:off x="5534416" y="3140968"/>
            <a:ext cx="4143404" cy="615553"/>
          </a:xfrm>
          <a:prstGeom prst="rect">
            <a:avLst/>
          </a:prstGeom>
          <a:noFill/>
        </p:spPr>
        <p:txBody>
          <a:bodyPr wrap="square" rtlCol="0">
            <a:spAutoFit/>
          </a:bodyPr>
          <a:lstStyle/>
          <a:p>
            <a:pPr algn="ctr"/>
            <a:r>
              <a:rPr lang="en-US" sz="2000" b="1" dirty="0" smtClean="0"/>
              <a:t>Reusable Assets </a:t>
            </a:r>
          </a:p>
          <a:p>
            <a:pPr algn="ctr"/>
            <a:r>
              <a:rPr lang="en-US" sz="1400" dirty="0" smtClean="0"/>
              <a:t>(e.g., models or source code) </a:t>
            </a:r>
            <a:endParaRPr lang="en-US" sz="1400" dirty="0"/>
          </a:p>
        </p:txBody>
      </p:sp>
      <p:graphicFrame>
        <p:nvGraphicFramePr>
          <p:cNvPr id="16" name="Object 2"/>
          <p:cNvGraphicFramePr>
            <a:graphicFrameLocks noChangeAspect="1"/>
          </p:cNvGraphicFramePr>
          <p:nvPr>
            <p:extLst>
              <p:ext uri="{D42A27DB-BD31-4B8C-83A1-F6EECF244321}">
                <p14:modId xmlns:p14="http://schemas.microsoft.com/office/powerpoint/2010/main" val="3984388051"/>
              </p:ext>
            </p:extLst>
          </p:nvPr>
        </p:nvGraphicFramePr>
        <p:xfrm>
          <a:off x="395536" y="2276872"/>
          <a:ext cx="2422583" cy="1303048"/>
        </p:xfrm>
        <a:graphic>
          <a:graphicData uri="http://schemas.openxmlformats.org/presentationml/2006/ole">
            <mc:AlternateContent xmlns:mc="http://schemas.openxmlformats.org/markup-compatibility/2006">
              <mc:Choice xmlns:v="urn:schemas-microsoft-com:vml" Requires="v">
                <p:oleObj spid="_x0000_s769276" name="Visio" r:id="rId3" imgW="7668101" imgH="4261604" progId="Visio.Drawing.11">
                  <p:embed/>
                </p:oleObj>
              </mc:Choice>
              <mc:Fallback>
                <p:oleObj name="Visio" r:id="rId3" imgW="7668101" imgH="426160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276872"/>
                        <a:ext cx="2422583" cy="1303048"/>
                      </a:xfrm>
                      <a:prstGeom prst="rect">
                        <a:avLst/>
                      </a:prstGeom>
                      <a:noFill/>
                      <a:ln>
                        <a:solidFill>
                          <a:srgbClr val="000000"/>
                        </a:solidFill>
                      </a:ln>
                      <a:effectLst/>
                      <a:extLst/>
                    </p:spPr>
                  </p:pic>
                </p:oleObj>
              </mc:Fallback>
            </mc:AlternateContent>
          </a:graphicData>
        </a:graphic>
      </p:graphicFrame>
      <p:sp>
        <p:nvSpPr>
          <p:cNvPr id="18" name="Flèche vers le bas 17"/>
          <p:cNvSpPr/>
          <p:nvPr/>
        </p:nvSpPr>
        <p:spPr>
          <a:xfrm>
            <a:off x="7164288" y="3933056"/>
            <a:ext cx="642942" cy="792088"/>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p:cNvSpPr txBox="1"/>
          <p:nvPr/>
        </p:nvSpPr>
        <p:spPr>
          <a:xfrm>
            <a:off x="3059832" y="3284984"/>
            <a:ext cx="2714644" cy="400110"/>
          </a:xfrm>
          <a:prstGeom prst="rect">
            <a:avLst/>
          </a:prstGeom>
          <a:noFill/>
        </p:spPr>
        <p:txBody>
          <a:bodyPr wrap="square" rtlCol="0">
            <a:spAutoFit/>
          </a:bodyPr>
          <a:lstStyle/>
          <a:p>
            <a:pPr algn="ctr"/>
            <a:r>
              <a:rPr lang="en-US" sz="2000" i="1" dirty="0"/>
              <a:t>m</a:t>
            </a:r>
            <a:r>
              <a:rPr lang="en-US" sz="2000" i="1" dirty="0" smtClean="0"/>
              <a:t>apping</a:t>
            </a:r>
            <a:endParaRPr lang="en-US" sz="2000" i="1" dirty="0"/>
          </a:p>
        </p:txBody>
      </p:sp>
      <p:sp>
        <p:nvSpPr>
          <p:cNvPr id="20" name="ZoneTexte 19"/>
          <p:cNvSpPr txBox="1"/>
          <p:nvPr/>
        </p:nvSpPr>
        <p:spPr>
          <a:xfrm>
            <a:off x="467544" y="5661248"/>
            <a:ext cx="2251127" cy="400110"/>
          </a:xfrm>
          <a:prstGeom prst="rect">
            <a:avLst/>
          </a:prstGeom>
          <a:noFill/>
        </p:spPr>
        <p:txBody>
          <a:bodyPr wrap="square" rtlCol="0">
            <a:spAutoFit/>
          </a:bodyPr>
          <a:lstStyle/>
          <a:p>
            <a:pPr algn="ctr"/>
            <a:r>
              <a:rPr lang="en-US" sz="2000" b="1" dirty="0"/>
              <a:t>C</a:t>
            </a:r>
            <a:r>
              <a:rPr lang="en-US" sz="2000" b="1" dirty="0" smtClean="0"/>
              <a:t>onfigurators</a:t>
            </a:r>
            <a:endParaRPr lang="en-US" sz="1400" dirty="0"/>
          </a:p>
        </p:txBody>
      </p:sp>
      <p:sp>
        <p:nvSpPr>
          <p:cNvPr id="21" name="Flèche vers le bas 20"/>
          <p:cNvSpPr/>
          <p:nvPr/>
        </p:nvSpPr>
        <p:spPr>
          <a:xfrm>
            <a:off x="1259632" y="3789040"/>
            <a:ext cx="642942" cy="1656184"/>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p:cNvSpPr txBox="1"/>
          <p:nvPr/>
        </p:nvSpPr>
        <p:spPr>
          <a:xfrm>
            <a:off x="1619672" y="4149080"/>
            <a:ext cx="1728192" cy="400110"/>
          </a:xfrm>
          <a:prstGeom prst="rect">
            <a:avLst/>
          </a:prstGeom>
          <a:noFill/>
        </p:spPr>
        <p:txBody>
          <a:bodyPr wrap="square" rtlCol="0">
            <a:spAutoFit/>
          </a:bodyPr>
          <a:lstStyle/>
          <a:p>
            <a:pPr algn="ctr"/>
            <a:r>
              <a:rPr lang="en-US" sz="2000" i="1" dirty="0" smtClean="0"/>
              <a:t>generation</a:t>
            </a:r>
            <a:endParaRPr lang="en-US" sz="2000" i="1" dirty="0"/>
          </a:p>
        </p:txBody>
      </p:sp>
      <p:sp>
        <p:nvSpPr>
          <p:cNvPr id="23" name="Flèche courbée vers le bas 22"/>
          <p:cNvSpPr/>
          <p:nvPr/>
        </p:nvSpPr>
        <p:spPr>
          <a:xfrm rot="21223367">
            <a:off x="1144089" y="1610178"/>
            <a:ext cx="1008112" cy="576064"/>
          </a:xfrm>
          <a:prstGeom prst="curvedDownArrow">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4" name="ZoneTexte 23"/>
          <p:cNvSpPr txBox="1"/>
          <p:nvPr/>
        </p:nvSpPr>
        <p:spPr>
          <a:xfrm>
            <a:off x="683568" y="692696"/>
            <a:ext cx="1728192" cy="707886"/>
          </a:xfrm>
          <a:prstGeom prst="rect">
            <a:avLst/>
          </a:prstGeom>
          <a:noFill/>
        </p:spPr>
        <p:txBody>
          <a:bodyPr wrap="square" rtlCol="0">
            <a:spAutoFit/>
          </a:bodyPr>
          <a:lstStyle/>
          <a:p>
            <a:pPr algn="ctr"/>
            <a:r>
              <a:rPr lang="en-US" sz="2000" i="1" dirty="0"/>
              <a:t>r</a:t>
            </a:r>
            <a:r>
              <a:rPr lang="en-US" sz="2000" i="1" dirty="0" smtClean="0"/>
              <a:t>easoning and  management</a:t>
            </a:r>
            <a:endParaRPr lang="en-US" sz="2000" i="1" dirty="0"/>
          </a:p>
        </p:txBody>
      </p:sp>
      <p:sp>
        <p:nvSpPr>
          <p:cNvPr id="25" name="ZoneTexte 24"/>
          <p:cNvSpPr txBox="1"/>
          <p:nvPr/>
        </p:nvSpPr>
        <p:spPr>
          <a:xfrm>
            <a:off x="3563017" y="980728"/>
            <a:ext cx="2336197" cy="707886"/>
          </a:xfrm>
          <a:prstGeom prst="rect">
            <a:avLst/>
          </a:prstGeom>
          <a:noFill/>
          <a:ln>
            <a:solidFill>
              <a:srgbClr val="000000"/>
            </a:solidFill>
          </a:ln>
        </p:spPr>
        <p:txBody>
          <a:bodyPr wrap="none" rtlCol="0">
            <a:spAutoFit/>
          </a:bodyPr>
          <a:lstStyle/>
          <a:p>
            <a:pPr algn="ctr"/>
            <a:r>
              <a:rPr lang="fr-FR" sz="2000" b="1" dirty="0" err="1" smtClean="0"/>
              <a:t>Textual</a:t>
            </a:r>
            <a:r>
              <a:rPr lang="fr-FR" sz="2000" b="1" dirty="0" smtClean="0"/>
              <a:t> or </a:t>
            </a:r>
            <a:r>
              <a:rPr lang="fr-FR" sz="2000" b="1" dirty="0" err="1" smtClean="0"/>
              <a:t>Graphical</a:t>
            </a:r>
            <a:r>
              <a:rPr lang="fr-FR" sz="2000" b="1" dirty="0" smtClean="0"/>
              <a:t> </a:t>
            </a:r>
          </a:p>
          <a:p>
            <a:pPr algn="ctr"/>
            <a:r>
              <a:rPr lang="fr-FR" sz="2000" b="1" dirty="0" err="1" smtClean="0"/>
              <a:t>Languages</a:t>
            </a:r>
            <a:endParaRPr lang="fr-FR" sz="2000" b="1" dirty="0"/>
          </a:p>
        </p:txBody>
      </p:sp>
      <p:cxnSp>
        <p:nvCxnSpPr>
          <p:cNvPr id="27" name="Connecteur droit avec flèche 26"/>
          <p:cNvCxnSpPr/>
          <p:nvPr/>
        </p:nvCxnSpPr>
        <p:spPr>
          <a:xfrm flipV="1">
            <a:off x="2411760" y="1700808"/>
            <a:ext cx="1008112" cy="100811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8" name="ZoneTexte 27"/>
          <p:cNvSpPr txBox="1"/>
          <p:nvPr/>
        </p:nvSpPr>
        <p:spPr>
          <a:xfrm>
            <a:off x="395536" y="3140968"/>
            <a:ext cx="1872208" cy="400110"/>
          </a:xfrm>
          <a:prstGeom prst="rect">
            <a:avLst/>
          </a:prstGeom>
          <a:noFill/>
        </p:spPr>
        <p:txBody>
          <a:bodyPr wrap="square" rtlCol="0">
            <a:spAutoFit/>
          </a:bodyPr>
          <a:lstStyle/>
          <a:p>
            <a:pPr algn="ctr"/>
            <a:r>
              <a:rPr lang="en-US" sz="2000" b="1" dirty="0" smtClean="0"/>
              <a:t>Feature Model</a:t>
            </a:r>
            <a:endParaRPr lang="en-US" sz="2000" b="1" dirty="0"/>
          </a:p>
        </p:txBody>
      </p:sp>
      <p:sp>
        <p:nvSpPr>
          <p:cNvPr id="29" name="Flèche vers le bas 28"/>
          <p:cNvSpPr/>
          <p:nvPr/>
        </p:nvSpPr>
        <p:spPr>
          <a:xfrm rot="16200000">
            <a:off x="4358541" y="1554227"/>
            <a:ext cx="642942" cy="3096344"/>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e 54"/>
          <p:cNvGrpSpPr/>
          <p:nvPr/>
        </p:nvGrpSpPr>
        <p:grpSpPr>
          <a:xfrm>
            <a:off x="6588224" y="4941168"/>
            <a:ext cx="1428760" cy="1714512"/>
            <a:chOff x="6072198" y="3857628"/>
            <a:chExt cx="2428892" cy="2843279"/>
          </a:xfrm>
        </p:grpSpPr>
        <p:grpSp>
          <p:nvGrpSpPr>
            <p:cNvPr id="46" name="Groupe 88"/>
            <p:cNvGrpSpPr/>
            <p:nvPr/>
          </p:nvGrpSpPr>
          <p:grpSpPr>
            <a:xfrm>
              <a:off x="6072198" y="3857629"/>
              <a:ext cx="2428892" cy="2286014"/>
              <a:chOff x="6143636" y="3857628"/>
              <a:chExt cx="2428892" cy="2684417"/>
            </a:xfrm>
          </p:grpSpPr>
          <p:grpSp>
            <p:nvGrpSpPr>
              <p:cNvPr id="48" name="Groupe 44"/>
              <p:cNvGrpSpPr/>
              <p:nvPr/>
            </p:nvGrpSpPr>
            <p:grpSpPr>
              <a:xfrm>
                <a:off x="6143636" y="4071941"/>
                <a:ext cx="2214577" cy="2470104"/>
                <a:chOff x="394200" y="1878375"/>
                <a:chExt cx="3034792" cy="3777810"/>
              </a:xfrm>
            </p:grpSpPr>
            <p:sp>
              <p:nvSpPr>
                <p:cNvPr id="54" name="Rectangle 53"/>
                <p:cNvSpPr/>
                <p:nvPr/>
              </p:nvSpPr>
              <p:spPr>
                <a:xfrm>
                  <a:off x="394200" y="1878375"/>
                  <a:ext cx="1214446" cy="571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p:cNvSpPr/>
                <p:nvPr/>
              </p:nvSpPr>
              <p:spPr>
                <a:xfrm>
                  <a:off x="883683" y="5156119"/>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p:cNvSpPr/>
                <p:nvPr/>
              </p:nvSpPr>
              <p:spPr>
                <a:xfrm>
                  <a:off x="2571736" y="3214686"/>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7" name="Connecteur droit 7"/>
                <p:cNvCxnSpPr>
                  <a:stCxn id="54" idx="3"/>
                  <a:endCxn id="56" idx="1"/>
                </p:cNvCxnSpPr>
                <p:nvPr/>
              </p:nvCxnSpPr>
              <p:spPr>
                <a:xfrm>
                  <a:off x="1608645" y="2164127"/>
                  <a:ext cx="963091" cy="12648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8" name="Connecteur droit 7"/>
                <p:cNvCxnSpPr>
                  <a:stCxn id="54" idx="2"/>
                  <a:endCxn id="55" idx="0"/>
                </p:cNvCxnSpPr>
                <p:nvPr/>
              </p:nvCxnSpPr>
              <p:spPr>
                <a:xfrm rot="16200000" flipH="1">
                  <a:off x="-160534" y="3611837"/>
                  <a:ext cx="2706240" cy="3823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9" name="Connecteur droit 7"/>
                <p:cNvCxnSpPr>
                  <a:stCxn id="55" idx="3"/>
                  <a:endCxn id="56" idx="2"/>
                </p:cNvCxnSpPr>
                <p:nvPr/>
              </p:nvCxnSpPr>
              <p:spPr>
                <a:xfrm flipV="1">
                  <a:off x="1883814" y="3643315"/>
                  <a:ext cx="1116550" cy="1762837"/>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7643834" y="5715016"/>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ectangle 49"/>
              <p:cNvSpPr/>
              <p:nvPr/>
            </p:nvSpPr>
            <p:spPr>
              <a:xfrm>
                <a:off x="6572264" y="5500702"/>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p:cNvSpPr/>
              <p:nvPr/>
            </p:nvSpPr>
            <p:spPr>
              <a:xfrm>
                <a:off x="6143636" y="4714884"/>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p:cNvSpPr/>
              <p:nvPr/>
            </p:nvSpPr>
            <p:spPr>
              <a:xfrm>
                <a:off x="7572396" y="3857628"/>
                <a:ext cx="1000132" cy="5715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3" name="Connecteur droit 7"/>
              <p:cNvCxnSpPr>
                <a:stCxn id="52" idx="2"/>
              </p:cNvCxnSpPr>
              <p:nvPr/>
            </p:nvCxnSpPr>
            <p:spPr>
              <a:xfrm rot="16200000" flipH="1">
                <a:off x="7846517" y="4655076"/>
                <a:ext cx="523329" cy="7143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
          <p:nvSpPr>
            <p:cNvPr id="47" name="ZoneTexte 46"/>
            <p:cNvSpPr txBox="1"/>
            <p:nvPr/>
          </p:nvSpPr>
          <p:spPr>
            <a:xfrm>
              <a:off x="6858015" y="6215082"/>
              <a:ext cx="1643075" cy="485825"/>
            </a:xfrm>
            <a:prstGeom prst="rect">
              <a:avLst/>
            </a:prstGeom>
            <a:noFill/>
          </p:spPr>
          <p:txBody>
            <a:bodyPr wrap="square" rtlCol="0">
              <a:spAutoFit/>
            </a:bodyPr>
            <a:lstStyle/>
            <a:p>
              <a:r>
                <a:rPr lang="en-US" sz="1400" b="1" i="1" dirty="0" err="1" smtClean="0"/>
                <a:t>product</a:t>
              </a:r>
              <a:r>
                <a:rPr lang="en-US" sz="1400" b="1" i="1" baseline="-25000" dirty="0" err="1" smtClean="0"/>
                <a:t>n</a:t>
              </a:r>
              <a:endParaRPr lang="en-US" sz="1400" b="1" i="1" baseline="-25000" dirty="0"/>
            </a:p>
          </p:txBody>
        </p:sp>
      </p:grpSp>
      <p:sp>
        <p:nvSpPr>
          <p:cNvPr id="60" name="ZoneTexte 59"/>
          <p:cNvSpPr txBox="1"/>
          <p:nvPr/>
        </p:nvSpPr>
        <p:spPr>
          <a:xfrm>
            <a:off x="5220072" y="4077072"/>
            <a:ext cx="2714644" cy="400110"/>
          </a:xfrm>
          <a:prstGeom prst="rect">
            <a:avLst/>
          </a:prstGeom>
          <a:noFill/>
        </p:spPr>
        <p:txBody>
          <a:bodyPr wrap="square" rtlCol="0">
            <a:spAutoFit/>
          </a:bodyPr>
          <a:lstStyle/>
          <a:p>
            <a:pPr algn="ctr"/>
            <a:r>
              <a:rPr lang="en-US" sz="2000" i="1" dirty="0" smtClean="0"/>
              <a:t>derivation</a:t>
            </a:r>
            <a:endParaRPr lang="en-US" sz="2000" i="1" dirty="0"/>
          </a:p>
        </p:txBody>
      </p:sp>
    </p:spTree>
    <p:extLst>
      <p:ext uri="{BB962C8B-B14F-4D97-AF65-F5344CB8AC3E}">
        <p14:creationId xmlns:p14="http://schemas.microsoft.com/office/powerpoint/2010/main" val="1832911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4"/>
                                        </p:tgtEl>
                                        <p:attrNameLst>
                                          <p:attrName>style.opacity</p:attrName>
                                        </p:attrNameLst>
                                      </p:cBhvr>
                                      <p:to>
                                        <p:strVal val="0.1"/>
                                      </p:to>
                                    </p:set>
                                    <p:animEffect filter="image" prLst="opacity: 0.1">
                                      <p:cBhvr rctx="IE">
                                        <p:cTn id="7" dur="indefinite"/>
                                        <p:tgtEl>
                                          <p:spTgt spid="14"/>
                                        </p:tgtEl>
                                      </p:cBhvr>
                                    </p:animEffect>
                                  </p:childTnLst>
                                </p:cTn>
                              </p:par>
                              <p:par>
                                <p:cTn id="8" presetID="9" presetClass="emph" presetSubtype="0" grpId="0" nodeType="withEffect">
                                  <p:stCondLst>
                                    <p:cond delay="0"/>
                                  </p:stCondLst>
                                  <p:childTnLst>
                                    <p:set>
                                      <p:cBhvr rctx="PPT">
                                        <p:cTn id="9" dur="indefinite"/>
                                        <p:tgtEl>
                                          <p:spTgt spid="18"/>
                                        </p:tgtEl>
                                        <p:attrNameLst>
                                          <p:attrName>style.opacity</p:attrName>
                                        </p:attrNameLst>
                                      </p:cBhvr>
                                      <p:to>
                                        <p:strVal val="0.1"/>
                                      </p:to>
                                    </p:set>
                                    <p:animEffect filter="image" prLst="opacity: 0.1">
                                      <p:cBhvr rctx="IE">
                                        <p:cTn id="10" dur="indefinite"/>
                                        <p:tgtEl>
                                          <p:spTgt spid="18"/>
                                        </p:tgtEl>
                                      </p:cBhvr>
                                    </p:animEffect>
                                  </p:childTnLst>
                                </p:cTn>
                              </p:par>
                              <p:par>
                                <p:cTn id="11" presetID="9" presetClass="emph" presetSubtype="0" grpId="0" nodeType="withEffect">
                                  <p:stCondLst>
                                    <p:cond delay="0"/>
                                  </p:stCondLst>
                                  <p:childTnLst>
                                    <p:set>
                                      <p:cBhvr rctx="PPT">
                                        <p:cTn id="12" dur="indefinite"/>
                                        <p:tgtEl>
                                          <p:spTgt spid="20"/>
                                        </p:tgtEl>
                                        <p:attrNameLst>
                                          <p:attrName>style.opacity</p:attrName>
                                        </p:attrNameLst>
                                      </p:cBhvr>
                                      <p:to>
                                        <p:strVal val="0.1"/>
                                      </p:to>
                                    </p:set>
                                    <p:animEffect filter="image" prLst="opacity: 0.1">
                                      <p:cBhvr rctx="IE">
                                        <p:cTn id="13" dur="indefinite"/>
                                        <p:tgtEl>
                                          <p:spTgt spid="20"/>
                                        </p:tgtEl>
                                      </p:cBhvr>
                                    </p:animEffect>
                                  </p:childTnLst>
                                </p:cTn>
                              </p:par>
                              <p:par>
                                <p:cTn id="14" presetID="9" presetClass="emph" presetSubtype="0" grpId="0" nodeType="withEffect">
                                  <p:stCondLst>
                                    <p:cond delay="0"/>
                                  </p:stCondLst>
                                  <p:childTnLst>
                                    <p:set>
                                      <p:cBhvr rctx="PPT">
                                        <p:cTn id="15" dur="indefinite"/>
                                        <p:tgtEl>
                                          <p:spTgt spid="21"/>
                                        </p:tgtEl>
                                        <p:attrNameLst>
                                          <p:attrName>style.opacity</p:attrName>
                                        </p:attrNameLst>
                                      </p:cBhvr>
                                      <p:to>
                                        <p:strVal val="0.1"/>
                                      </p:to>
                                    </p:set>
                                    <p:animEffect filter="image" prLst="opacity: 0.1">
                                      <p:cBhvr rctx="IE">
                                        <p:cTn id="16" dur="indefinite"/>
                                        <p:tgtEl>
                                          <p:spTgt spid="21"/>
                                        </p:tgtEl>
                                      </p:cBhvr>
                                    </p:animEffect>
                                  </p:childTnLst>
                                </p:cTn>
                              </p:par>
                              <p:par>
                                <p:cTn id="17" presetID="9" presetClass="emph" presetSubtype="0" grpId="0" nodeType="withEffect">
                                  <p:stCondLst>
                                    <p:cond delay="0"/>
                                  </p:stCondLst>
                                  <p:childTnLst>
                                    <p:set>
                                      <p:cBhvr rctx="PPT">
                                        <p:cTn id="18" dur="indefinite"/>
                                        <p:tgtEl>
                                          <p:spTgt spid="29"/>
                                        </p:tgtEl>
                                        <p:attrNameLst>
                                          <p:attrName>style.opacity</p:attrName>
                                        </p:attrNameLst>
                                      </p:cBhvr>
                                      <p:to>
                                        <p:strVal val="0.1"/>
                                      </p:to>
                                    </p:set>
                                    <p:animEffect filter="image" prLst="opacity: 0.1">
                                      <p:cBhvr rctx="IE">
                                        <p:cTn id="19"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p:bldP spid="21"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6" name="Espace réservé du numéro de diapositive 5"/>
          <p:cNvSpPr>
            <a:spLocks noGrp="1"/>
          </p:cNvSpPr>
          <p:nvPr>
            <p:ph type="sldNum" sz="quarter" idx="4294967295"/>
          </p:nvPr>
        </p:nvSpPr>
        <p:spPr>
          <a:xfrm>
            <a:off x="6553200" y="6356350"/>
            <a:ext cx="2133600" cy="365125"/>
          </a:xfrm>
          <a:prstGeom prst="rect">
            <a:avLst/>
          </a:prstGeom>
        </p:spPr>
        <p:txBody>
          <a:bodyPr/>
          <a:lstStyle/>
          <a:p>
            <a:fld id="{1211EFDB-F62C-4A30-B29E-1164F362D52A}"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pic>
        <p:nvPicPr>
          <p:cNvPr id="8" name="Image 7" descr="weird_cars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 y="-33968"/>
            <a:ext cx="9144000" cy="6858000"/>
          </a:xfrm>
          <a:prstGeom prst="rect">
            <a:avLst/>
          </a:prstGeom>
        </p:spPr>
      </p:pic>
      <p:sp>
        <p:nvSpPr>
          <p:cNvPr id="7" name="ZoneTexte 6"/>
          <p:cNvSpPr txBox="1"/>
          <p:nvPr/>
        </p:nvSpPr>
        <p:spPr>
          <a:xfrm>
            <a:off x="-756592" y="5517232"/>
            <a:ext cx="6215106" cy="1015663"/>
          </a:xfrm>
          <a:prstGeom prst="rect">
            <a:avLst/>
          </a:prstGeom>
          <a:noFill/>
        </p:spPr>
        <p:txBody>
          <a:bodyPr wrap="square" rtlCol="0">
            <a:spAutoFit/>
          </a:bodyPr>
          <a:lstStyle/>
          <a:p>
            <a:pPr algn="r"/>
            <a:r>
              <a:rPr lang="en-US" sz="6000" b="1" dirty="0" smtClean="0">
                <a:solidFill>
                  <a:prstClr val="white"/>
                </a:solidFill>
                <a:latin typeface="Calibri"/>
              </a:rPr>
              <a:t>Illegal variant</a:t>
            </a:r>
          </a:p>
        </p:txBody>
      </p:sp>
    </p:spTree>
    <p:extLst>
      <p:ext uri="{BB962C8B-B14F-4D97-AF65-F5344CB8AC3E}">
        <p14:creationId xmlns:p14="http://schemas.microsoft.com/office/powerpoint/2010/main" val="9339228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Z:\mathieuacher sur mon Mac\Desktop\PhDPresentationResources\poorCAR.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 name="Titre 1"/>
          <p:cNvSpPr>
            <a:spLocks noGrp="1"/>
          </p:cNvSpPr>
          <p:nvPr>
            <p:ph type="title"/>
          </p:nvPr>
        </p:nvSpPr>
        <p:spPr/>
        <p:txBody>
          <a:bodyPr/>
          <a:lstStyle/>
          <a:p>
            <a:endParaRPr lang="en-US" dirty="0"/>
          </a:p>
        </p:txBody>
      </p:sp>
      <p:sp>
        <p:nvSpPr>
          <p:cNvPr id="3" name="Espace réservé du contenu 2"/>
          <p:cNvSpPr>
            <a:spLocks noGrp="1"/>
          </p:cNvSpPr>
          <p:nvPr>
            <p:ph idx="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1211EFDB-F62C-4A30-B29E-1164F362D52A}"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
        <p:nvSpPr>
          <p:cNvPr id="6" name="ZoneTexte 5"/>
          <p:cNvSpPr txBox="1"/>
          <p:nvPr/>
        </p:nvSpPr>
        <p:spPr>
          <a:xfrm>
            <a:off x="2771800" y="404664"/>
            <a:ext cx="6215106" cy="1015663"/>
          </a:xfrm>
          <a:prstGeom prst="rect">
            <a:avLst/>
          </a:prstGeom>
          <a:noFill/>
        </p:spPr>
        <p:txBody>
          <a:bodyPr wrap="square" rtlCol="0">
            <a:spAutoFit/>
          </a:bodyPr>
          <a:lstStyle/>
          <a:p>
            <a:pPr algn="r"/>
            <a:r>
              <a:rPr lang="en-US" sz="6000" b="1" dirty="0" smtClean="0">
                <a:solidFill>
                  <a:prstClr val="white"/>
                </a:solidFill>
                <a:latin typeface="Calibri"/>
              </a:rPr>
              <a:t>Unused flexibility</a:t>
            </a:r>
          </a:p>
        </p:txBody>
      </p:sp>
    </p:spTree>
    <p:extLst>
      <p:ext uri="{BB962C8B-B14F-4D97-AF65-F5344CB8AC3E}">
        <p14:creationId xmlns:p14="http://schemas.microsoft.com/office/powerpoint/2010/main" val="10420296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#2 variability cross cuts all </a:t>
            </a:r>
            <a:r>
              <a:rPr lang="en-US" b="1" dirty="0" err="1" smtClean="0">
                <a:solidFill>
                  <a:schemeClr val="tx2">
                    <a:lumMod val="60000"/>
                    <a:lumOff val="40000"/>
                  </a:schemeClr>
                </a:solidFill>
              </a:rPr>
              <a:t>artefacts</a:t>
            </a:r>
            <a:r>
              <a:rPr lang="en-US" b="1" dirty="0" smtClean="0">
                <a:solidFill>
                  <a:schemeClr val="tx2">
                    <a:lumMod val="60000"/>
                    <a:lumOff val="40000"/>
                  </a:schemeClr>
                </a:solidFill>
              </a:rPr>
              <a:t> (from requirements to code) </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16</a:t>
            </a:fld>
            <a:endParaRPr lang="en-US"/>
          </a:p>
        </p:txBody>
      </p:sp>
    </p:spTree>
    <p:extLst>
      <p:ext uri="{BB962C8B-B14F-4D97-AF65-F5344CB8AC3E}">
        <p14:creationId xmlns:p14="http://schemas.microsoft.com/office/powerpoint/2010/main" val="32615329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863" y="1268760"/>
            <a:ext cx="2292664" cy="176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endParaRPr lang="fr-F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FEE5CD5-89A2-FB45-8DCC-5FA7C217ADA4}" type="slidenum">
              <a:rPr lang="en-US"/>
              <a:pPr/>
              <a:t>17</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70" y="2996952"/>
            <a:ext cx="2761751" cy="212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492896"/>
            <a:ext cx="2059945"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642" y="1916833"/>
            <a:ext cx="1966311"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149080"/>
            <a:ext cx="1811783"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1381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Content Placeholder 3"/>
          <p:cNvSpPr>
            <a:spLocks noGrp="1"/>
          </p:cNvSpPr>
          <p:nvPr>
            <p:ph idx="1"/>
          </p:nvPr>
        </p:nvSpPr>
        <p:spPr>
          <a:xfrm>
            <a:off x="4211638" y="1219200"/>
            <a:ext cx="4475162" cy="4937125"/>
          </a:xfrm>
        </p:spPr>
        <p:txBody>
          <a:bodyPr/>
          <a:lstStyle/>
          <a:p>
            <a:pPr eaLnBrk="1" hangingPunct="1"/>
            <a:endParaRPr lang="de-DE" dirty="0">
              <a:latin typeface="Calibri" charset="0"/>
            </a:endParaRPr>
          </a:p>
        </p:txBody>
      </p:sp>
      <p:sp>
        <p:nvSpPr>
          <p:cNvPr id="22531" name="Slide Number Placeholder 2"/>
          <p:cNvSpPr>
            <a:spLocks noGrp="1"/>
          </p:cNvSpPr>
          <p:nvPr>
            <p:ph type="sldNum" sz="quarter" idx="12"/>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25C5CA2-5420-7A4A-B6B9-D9D03B2B4D37}" type="slidenum">
              <a:rPr lang="de-DE">
                <a:solidFill>
                  <a:schemeClr val="tx2"/>
                </a:solidFill>
                <a:latin typeface="Calibri" charset="0"/>
              </a:rPr>
              <a:pPr eaLnBrk="1" hangingPunct="1"/>
              <a:t>18</a:t>
            </a:fld>
            <a:endParaRPr lang="de-DE">
              <a:solidFill>
                <a:schemeClr val="tx2"/>
              </a:solidFill>
              <a:latin typeface="Calibri" charset="0"/>
            </a:endParaRPr>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8290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429000"/>
            <a:ext cx="59626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860"/>
            <a:ext cx="2952328" cy="3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pture d’écran 2012-03-28 à 07.4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476672"/>
            <a:ext cx="3010541" cy="2304256"/>
          </a:xfrm>
          <a:prstGeom prst="rect">
            <a:avLst/>
          </a:prstGeom>
        </p:spPr>
      </p:pic>
      <p:pic>
        <p:nvPicPr>
          <p:cNvPr id="15" name="Picture 14"/>
          <p:cNvPicPr>
            <a:picLocks noChangeAspect="1"/>
          </p:cNvPicPr>
          <p:nvPr/>
        </p:nvPicPr>
        <p:blipFill>
          <a:blip r:embed="rId6"/>
          <a:stretch>
            <a:fillRect/>
          </a:stretch>
        </p:blipFill>
        <p:spPr>
          <a:xfrm>
            <a:off x="5796136" y="4437112"/>
            <a:ext cx="3748317" cy="2232248"/>
          </a:xfrm>
          <a:prstGeom prst="rect">
            <a:avLst/>
          </a:prstGeom>
        </p:spPr>
      </p:pic>
      <p:pic>
        <p:nvPicPr>
          <p:cNvPr id="9" name="Picture 13" descr="Capture d’écran 2012-01-24 à 18.39.1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077072"/>
            <a:ext cx="4032448" cy="1019604"/>
          </a:xfrm>
          <a:prstGeom prst="rect">
            <a:avLst/>
          </a:prstGeom>
        </p:spPr>
      </p:pic>
    </p:spTree>
    <p:extLst>
      <p:ext uri="{BB962C8B-B14F-4D97-AF65-F5344CB8AC3E}">
        <p14:creationId xmlns:p14="http://schemas.microsoft.com/office/powerpoint/2010/main" val="39103572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Capture d’écran 2012-10-22 à 23.38.57.png"/>
          <p:cNvPicPr>
            <a:picLocks noGrp="1" noChangeAspect="1"/>
          </p:cNvPicPr>
          <p:nvPr>
            <p:ph idx="1"/>
          </p:nvPr>
        </p:nvPicPr>
        <p:blipFill>
          <a:blip r:embed="rId2">
            <a:extLst>
              <a:ext uri="{28A0092B-C50C-407E-A947-70E740481C1C}">
                <a14:useLocalDpi xmlns:a14="http://schemas.microsoft.com/office/drawing/2010/main" val="0"/>
              </a:ext>
            </a:extLst>
          </a:blip>
          <a:srcRect l="-16997" r="-16997"/>
          <a:stretch>
            <a:fillRect/>
          </a:stretch>
        </p:blipFill>
        <p:spPr>
          <a:xfrm>
            <a:off x="-1404664" y="260648"/>
            <a:ext cx="11653020" cy="6408712"/>
          </a:xfrm>
        </p:spPr>
      </p:pic>
      <p:sp>
        <p:nvSpPr>
          <p:cNvPr id="4" name="Espace réservé du numéro de diapositive 3"/>
          <p:cNvSpPr>
            <a:spLocks noGrp="1"/>
          </p:cNvSpPr>
          <p:nvPr>
            <p:ph type="sldNum" sz="quarter" idx="12"/>
          </p:nvPr>
        </p:nvSpPr>
        <p:spPr/>
        <p:txBody>
          <a:bodyPr/>
          <a:lstStyle/>
          <a:p>
            <a:fld id="{07E659AE-68A2-41B4-825A-F55FDC85404D}" type="slidenum">
              <a:rPr lang="en-US" smtClean="0"/>
              <a:pPr/>
              <a:t>19</a:t>
            </a:fld>
            <a:endParaRPr lang="en-US"/>
          </a:p>
        </p:txBody>
      </p:sp>
    </p:spTree>
    <p:extLst>
      <p:ext uri="{BB962C8B-B14F-4D97-AF65-F5344CB8AC3E}">
        <p14:creationId xmlns:p14="http://schemas.microsoft.com/office/powerpoint/2010/main" val="3858109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558ED5"/>
                </a:solidFill>
              </a:rPr>
              <a:t>Material</a:t>
            </a:r>
            <a:endParaRPr lang="en-US" b="1" dirty="0">
              <a:solidFill>
                <a:srgbClr val="558ED5"/>
              </a:solidFill>
            </a:endParaRPr>
          </a:p>
        </p:txBody>
      </p:sp>
      <p:sp>
        <p:nvSpPr>
          <p:cNvPr id="3" name="Content Placeholder 2"/>
          <p:cNvSpPr>
            <a:spLocks noGrp="1"/>
          </p:cNvSpPr>
          <p:nvPr>
            <p:ph idx="1"/>
          </p:nvPr>
        </p:nvSpPr>
        <p:spPr>
          <a:xfrm>
            <a:off x="0" y="1600200"/>
            <a:ext cx="9144000" cy="4525963"/>
          </a:xfrm>
        </p:spPr>
        <p:txBody>
          <a:bodyPr>
            <a:normAutofit/>
          </a:bodyPr>
          <a:lstStyle/>
          <a:p>
            <a:pPr marL="0" indent="0" algn="ctr">
              <a:buNone/>
            </a:pPr>
            <a:r>
              <a:rPr lang="en-US" sz="3600" b="1" dirty="0" smtClean="0"/>
              <a:t>	</a:t>
            </a:r>
          </a:p>
          <a:p>
            <a:pPr marL="0" indent="0" algn="ctr">
              <a:buNone/>
            </a:pPr>
            <a:r>
              <a:rPr lang="en-US" sz="3600" b="1" dirty="0"/>
              <a:t>	</a:t>
            </a:r>
            <a:endParaRPr lang="en-US" sz="3600" b="1" dirty="0" smtClean="0"/>
          </a:p>
          <a:p>
            <a:pPr marL="0" indent="0" algn="ctr">
              <a:buNone/>
            </a:pPr>
            <a:endParaRPr lang="en-US" sz="3600" b="1" dirty="0"/>
          </a:p>
          <a:p>
            <a:pPr marL="0" indent="0" algn="ctr">
              <a:buNone/>
            </a:pPr>
            <a:r>
              <a:rPr lang="en-US" sz="3600" b="1" dirty="0" smtClean="0"/>
              <a:t>http</a:t>
            </a:r>
            <a:r>
              <a:rPr lang="en-US" sz="3600" b="1" dirty="0"/>
              <a:t>://</a:t>
            </a:r>
            <a:r>
              <a:rPr lang="en-US" sz="3600" b="1" dirty="0" err="1"/>
              <a:t>mathieuacher.com</a:t>
            </a:r>
            <a:r>
              <a:rPr lang="en-US" sz="3600" b="1" dirty="0"/>
              <a:t>/teaching</a:t>
            </a:r>
            <a:r>
              <a:rPr lang="en-US" sz="3600" b="1" dirty="0" smtClean="0"/>
              <a:t>/M2R/</a:t>
            </a:r>
            <a:endParaRPr lang="en-US" sz="3600" b="1"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2</a:t>
            </a:fld>
            <a:endParaRPr lang="en-US"/>
          </a:p>
        </p:txBody>
      </p:sp>
    </p:spTree>
    <p:extLst>
      <p:ext uri="{BB962C8B-B14F-4D97-AF65-F5344CB8AC3E}">
        <p14:creationId xmlns:p14="http://schemas.microsoft.com/office/powerpoint/2010/main" val="18360889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#3 automation</a:t>
            </a:r>
            <a:br>
              <a:rPr lang="en-US" b="1" dirty="0" smtClean="0">
                <a:solidFill>
                  <a:schemeClr val="tx2">
                    <a:lumMod val="60000"/>
                    <a:lumOff val="40000"/>
                  </a:schemeClr>
                </a:solidFill>
              </a:rPr>
            </a:br>
            <a:r>
              <a:rPr lang="en-US" b="1" dirty="0" smtClean="0">
                <a:solidFill>
                  <a:schemeClr val="tx2">
                    <a:lumMod val="60000"/>
                    <a:lumOff val="40000"/>
                  </a:schemeClr>
                </a:solidFill>
              </a:rPr>
              <a:t>(exponential number of products)</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20</a:t>
            </a:fld>
            <a:endParaRPr lang="en-US"/>
          </a:p>
        </p:txBody>
      </p:sp>
    </p:spTree>
    <p:extLst>
      <p:ext uri="{BB962C8B-B14F-4D97-AF65-F5344CB8AC3E}">
        <p14:creationId xmlns:p14="http://schemas.microsoft.com/office/powerpoint/2010/main" val="13656203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1800" y="800100"/>
            <a:ext cx="8285163" cy="1108075"/>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e-DE" sz="5400">
                <a:effectLst>
                  <a:outerShdw blurRad="38100" dist="38100" dir="2700000" algn="tl">
                    <a:srgbClr val="DDDDDD"/>
                  </a:outerShdw>
                </a:effectLst>
              </a:rPr>
              <a:t>Variability</a:t>
            </a:r>
            <a:r>
              <a:rPr lang="de-DE" sz="6600">
                <a:effectLst>
                  <a:outerShdw blurRad="38100" dist="38100" dir="2700000" algn="tl">
                    <a:srgbClr val="DDDDDD"/>
                  </a:outerShdw>
                </a:effectLst>
              </a:rPr>
              <a:t> = Complexity</a:t>
            </a:r>
          </a:p>
        </p:txBody>
      </p:sp>
      <p:sp>
        <p:nvSpPr>
          <p:cNvPr id="5" name="TextBox 4"/>
          <p:cNvSpPr txBox="1"/>
          <p:nvPr/>
        </p:nvSpPr>
        <p:spPr>
          <a:xfrm>
            <a:off x="35520" y="6237312"/>
            <a:ext cx="1299830" cy="307777"/>
          </a:xfrm>
          <a:prstGeom prst="rect">
            <a:avLst/>
          </a:prstGeom>
          <a:noFill/>
        </p:spPr>
        <p:txBody>
          <a:bodyPr wrap="none" rtlCol="0">
            <a:spAutoFit/>
          </a:bodyPr>
          <a:lstStyle/>
          <a:p>
            <a:r>
              <a:rPr lang="en-US" sz="1400" b="1" i="1" dirty="0" err="1" smtClean="0">
                <a:solidFill>
                  <a:srgbClr val="FF6600"/>
                </a:solidFill>
              </a:rPr>
              <a:t>Kästner’s</a:t>
            </a:r>
            <a:r>
              <a:rPr lang="en-US" sz="1400" b="1" i="1" dirty="0" smtClean="0">
                <a:solidFill>
                  <a:srgbClr val="FF6600"/>
                </a:solidFill>
              </a:rPr>
              <a:t> slide  </a:t>
            </a:r>
            <a:endParaRPr lang="en-US" sz="1400" b="1" i="1" dirty="0">
              <a:solidFill>
                <a:srgbClr val="FF6600"/>
              </a:solidFill>
            </a:endParaRPr>
          </a:p>
        </p:txBody>
      </p:sp>
    </p:spTree>
    <p:extLst>
      <p:ext uri="{BB962C8B-B14F-4D97-AF65-F5344CB8AC3E}">
        <p14:creationId xmlns:p14="http://schemas.microsoft.com/office/powerpoint/2010/main" val="8171953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75" y="0"/>
            <a:ext cx="8264525"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5" y="5229225"/>
            <a:ext cx="6697663" cy="1262063"/>
          </a:xfrm>
          <a:prstGeom prst="rect">
            <a:avLst/>
          </a:prstGeom>
          <a:noFill/>
        </p:spPr>
        <p:txBody>
          <a:bodyPr>
            <a:spAutoFit/>
          </a:bodyPr>
          <a:lstStyle/>
          <a:p>
            <a:pPr>
              <a:defRPr/>
            </a:pPr>
            <a:r>
              <a:rPr lang="de-DE" sz="2800" dirty="0">
                <a:latin typeface="+mj-lt"/>
                <a:ea typeface="+mn-ea"/>
              </a:rPr>
              <a:t>a </a:t>
            </a:r>
            <a:r>
              <a:rPr lang="de-DE" sz="2800" dirty="0" err="1">
                <a:latin typeface="+mj-lt"/>
                <a:ea typeface="+mn-ea"/>
              </a:rPr>
              <a:t>unique</a:t>
            </a:r>
            <a:r>
              <a:rPr lang="de-DE" sz="2800" dirty="0">
                <a:latin typeface="+mj-lt"/>
                <a:ea typeface="+mn-ea"/>
              </a:rPr>
              <a:t> variant </a:t>
            </a:r>
            <a:r>
              <a:rPr lang="de-DE" sz="2800" dirty="0" err="1">
                <a:latin typeface="+mj-lt"/>
                <a:ea typeface="+mn-ea"/>
              </a:rPr>
              <a:t>for</a:t>
            </a:r>
            <a:r>
              <a:rPr lang="de-DE" sz="2800" dirty="0">
                <a:latin typeface="+mj-lt"/>
                <a:ea typeface="+mn-ea"/>
              </a:rPr>
              <a:t> </a:t>
            </a:r>
            <a:r>
              <a:rPr lang="de-DE" sz="2800" dirty="0" err="1">
                <a:latin typeface="+mj-lt"/>
                <a:ea typeface="+mn-ea"/>
              </a:rPr>
              <a:t>every</a:t>
            </a:r>
            <a:endParaRPr lang="de-DE" sz="2800" dirty="0">
              <a:latin typeface="+mj-lt"/>
              <a:ea typeface="+mn-ea"/>
            </a:endParaRPr>
          </a:p>
          <a:p>
            <a:pPr>
              <a:defRPr/>
            </a:pPr>
            <a:r>
              <a:rPr lang="de-DE" sz="4800" dirty="0" err="1">
                <a:latin typeface="+mj-lt"/>
                <a:ea typeface="+mn-ea"/>
              </a:rPr>
              <a:t>person</a:t>
            </a:r>
            <a:r>
              <a:rPr lang="de-DE" sz="4800" dirty="0">
                <a:latin typeface="+mj-lt"/>
                <a:ea typeface="+mn-ea"/>
              </a:rPr>
              <a:t> on </a:t>
            </a:r>
            <a:r>
              <a:rPr lang="de-DE" sz="4800" dirty="0" err="1">
                <a:latin typeface="+mj-lt"/>
                <a:ea typeface="+mn-ea"/>
              </a:rPr>
              <a:t>this</a:t>
            </a:r>
            <a:r>
              <a:rPr lang="de-DE" sz="4800" dirty="0">
                <a:latin typeface="+mj-lt"/>
                <a:ea typeface="+mn-ea"/>
              </a:rPr>
              <a:t> planet</a:t>
            </a:r>
          </a:p>
        </p:txBody>
      </p:sp>
      <p:sp>
        <p:nvSpPr>
          <p:cNvPr id="6" name="Rectangle 5"/>
          <p:cNvSpPr/>
          <p:nvPr/>
        </p:nvSpPr>
        <p:spPr>
          <a:xfrm>
            <a:off x="438150" y="333375"/>
            <a:ext cx="2487613" cy="1014413"/>
          </a:xfrm>
          <a:prstGeom prst="rect">
            <a:avLst/>
          </a:prstGeom>
        </p:spPr>
        <p:txBody>
          <a:bodyPr wrap="none">
            <a:spAutoFit/>
          </a:bodyPr>
          <a:lstStyle/>
          <a:p>
            <a:pPr algn="r">
              <a:defRPr/>
            </a:pPr>
            <a:r>
              <a:rPr lang="de-DE" sz="6000" dirty="0">
                <a:latin typeface="+mj-lt"/>
                <a:ea typeface="+mn-ea"/>
              </a:rPr>
              <a:t>33</a:t>
            </a:r>
            <a:r>
              <a:rPr lang="de-DE" sz="5400" dirty="0">
                <a:latin typeface="+mj-lt"/>
                <a:ea typeface="+mn-ea"/>
              </a:rPr>
              <a:t> </a:t>
            </a:r>
            <a:r>
              <a:rPr lang="de-DE" sz="3200" dirty="0" err="1">
                <a:latin typeface="+mj-lt"/>
                <a:ea typeface="+mn-ea"/>
              </a:rPr>
              <a:t>features</a:t>
            </a:r>
            <a:endParaRPr lang="de-DE" sz="3200" dirty="0">
              <a:latin typeface="+mj-lt"/>
              <a:ea typeface="+mn-ea"/>
            </a:endParaRPr>
          </a:p>
        </p:txBody>
      </p:sp>
      <p:sp>
        <p:nvSpPr>
          <p:cNvPr id="7" name="TextBox 6"/>
          <p:cNvSpPr txBox="1"/>
          <p:nvPr/>
        </p:nvSpPr>
        <p:spPr>
          <a:xfrm>
            <a:off x="1403350" y="512763"/>
            <a:ext cx="1457325" cy="261937"/>
          </a:xfrm>
          <a:prstGeom prst="rect">
            <a:avLst/>
          </a:prstGeom>
          <a:noFill/>
        </p:spPr>
        <p:txBody>
          <a:bodyPr wrap="none">
            <a:spAutoFit/>
          </a:bodyPr>
          <a:lstStyle/>
          <a:p>
            <a:pPr>
              <a:defRPr/>
            </a:pPr>
            <a:r>
              <a:rPr lang="de-DE" sz="1100" dirty="0">
                <a:latin typeface="+mj-lt"/>
                <a:ea typeface="+mn-ea"/>
              </a:rPr>
              <a:t>optional, </a:t>
            </a:r>
            <a:r>
              <a:rPr lang="de-DE" sz="1100" dirty="0" err="1">
                <a:latin typeface="+mj-lt"/>
                <a:ea typeface="+mn-ea"/>
              </a:rPr>
              <a:t>independent</a:t>
            </a:r>
            <a:endParaRPr lang="de-DE" sz="1100" dirty="0">
              <a:latin typeface="+mj-lt"/>
              <a:ea typeface="+mn-ea"/>
            </a:endParaRPr>
          </a:p>
        </p:txBody>
      </p:sp>
      <p:sp>
        <p:nvSpPr>
          <p:cNvPr id="8" name="TextBox 7"/>
          <p:cNvSpPr txBox="1"/>
          <p:nvPr/>
        </p:nvSpPr>
        <p:spPr>
          <a:xfrm>
            <a:off x="7844170" y="6309320"/>
            <a:ext cx="1299830" cy="307777"/>
          </a:xfrm>
          <a:prstGeom prst="rect">
            <a:avLst/>
          </a:prstGeom>
          <a:noFill/>
        </p:spPr>
        <p:txBody>
          <a:bodyPr wrap="none" rtlCol="0">
            <a:spAutoFit/>
          </a:bodyPr>
          <a:lstStyle/>
          <a:p>
            <a:r>
              <a:rPr lang="en-US" sz="1400" b="1" i="1" dirty="0" err="1" smtClean="0">
                <a:solidFill>
                  <a:srgbClr val="FF6600"/>
                </a:solidFill>
              </a:rPr>
              <a:t>Kästner’s</a:t>
            </a:r>
            <a:r>
              <a:rPr lang="en-US" sz="1400" b="1" i="1" dirty="0" smtClean="0">
                <a:solidFill>
                  <a:srgbClr val="FF6600"/>
                </a:solidFill>
              </a:rPr>
              <a:t> slide  </a:t>
            </a:r>
            <a:endParaRPr lang="en-US" sz="1400" b="1" i="1" dirty="0">
              <a:solidFill>
                <a:srgbClr val="FF6600"/>
              </a:solidFill>
            </a:endParaRPr>
          </a:p>
        </p:txBody>
      </p:sp>
    </p:spTree>
    <p:extLst>
      <p:ext uri="{BB962C8B-B14F-4D97-AF65-F5344CB8AC3E}">
        <p14:creationId xmlns:p14="http://schemas.microsoft.com/office/powerpoint/2010/main" val="31429923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58888" y="115888"/>
            <a:ext cx="7345362" cy="2432050"/>
          </a:xfrm>
          <a:prstGeom prst="rect">
            <a:avLst/>
          </a:prstGeom>
          <a:noFill/>
        </p:spPr>
        <p:txBody>
          <a:bodyPr>
            <a:spAutoFit/>
          </a:bodyPr>
          <a:lstStyle/>
          <a:p>
            <a:pPr>
              <a:defRPr/>
            </a:pPr>
            <a:r>
              <a:rPr lang="de-DE" sz="4800" dirty="0">
                <a:solidFill>
                  <a:schemeClr val="bg1"/>
                </a:solidFill>
                <a:latin typeface="+mj-lt"/>
                <a:ea typeface="+mn-ea"/>
              </a:rPr>
              <a:t>320</a:t>
            </a:r>
            <a:r>
              <a:rPr lang="de-DE" sz="2800" dirty="0">
                <a:solidFill>
                  <a:schemeClr val="bg1"/>
                </a:solidFill>
                <a:latin typeface="+mj-lt"/>
                <a:ea typeface="+mn-ea"/>
              </a:rPr>
              <a:t> </a:t>
            </a:r>
            <a:r>
              <a:rPr lang="de-DE" sz="2800" dirty="0" err="1">
                <a:solidFill>
                  <a:schemeClr val="bg1"/>
                </a:solidFill>
                <a:latin typeface="+mj-lt"/>
                <a:ea typeface="+mn-ea"/>
              </a:rPr>
              <a:t>features</a:t>
            </a:r>
            <a:endParaRPr lang="de-DE" sz="2800" dirty="0">
              <a:solidFill>
                <a:schemeClr val="bg1"/>
              </a:solidFill>
              <a:latin typeface="+mj-lt"/>
              <a:ea typeface="+mn-ea"/>
            </a:endParaRPr>
          </a:p>
          <a:p>
            <a:pPr>
              <a:defRPr/>
            </a:pPr>
            <a:endParaRPr lang="de-DE" sz="2800" dirty="0">
              <a:solidFill>
                <a:schemeClr val="bg1"/>
              </a:solidFill>
              <a:latin typeface="+mj-lt"/>
              <a:ea typeface="+mn-ea"/>
            </a:endParaRPr>
          </a:p>
          <a:p>
            <a:pPr algn="r">
              <a:defRPr/>
            </a:pPr>
            <a:r>
              <a:rPr lang="de-DE" sz="2800" dirty="0" err="1">
                <a:solidFill>
                  <a:schemeClr val="bg1"/>
                </a:solidFill>
                <a:latin typeface="+mj-lt"/>
                <a:ea typeface="+mn-ea"/>
              </a:rPr>
              <a:t>more</a:t>
            </a:r>
            <a:r>
              <a:rPr lang="de-DE" sz="2800" dirty="0">
                <a:solidFill>
                  <a:schemeClr val="bg1"/>
                </a:solidFill>
                <a:latin typeface="+mj-lt"/>
                <a:ea typeface="+mn-ea"/>
              </a:rPr>
              <a:t> </a:t>
            </a:r>
            <a:r>
              <a:rPr lang="de-DE" sz="2800" dirty="0" err="1">
                <a:solidFill>
                  <a:schemeClr val="bg1"/>
                </a:solidFill>
                <a:latin typeface="+mj-lt"/>
                <a:ea typeface="+mn-ea"/>
              </a:rPr>
              <a:t>variants</a:t>
            </a:r>
            <a:r>
              <a:rPr lang="de-DE" sz="2800" dirty="0">
                <a:solidFill>
                  <a:schemeClr val="bg1"/>
                </a:solidFill>
                <a:latin typeface="+mj-lt"/>
                <a:ea typeface="+mn-ea"/>
              </a:rPr>
              <a:t> </a:t>
            </a:r>
            <a:r>
              <a:rPr lang="de-DE" sz="2800" dirty="0" err="1">
                <a:solidFill>
                  <a:schemeClr val="bg1"/>
                </a:solidFill>
                <a:latin typeface="+mj-lt"/>
                <a:ea typeface="+mn-ea"/>
              </a:rPr>
              <a:t>than</a:t>
            </a:r>
            <a:r>
              <a:rPr lang="de-DE" sz="2800" dirty="0">
                <a:solidFill>
                  <a:schemeClr val="bg1"/>
                </a:solidFill>
                <a:latin typeface="+mj-lt"/>
                <a:ea typeface="+mn-ea"/>
              </a:rPr>
              <a:t> </a:t>
            </a:r>
            <a:r>
              <a:rPr lang="de-DE" sz="2800" dirty="0" err="1">
                <a:solidFill>
                  <a:schemeClr val="bg1"/>
                </a:solidFill>
                <a:latin typeface="+mj-lt"/>
                <a:ea typeface="+mn-ea"/>
              </a:rPr>
              <a:t>estimated</a:t>
            </a:r>
            <a:r>
              <a:rPr lang="de-DE" sz="2800" dirty="0">
                <a:solidFill>
                  <a:schemeClr val="bg1"/>
                </a:solidFill>
                <a:latin typeface="+mj-lt"/>
                <a:ea typeface="+mn-ea"/>
              </a:rPr>
              <a:t/>
            </a:r>
            <a:br>
              <a:rPr lang="de-DE" sz="2800" dirty="0">
                <a:solidFill>
                  <a:schemeClr val="bg1"/>
                </a:solidFill>
                <a:latin typeface="+mj-lt"/>
                <a:ea typeface="+mn-ea"/>
              </a:rPr>
            </a:br>
            <a:r>
              <a:rPr lang="de-DE" sz="2800" dirty="0">
                <a:solidFill>
                  <a:schemeClr val="bg1"/>
                </a:solidFill>
                <a:latin typeface="+mj-lt"/>
                <a:ea typeface="+mn-ea"/>
              </a:rPr>
              <a:t>  </a:t>
            </a:r>
            <a:r>
              <a:rPr lang="de-DE" sz="4800" dirty="0" err="1">
                <a:solidFill>
                  <a:schemeClr val="bg1"/>
                </a:solidFill>
                <a:latin typeface="+mj-lt"/>
                <a:ea typeface="+mn-ea"/>
              </a:rPr>
              <a:t>atoms</a:t>
            </a:r>
            <a:r>
              <a:rPr lang="de-DE" sz="4800" dirty="0">
                <a:solidFill>
                  <a:schemeClr val="bg1"/>
                </a:solidFill>
                <a:latin typeface="+mj-lt"/>
                <a:ea typeface="+mn-ea"/>
              </a:rPr>
              <a:t> in </a:t>
            </a:r>
            <a:r>
              <a:rPr lang="de-DE" sz="4800" dirty="0" err="1">
                <a:solidFill>
                  <a:schemeClr val="bg1"/>
                </a:solidFill>
                <a:latin typeface="+mj-lt"/>
                <a:ea typeface="+mn-ea"/>
              </a:rPr>
              <a:t>the</a:t>
            </a:r>
            <a:r>
              <a:rPr lang="de-DE" sz="4800" dirty="0">
                <a:solidFill>
                  <a:schemeClr val="bg1"/>
                </a:solidFill>
                <a:latin typeface="+mj-lt"/>
                <a:ea typeface="+mn-ea"/>
              </a:rPr>
              <a:t> </a:t>
            </a:r>
            <a:r>
              <a:rPr lang="de-DE" sz="4800" dirty="0" err="1">
                <a:solidFill>
                  <a:schemeClr val="bg1"/>
                </a:solidFill>
                <a:latin typeface="+mj-lt"/>
                <a:ea typeface="+mn-ea"/>
              </a:rPr>
              <a:t>universe</a:t>
            </a:r>
            <a:endParaRPr lang="de-DE" sz="4800" dirty="0">
              <a:solidFill>
                <a:schemeClr val="bg1"/>
              </a:solidFill>
              <a:latin typeface="+mj-lt"/>
              <a:ea typeface="+mn-ea"/>
            </a:endParaRPr>
          </a:p>
        </p:txBody>
      </p:sp>
      <p:sp>
        <p:nvSpPr>
          <p:cNvPr id="5" name="TextBox 4"/>
          <p:cNvSpPr txBox="1"/>
          <p:nvPr/>
        </p:nvSpPr>
        <p:spPr>
          <a:xfrm>
            <a:off x="2268538" y="260350"/>
            <a:ext cx="1381125" cy="246063"/>
          </a:xfrm>
          <a:prstGeom prst="rect">
            <a:avLst/>
          </a:prstGeom>
          <a:noFill/>
        </p:spPr>
        <p:txBody>
          <a:bodyPr wrap="none">
            <a:spAutoFit/>
          </a:bodyPr>
          <a:lstStyle/>
          <a:p>
            <a:pPr>
              <a:defRPr/>
            </a:pPr>
            <a:r>
              <a:rPr lang="de-DE" sz="1000" dirty="0">
                <a:solidFill>
                  <a:schemeClr val="bg1"/>
                </a:solidFill>
                <a:latin typeface="+mj-lt"/>
                <a:ea typeface="+mn-ea"/>
              </a:rPr>
              <a:t>optional, </a:t>
            </a:r>
            <a:r>
              <a:rPr lang="de-DE" sz="1000" dirty="0" err="1">
                <a:solidFill>
                  <a:schemeClr val="bg1"/>
                </a:solidFill>
                <a:latin typeface="+mj-lt"/>
                <a:ea typeface="+mn-ea"/>
              </a:rPr>
              <a:t>independent</a:t>
            </a:r>
            <a:endParaRPr lang="de-DE" sz="1000" dirty="0">
              <a:solidFill>
                <a:schemeClr val="bg1"/>
              </a:solidFill>
              <a:latin typeface="+mj-lt"/>
              <a:ea typeface="+mn-ea"/>
            </a:endParaRPr>
          </a:p>
        </p:txBody>
      </p:sp>
      <p:sp>
        <p:nvSpPr>
          <p:cNvPr id="6" name="TextBox 5"/>
          <p:cNvSpPr txBox="1"/>
          <p:nvPr/>
        </p:nvSpPr>
        <p:spPr>
          <a:xfrm>
            <a:off x="35520" y="6237312"/>
            <a:ext cx="1299830" cy="307777"/>
          </a:xfrm>
          <a:prstGeom prst="rect">
            <a:avLst/>
          </a:prstGeom>
          <a:noFill/>
        </p:spPr>
        <p:txBody>
          <a:bodyPr wrap="none" rtlCol="0">
            <a:spAutoFit/>
          </a:bodyPr>
          <a:lstStyle/>
          <a:p>
            <a:r>
              <a:rPr lang="en-US" sz="1400" b="1" i="1" dirty="0" err="1" smtClean="0">
                <a:solidFill>
                  <a:srgbClr val="FF6600"/>
                </a:solidFill>
              </a:rPr>
              <a:t>Kästner’s</a:t>
            </a:r>
            <a:r>
              <a:rPr lang="en-US" sz="1400" b="1" i="1" dirty="0" smtClean="0">
                <a:solidFill>
                  <a:srgbClr val="FF6600"/>
                </a:solidFill>
              </a:rPr>
              <a:t> slide  </a:t>
            </a:r>
            <a:endParaRPr lang="en-US" sz="1400" b="1" i="1" dirty="0">
              <a:solidFill>
                <a:srgbClr val="FF6600"/>
              </a:solidFill>
            </a:endParaRPr>
          </a:p>
        </p:txBody>
      </p:sp>
    </p:spTree>
    <p:extLst>
      <p:ext uri="{BB962C8B-B14F-4D97-AF65-F5344CB8AC3E}">
        <p14:creationId xmlns:p14="http://schemas.microsoft.com/office/powerpoint/2010/main" val="39326817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8913"/>
            <a:ext cx="1295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431800"/>
            <a:ext cx="2852737"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rot="-480000">
            <a:off x="350838" y="3041650"/>
            <a:ext cx="3860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e-DE" sz="8000"/>
              <a:t>2000 </a:t>
            </a:r>
            <a:r>
              <a:rPr lang="de-DE" sz="3200"/>
              <a:t>features</a:t>
            </a:r>
          </a:p>
        </p:txBody>
      </p:sp>
      <p:pic>
        <p:nvPicPr>
          <p:cNvPr id="194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575" y="38115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7"/>
          <p:cNvGrpSpPr>
            <a:grpSpLocks/>
          </p:cNvGrpSpPr>
          <p:nvPr/>
        </p:nvGrpSpPr>
        <p:grpSpPr bwMode="auto">
          <a:xfrm rot="-472312">
            <a:off x="6035675" y="2622550"/>
            <a:ext cx="3038475" cy="1601788"/>
            <a:chOff x="3339261" y="4814782"/>
            <a:chExt cx="3038011" cy="1602552"/>
          </a:xfrm>
        </p:grpSpPr>
        <p:sp>
          <p:nvSpPr>
            <p:cNvPr id="19463" name="TextBox 5"/>
            <p:cNvSpPr txBox="1">
              <a:spLocks noChangeArrowheads="1"/>
            </p:cNvSpPr>
            <p:nvPr/>
          </p:nvSpPr>
          <p:spPr bwMode="auto">
            <a:xfrm>
              <a:off x="3339261" y="4814782"/>
              <a:ext cx="30380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e-DE" sz="8000"/>
                <a:t>10000</a:t>
              </a:r>
              <a:endParaRPr lang="de-DE" sz="3200"/>
            </a:p>
          </p:txBody>
        </p:sp>
        <p:sp>
          <p:nvSpPr>
            <p:cNvPr id="19464" name="Rectangle 6"/>
            <p:cNvSpPr>
              <a:spLocks noChangeArrowheads="1"/>
            </p:cNvSpPr>
            <p:nvPr/>
          </p:nvSpPr>
          <p:spPr bwMode="auto">
            <a:xfrm>
              <a:off x="4644008" y="5832559"/>
              <a:ext cx="1551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3200"/>
                <a:t>features</a:t>
              </a:r>
            </a:p>
          </p:txBody>
        </p:sp>
      </p:grpSp>
    </p:spTree>
    <p:extLst>
      <p:ext uri="{BB962C8B-B14F-4D97-AF65-F5344CB8AC3E}">
        <p14:creationId xmlns:p14="http://schemas.microsoft.com/office/powerpoint/2010/main" val="6671442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Variability </a:t>
            </a:r>
            <a:r>
              <a:rPr lang="en-US" u="sng" dirty="0" smtClean="0"/>
              <a:t>Model</a:t>
            </a:r>
            <a:endParaRPr lang="en-US" u="sng" dirty="0"/>
          </a:p>
        </p:txBody>
      </p:sp>
      <p:sp>
        <p:nvSpPr>
          <p:cNvPr id="3" name="Content Placeholder 2"/>
          <p:cNvSpPr>
            <a:spLocks noGrp="1"/>
          </p:cNvSpPr>
          <p:nvPr>
            <p:ph idx="1"/>
          </p:nvPr>
        </p:nvSpPr>
        <p:spPr>
          <a:xfrm>
            <a:off x="0" y="1600200"/>
            <a:ext cx="8686800" cy="4781128"/>
          </a:xfrm>
        </p:spPr>
        <p:txBody>
          <a:bodyPr>
            <a:normAutofit lnSpcReduction="10000"/>
          </a:bodyPr>
          <a:lstStyle/>
          <a:p>
            <a:r>
              <a:rPr lang="en-US" b="1" dirty="0">
                <a:solidFill>
                  <a:srgbClr val="558ED5"/>
                </a:solidFill>
              </a:rPr>
              <a:t>A</a:t>
            </a:r>
            <a:r>
              <a:rPr lang="en-US" b="1" dirty="0" smtClean="0">
                <a:solidFill>
                  <a:srgbClr val="558ED5"/>
                </a:solidFill>
              </a:rPr>
              <a:t>bstraction</a:t>
            </a:r>
            <a:r>
              <a:rPr lang="en-US" dirty="0" smtClean="0"/>
              <a:t> </a:t>
            </a:r>
            <a:r>
              <a:rPr lang="en-US" dirty="0"/>
              <a:t>of some aspect of a system under </a:t>
            </a:r>
            <a:r>
              <a:rPr lang="en-US" dirty="0" smtClean="0"/>
              <a:t>study</a:t>
            </a:r>
            <a:r>
              <a:rPr lang="en-US" dirty="0"/>
              <a:t> </a:t>
            </a:r>
            <a:r>
              <a:rPr lang="en-US" dirty="0" smtClean="0"/>
              <a:t>(SUS)</a:t>
            </a:r>
          </a:p>
          <a:p>
            <a:pPr lvl="1"/>
            <a:r>
              <a:rPr lang="en-US" dirty="0" smtClean="0"/>
              <a:t>Some </a:t>
            </a:r>
            <a:r>
              <a:rPr lang="en-US" dirty="0"/>
              <a:t>details are hidden or removed to </a:t>
            </a:r>
            <a:r>
              <a:rPr lang="en-US" b="1" dirty="0">
                <a:solidFill>
                  <a:srgbClr val="558ED5"/>
                </a:solidFill>
              </a:rPr>
              <a:t>simplify</a:t>
            </a:r>
            <a:r>
              <a:rPr lang="en-US" i="1" dirty="0"/>
              <a:t> </a:t>
            </a:r>
            <a:r>
              <a:rPr lang="en-US" dirty="0"/>
              <a:t>and focus </a:t>
            </a:r>
            <a:r>
              <a:rPr lang="en-US" dirty="0" smtClean="0"/>
              <a:t>attention</a:t>
            </a:r>
          </a:p>
          <a:p>
            <a:pPr lvl="1"/>
            <a:r>
              <a:rPr lang="en-US" b="1" dirty="0" smtClean="0">
                <a:solidFill>
                  <a:srgbClr val="558ED5"/>
                </a:solidFill>
              </a:rPr>
              <a:t>general</a:t>
            </a:r>
            <a:r>
              <a:rPr lang="en-US" i="1" dirty="0" smtClean="0"/>
              <a:t> </a:t>
            </a:r>
            <a:r>
              <a:rPr lang="en-US" dirty="0"/>
              <a:t>concepts can be formulated by abstracting common properties of </a:t>
            </a:r>
            <a:r>
              <a:rPr lang="en-US" dirty="0" smtClean="0"/>
              <a:t>instances</a:t>
            </a:r>
          </a:p>
          <a:p>
            <a:r>
              <a:rPr lang="en-US" dirty="0"/>
              <a:t>In a form that can be </a:t>
            </a:r>
            <a:r>
              <a:rPr lang="en-US" b="1" dirty="0">
                <a:solidFill>
                  <a:schemeClr val="tx2">
                    <a:lumMod val="60000"/>
                    <a:lumOff val="40000"/>
                  </a:schemeClr>
                </a:solidFill>
              </a:rPr>
              <a:t>mechanically </a:t>
            </a:r>
            <a:r>
              <a:rPr lang="en-US" b="1" dirty="0" smtClean="0">
                <a:solidFill>
                  <a:schemeClr val="tx2">
                    <a:lumMod val="60000"/>
                    <a:lumOff val="40000"/>
                  </a:schemeClr>
                </a:solidFill>
              </a:rPr>
              <a:t>analyzed</a:t>
            </a:r>
          </a:p>
          <a:p>
            <a:pPr lvl="1"/>
            <a:r>
              <a:rPr lang="en-US" dirty="0"/>
              <a:t>p</a:t>
            </a:r>
            <a:r>
              <a:rPr lang="en-US" dirty="0" smtClean="0"/>
              <a:t>roperties of a SUS </a:t>
            </a:r>
          </a:p>
          <a:p>
            <a:pPr lvl="1"/>
            <a:r>
              <a:rPr lang="en-US" dirty="0"/>
              <a:t>m</a:t>
            </a:r>
            <a:r>
              <a:rPr lang="en-US" dirty="0" smtClean="0"/>
              <a:t>odel transformation</a:t>
            </a:r>
          </a:p>
          <a:p>
            <a:pPr lvl="2"/>
            <a:r>
              <a:rPr lang="en-US" dirty="0" smtClean="0"/>
              <a:t>Generation of another abstraction (including code)</a:t>
            </a:r>
            <a:endParaRPr lang="en-US" dirty="0"/>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25</a:t>
            </a:fld>
            <a:endParaRPr lang="en-US"/>
          </a:p>
        </p:txBody>
      </p:sp>
    </p:spTree>
    <p:extLst>
      <p:ext uri="{BB962C8B-B14F-4D97-AF65-F5344CB8AC3E}">
        <p14:creationId xmlns:p14="http://schemas.microsoft.com/office/powerpoint/2010/main" val="19865354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a:bodyPr>
          <a:lstStyle/>
          <a:p>
            <a:r>
              <a:rPr lang="en-US" b="1" dirty="0" smtClean="0"/>
              <a:t>Variability </a:t>
            </a:r>
            <a:r>
              <a:rPr lang="en-US" b="1" u="sng" dirty="0" smtClean="0"/>
              <a:t>Models</a:t>
            </a:r>
            <a:r>
              <a:rPr lang="en-US" b="1" dirty="0" smtClean="0"/>
              <a:t>: Why? </a:t>
            </a:r>
            <a:br>
              <a:rPr lang="en-US" b="1" dirty="0" smtClean="0"/>
            </a:br>
            <a:r>
              <a:rPr lang="en-US" sz="3200" b="1" dirty="0" smtClean="0"/>
              <a:t>(3 arguments, summary)</a:t>
            </a:r>
            <a:br>
              <a:rPr lang="en-US" sz="3200" b="1" dirty="0" smtClean="0"/>
            </a:br>
            <a:r>
              <a:rPr lang="en-US" b="1" dirty="0">
                <a:solidFill>
                  <a:schemeClr val="tx2">
                    <a:lumMod val="60000"/>
                    <a:lumOff val="40000"/>
                  </a:schemeClr>
                </a:solidFill>
              </a:rPr>
              <a:t/>
            </a:r>
            <a:br>
              <a:rPr lang="en-US" b="1" dirty="0">
                <a:solidFill>
                  <a:schemeClr val="tx2">
                    <a:lumMod val="60000"/>
                    <a:lumOff val="40000"/>
                  </a:schemeClr>
                </a:solidFill>
              </a:rPr>
            </a:br>
            <a:r>
              <a:rPr lang="en-US" sz="3100" b="1" dirty="0">
                <a:solidFill>
                  <a:schemeClr val="tx2">
                    <a:lumMod val="60000"/>
                    <a:lumOff val="40000"/>
                  </a:schemeClr>
                </a:solidFill>
              </a:rPr>
              <a:t>p</a:t>
            </a:r>
            <a:r>
              <a:rPr lang="en-US" sz="3100" b="1" dirty="0" smtClean="0">
                <a:solidFill>
                  <a:schemeClr val="tx2">
                    <a:lumMod val="60000"/>
                    <a:lumOff val="40000"/>
                  </a:schemeClr>
                </a:solidFill>
              </a:rPr>
              <a:t>recise specification</a:t>
            </a:r>
            <a:br>
              <a:rPr lang="en-US" sz="3100" b="1" dirty="0" smtClean="0">
                <a:solidFill>
                  <a:schemeClr val="tx2">
                    <a:lumMod val="60000"/>
                    <a:lumOff val="40000"/>
                  </a:schemeClr>
                </a:solidFill>
              </a:rPr>
            </a:br>
            <a:r>
              <a:rPr lang="en-US" sz="3100" b="1" dirty="0" smtClean="0">
                <a:solidFill>
                  <a:schemeClr val="tx2">
                    <a:lumMod val="60000"/>
                    <a:lumOff val="40000"/>
                  </a:schemeClr>
                </a:solidFill>
              </a:rPr>
              <a:t/>
            </a:r>
            <a:br>
              <a:rPr lang="en-US" sz="3100" b="1" dirty="0" smtClean="0">
                <a:solidFill>
                  <a:schemeClr val="tx2">
                    <a:lumMod val="60000"/>
                    <a:lumOff val="40000"/>
                  </a:schemeClr>
                </a:solidFill>
              </a:rPr>
            </a:br>
            <a:r>
              <a:rPr lang="en-US" sz="3100" b="1" dirty="0" smtClean="0">
                <a:solidFill>
                  <a:schemeClr val="tx2">
                    <a:lumMod val="60000"/>
                    <a:lumOff val="40000"/>
                  </a:schemeClr>
                </a:solidFill>
              </a:rPr>
              <a:t>variability is orthogonal / cross cuts different </a:t>
            </a:r>
            <a:r>
              <a:rPr lang="en-US" sz="3100" b="1" dirty="0" err="1" smtClean="0">
                <a:solidFill>
                  <a:schemeClr val="tx2">
                    <a:lumMod val="60000"/>
                    <a:lumOff val="40000"/>
                  </a:schemeClr>
                </a:solidFill>
              </a:rPr>
              <a:t>artefacts</a:t>
            </a:r>
            <a:r>
              <a:rPr lang="en-US" sz="3100" b="1" dirty="0" smtClean="0">
                <a:solidFill>
                  <a:schemeClr val="tx2">
                    <a:lumMod val="60000"/>
                    <a:lumOff val="40000"/>
                  </a:schemeClr>
                </a:solidFill>
              </a:rPr>
              <a:t/>
            </a:r>
            <a:br>
              <a:rPr lang="en-US" sz="3100" b="1" dirty="0" smtClean="0">
                <a:solidFill>
                  <a:schemeClr val="tx2">
                    <a:lumMod val="60000"/>
                    <a:lumOff val="40000"/>
                  </a:schemeClr>
                </a:solidFill>
              </a:rPr>
            </a:br>
            <a:r>
              <a:rPr lang="en-US" sz="3100" b="1" dirty="0" smtClean="0">
                <a:solidFill>
                  <a:schemeClr val="tx2">
                    <a:lumMod val="60000"/>
                    <a:lumOff val="40000"/>
                  </a:schemeClr>
                </a:solidFill>
              </a:rPr>
              <a:t/>
            </a:r>
            <a:br>
              <a:rPr lang="en-US" sz="3100" b="1" dirty="0" smtClean="0">
                <a:solidFill>
                  <a:schemeClr val="tx2">
                    <a:lumMod val="60000"/>
                    <a:lumOff val="40000"/>
                  </a:schemeClr>
                </a:solidFill>
              </a:rPr>
            </a:br>
            <a:r>
              <a:rPr lang="en-US" sz="3100" b="1" dirty="0" smtClean="0">
                <a:solidFill>
                  <a:schemeClr val="tx2">
                    <a:lumMod val="60000"/>
                    <a:lumOff val="40000"/>
                  </a:schemeClr>
                </a:solidFill>
              </a:rPr>
              <a:t>automation</a:t>
            </a:r>
            <a:endParaRPr lang="en-US" sz="31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26</a:t>
            </a:fld>
            <a:endParaRPr lang="en-US"/>
          </a:p>
        </p:txBody>
      </p:sp>
    </p:spTree>
    <p:extLst>
      <p:ext uri="{BB962C8B-B14F-4D97-AF65-F5344CB8AC3E}">
        <p14:creationId xmlns:p14="http://schemas.microsoft.com/office/powerpoint/2010/main" val="41888775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pPr algn="l"/>
            <a:r>
              <a:rPr lang="en-US" b="1" u="sng" dirty="0" smtClean="0"/>
              <a:t>Variability </a:t>
            </a:r>
            <a:r>
              <a:rPr lang="en-US" b="1" u="sng" dirty="0"/>
              <a:t>m</a:t>
            </a:r>
            <a:r>
              <a:rPr lang="en-US" b="1" u="sng" dirty="0" smtClean="0"/>
              <a:t>odels</a:t>
            </a:r>
            <a:r>
              <a:rPr lang="en-US" b="1" dirty="0" smtClean="0"/>
              <a:t> are needed. Now we are convinced…</a:t>
            </a:r>
            <a:br>
              <a:rPr lang="en-US" b="1" dirty="0" smtClean="0"/>
            </a:br>
            <a:r>
              <a:rPr lang="en-US" b="1" dirty="0"/>
              <a:t/>
            </a:r>
            <a:br>
              <a:rPr lang="en-US" b="1" dirty="0"/>
            </a:br>
            <a:r>
              <a:rPr lang="en-US" sz="2400" b="1" dirty="0">
                <a:solidFill>
                  <a:schemeClr val="tx2">
                    <a:lumMod val="60000"/>
                    <a:lumOff val="40000"/>
                  </a:schemeClr>
                </a:solidFill>
              </a:rPr>
              <a:t>#</a:t>
            </a:r>
            <a:r>
              <a:rPr lang="en-US" sz="2400" b="1" dirty="0" smtClean="0">
                <a:solidFill>
                  <a:schemeClr val="tx2">
                    <a:lumMod val="60000"/>
                    <a:lumOff val="40000"/>
                  </a:schemeClr>
                </a:solidFill>
              </a:rPr>
              <a:t>1 Formalism? Theory?</a:t>
            </a:r>
            <a:br>
              <a:rPr lang="en-US" sz="2400" b="1" dirty="0" smtClean="0">
                <a:solidFill>
                  <a:schemeClr val="tx2">
                    <a:lumMod val="60000"/>
                    <a:lumOff val="40000"/>
                  </a:schemeClr>
                </a:solidFill>
              </a:rPr>
            </a:br>
            <a:r>
              <a:rPr lang="en-US" sz="2400" b="1" dirty="0">
                <a:solidFill>
                  <a:schemeClr val="tx2">
                    <a:lumMod val="60000"/>
                    <a:lumOff val="40000"/>
                  </a:schemeClr>
                </a:solidFill>
              </a:rPr>
              <a:t>	m</a:t>
            </a:r>
            <a:r>
              <a:rPr lang="en-US" sz="2400" b="1" dirty="0" smtClean="0">
                <a:solidFill>
                  <a:schemeClr val="tx2">
                    <a:lumMod val="60000"/>
                    <a:lumOff val="40000"/>
                  </a:schemeClr>
                </a:solidFill>
              </a:rPr>
              <a:t>odeling principles, semantics, logics</a:t>
            </a:r>
            <a:br>
              <a:rPr lang="en-US" sz="2400" b="1" dirty="0" smtClean="0">
                <a:solidFill>
                  <a:schemeClr val="tx2">
                    <a:lumMod val="60000"/>
                    <a:lumOff val="40000"/>
                  </a:schemeClr>
                </a:solidFill>
              </a:rPr>
            </a:br>
            <a:r>
              <a:rPr lang="en-US" sz="2400" b="1" dirty="0" smtClean="0">
                <a:solidFill>
                  <a:schemeClr val="tx2">
                    <a:lumMod val="60000"/>
                    <a:lumOff val="40000"/>
                  </a:schemeClr>
                </a:solidFill>
              </a:rPr>
              <a:t/>
            </a:r>
            <a:br>
              <a:rPr lang="en-US" sz="2400" b="1" dirty="0" smtClean="0">
                <a:solidFill>
                  <a:schemeClr val="tx2">
                    <a:lumMod val="60000"/>
                    <a:lumOff val="40000"/>
                  </a:schemeClr>
                </a:solidFill>
              </a:rPr>
            </a:br>
            <a:r>
              <a:rPr lang="en-US" sz="2400" b="1" dirty="0" smtClean="0">
                <a:solidFill>
                  <a:schemeClr val="tx2">
                    <a:lumMod val="60000"/>
                    <a:lumOff val="40000"/>
                  </a:schemeClr>
                </a:solidFill>
              </a:rPr>
              <a:t>#</a:t>
            </a:r>
            <a:r>
              <a:rPr lang="en-US" sz="2400" b="1" dirty="0">
                <a:solidFill>
                  <a:schemeClr val="tx2">
                    <a:lumMod val="60000"/>
                    <a:lumOff val="40000"/>
                  </a:schemeClr>
                </a:solidFill>
              </a:rPr>
              <a:t>2</a:t>
            </a:r>
            <a:r>
              <a:rPr lang="en-US" sz="2400" b="1" dirty="0" smtClean="0">
                <a:solidFill>
                  <a:schemeClr val="tx2">
                    <a:lumMod val="60000"/>
                    <a:lumOff val="40000"/>
                  </a:schemeClr>
                </a:solidFill>
              </a:rPr>
              <a:t> Language? </a:t>
            </a:r>
            <a:br>
              <a:rPr lang="en-US" sz="2400" b="1" dirty="0" smtClean="0">
                <a:solidFill>
                  <a:schemeClr val="tx2">
                    <a:lumMod val="60000"/>
                    <a:lumOff val="40000"/>
                  </a:schemeClr>
                </a:solidFill>
              </a:rPr>
            </a:br>
            <a:r>
              <a:rPr lang="en-US" sz="2400" b="1" dirty="0">
                <a:solidFill>
                  <a:schemeClr val="tx2">
                    <a:lumMod val="60000"/>
                    <a:lumOff val="40000"/>
                  </a:schemeClr>
                </a:solidFill>
              </a:rPr>
              <a:t>	t</a:t>
            </a:r>
            <a:r>
              <a:rPr lang="en-US" sz="2400" b="1" dirty="0" smtClean="0">
                <a:solidFill>
                  <a:schemeClr val="tx2">
                    <a:lumMod val="60000"/>
                    <a:lumOff val="40000"/>
                  </a:schemeClr>
                </a:solidFill>
              </a:rPr>
              <a:t>o elaborate/build variability models</a:t>
            </a:r>
            <a:br>
              <a:rPr lang="en-US" sz="2400" b="1" dirty="0" smtClean="0">
                <a:solidFill>
                  <a:schemeClr val="tx2">
                    <a:lumMod val="60000"/>
                    <a:lumOff val="40000"/>
                  </a:schemeClr>
                </a:solidFill>
              </a:rPr>
            </a:br>
            <a:r>
              <a:rPr lang="en-US" sz="2400" b="1" dirty="0">
                <a:solidFill>
                  <a:schemeClr val="tx2">
                    <a:lumMod val="60000"/>
                    <a:lumOff val="40000"/>
                  </a:schemeClr>
                </a:solidFill>
              </a:rPr>
              <a:t/>
            </a:r>
            <a:br>
              <a:rPr lang="en-US" sz="2400" b="1" dirty="0">
                <a:solidFill>
                  <a:schemeClr val="tx2">
                    <a:lumMod val="60000"/>
                    <a:lumOff val="40000"/>
                  </a:schemeClr>
                </a:solidFill>
              </a:rPr>
            </a:br>
            <a:r>
              <a:rPr lang="en-US" sz="2400" b="1" dirty="0" smtClean="0">
                <a:solidFill>
                  <a:schemeClr val="tx2">
                    <a:lumMod val="60000"/>
                    <a:lumOff val="40000"/>
                  </a:schemeClr>
                </a:solidFill>
              </a:rPr>
              <a:t>#3 Reasoning techniques?</a:t>
            </a:r>
            <a:br>
              <a:rPr lang="en-US" sz="2400" b="1" dirty="0" smtClean="0">
                <a:solidFill>
                  <a:schemeClr val="tx2">
                    <a:lumMod val="60000"/>
                    <a:lumOff val="40000"/>
                  </a:schemeClr>
                </a:solidFill>
              </a:rPr>
            </a:br>
            <a:r>
              <a:rPr lang="en-US" sz="2400" b="1" dirty="0">
                <a:solidFill>
                  <a:schemeClr val="tx2">
                    <a:lumMod val="60000"/>
                    <a:lumOff val="40000"/>
                  </a:schemeClr>
                </a:solidFill>
              </a:rPr>
              <a:t>	</a:t>
            </a:r>
            <a:r>
              <a:rPr lang="en-US" sz="2400" b="1" dirty="0" smtClean="0">
                <a:solidFill>
                  <a:schemeClr val="tx2">
                    <a:lumMod val="60000"/>
                    <a:lumOff val="40000"/>
                  </a:schemeClr>
                </a:solidFill>
              </a:rPr>
              <a:t>to analyze properties of an SPL (scalable and automated way) </a:t>
            </a:r>
            <a:br>
              <a:rPr lang="en-US" sz="2400" b="1" dirty="0" smtClean="0">
                <a:solidFill>
                  <a:schemeClr val="tx2">
                    <a:lumMod val="60000"/>
                    <a:lumOff val="40000"/>
                  </a:schemeClr>
                </a:solidFill>
              </a:rPr>
            </a:br>
            <a:r>
              <a:rPr lang="en-US" sz="2400" b="1" dirty="0">
                <a:solidFill>
                  <a:schemeClr val="tx2">
                    <a:lumMod val="60000"/>
                    <a:lumOff val="40000"/>
                  </a:schemeClr>
                </a:solidFill>
              </a:rPr>
              <a:t/>
            </a:r>
            <a:br>
              <a:rPr lang="en-US" sz="2400" b="1" dirty="0">
                <a:solidFill>
                  <a:schemeClr val="tx2">
                    <a:lumMod val="60000"/>
                    <a:lumOff val="40000"/>
                  </a:schemeClr>
                </a:solidFill>
              </a:rPr>
            </a:br>
            <a:r>
              <a:rPr lang="en-US" sz="2400" b="1" dirty="0" smtClean="0">
                <a:solidFill>
                  <a:schemeClr val="tx2">
                    <a:lumMod val="60000"/>
                    <a:lumOff val="40000"/>
                  </a:schemeClr>
                </a:solidFill>
              </a:rPr>
              <a:t>#4 Applications of variability models?</a:t>
            </a:r>
            <a:br>
              <a:rPr lang="en-US" sz="2400" b="1" dirty="0" smtClean="0">
                <a:solidFill>
                  <a:schemeClr val="tx2">
                    <a:lumMod val="60000"/>
                    <a:lumOff val="40000"/>
                  </a:schemeClr>
                </a:solidFill>
              </a:rPr>
            </a:br>
            <a:r>
              <a:rPr lang="en-US" sz="2400" b="1" dirty="0">
                <a:solidFill>
                  <a:schemeClr val="tx2">
                    <a:lumMod val="60000"/>
                    <a:lumOff val="40000"/>
                  </a:schemeClr>
                </a:solidFill>
              </a:rPr>
              <a:t>	v</a:t>
            </a:r>
            <a:r>
              <a:rPr lang="en-US" sz="2400" b="1" dirty="0" smtClean="0">
                <a:solidFill>
                  <a:schemeClr val="tx2">
                    <a:lumMod val="60000"/>
                    <a:lumOff val="40000"/>
                  </a:schemeClr>
                </a:solidFill>
              </a:rPr>
              <a:t>ariability model and so what?</a:t>
            </a:r>
            <a:r>
              <a:rPr lang="en-US" sz="2400" b="1" dirty="0">
                <a:solidFill>
                  <a:schemeClr val="tx2">
                    <a:lumMod val="60000"/>
                    <a:lumOff val="40000"/>
                  </a:schemeClr>
                </a:solidFill>
              </a:rPr>
              <a:t/>
            </a:r>
            <a:br>
              <a:rPr lang="en-US" sz="2400" b="1" dirty="0">
                <a:solidFill>
                  <a:schemeClr val="tx2">
                    <a:lumMod val="60000"/>
                    <a:lumOff val="40000"/>
                  </a:schemeClr>
                </a:solidFill>
              </a:rPr>
            </a:br>
            <a:endParaRPr lang="en-US" sz="2400"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27</a:t>
            </a:fld>
            <a:endParaRPr lang="en-US"/>
          </a:p>
        </p:txBody>
      </p:sp>
    </p:spTree>
    <p:extLst>
      <p:ext uri="{BB962C8B-B14F-4D97-AF65-F5344CB8AC3E}">
        <p14:creationId xmlns:p14="http://schemas.microsoft.com/office/powerpoint/2010/main" val="32617243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844824"/>
            <a:ext cx="9144000" cy="4247317"/>
          </a:xfrm>
          <a:prstGeom prst="rect">
            <a:avLst/>
          </a:prstGeom>
          <a:noFill/>
        </p:spPr>
        <p:txBody>
          <a:bodyPr wrap="square" lIns="91440" tIns="45720" rIns="91440" bIns="45720">
            <a:spAutoFit/>
          </a:bodyPr>
          <a:lstStyle/>
          <a:p>
            <a:pPr algn="ctr" defTabSz="457200"/>
            <a:r>
              <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Feature models, </a:t>
            </a:r>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the </a:t>
            </a:r>
            <a:r>
              <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defacto standard </a:t>
            </a:r>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for </a:t>
            </a:r>
            <a:r>
              <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modeling </a:t>
            </a:r>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variability</a:t>
            </a: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 </a:t>
            </a:r>
          </a:p>
        </p:txBody>
      </p:sp>
    </p:spTree>
    <p:extLst>
      <p:ext uri="{BB962C8B-B14F-4D97-AF65-F5344CB8AC3E}">
        <p14:creationId xmlns:p14="http://schemas.microsoft.com/office/powerpoint/2010/main" val="15658457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idx="1"/>
          </p:nvPr>
        </p:nvSpPr>
        <p:spPr>
          <a:xfrm>
            <a:off x="4211638" y="1219200"/>
            <a:ext cx="4475162" cy="4937125"/>
          </a:xfrm>
        </p:spPr>
        <p:txBody>
          <a:bodyPr/>
          <a:lstStyle/>
          <a:p>
            <a:pPr eaLnBrk="1" hangingPunct="1"/>
            <a:endParaRPr lang="de-DE" dirty="0">
              <a:latin typeface="Calibri" charset="0"/>
            </a:endParaRPr>
          </a:p>
        </p:txBody>
      </p:sp>
      <p:sp>
        <p:nvSpPr>
          <p:cNvPr id="4" name="Slide Number Placeholder 3"/>
          <p:cNvSpPr>
            <a:spLocks noGrp="1"/>
          </p:cNvSpPr>
          <p:nvPr>
            <p:ph type="sldNum" sz="quarter" idx="12"/>
          </p:nvPr>
        </p:nvSpPr>
        <p:spPr/>
        <p:txBody>
          <a:bodyPr/>
          <a:lstStyle/>
          <a:p>
            <a:fld id="{1211EFDB-F62C-4A30-B29E-1164F362D52A}" type="slidenum">
              <a:rPr lang="en-US" smtClean="0"/>
              <a:pPr/>
              <a:t>29</a:t>
            </a:fld>
            <a:endParaRPr lang="en-US"/>
          </a:p>
        </p:txBody>
      </p:sp>
      <p:sp>
        <p:nvSpPr>
          <p:cNvPr id="3" name="TextBox 2"/>
          <p:cNvSpPr txBox="1"/>
          <p:nvPr/>
        </p:nvSpPr>
        <p:spPr>
          <a:xfrm>
            <a:off x="5076056" y="1484784"/>
            <a:ext cx="184666" cy="369332"/>
          </a:xfrm>
          <a:prstGeom prst="rect">
            <a:avLst/>
          </a:prstGeom>
          <a:noFill/>
        </p:spPr>
        <p:txBody>
          <a:bodyPr wrap="none" rtlCol="0">
            <a:spAutoFit/>
          </a:bodyPr>
          <a:lstStyle/>
          <a:p>
            <a:endParaRPr lang="en-US" dirty="0"/>
          </a:p>
        </p:txBody>
      </p:sp>
      <p:sp>
        <p:nvSpPr>
          <p:cNvPr id="12" name="Slide Number Placeholder 2"/>
          <p:cNvSpPr txBox="1">
            <a:spLocks/>
          </p:cNvSpPr>
          <p:nvPr/>
        </p:nvSpPr>
        <p:spPr bwMode="auto">
          <a:xfrm>
            <a:off x="6553200" y="6356350"/>
            <a:ext cx="2133600" cy="365125"/>
          </a:xfrm>
          <a:prstGeom prst="rect">
            <a:avLst/>
          </a:prstGeom>
          <a:ln>
            <a:miter lim="800000"/>
            <a:headEnd/>
            <a:tailEnd/>
          </a:ln>
        </p:spPr>
        <p:txBody>
          <a:bodyPr vert="horz" lIns="91440" tIns="45720" rIns="91440" bIns="45720" rtlCol="0" anchor="ctr"/>
          <a:lstStyle>
            <a:defPPr>
              <a:defRPr lang="en-US"/>
            </a:defPPr>
            <a:lvl1pPr marL="0" algn="r" defTabSz="914400" rtl="0" eaLnBrk="0" latinLnBrk="0" hangingPunct="0">
              <a:defRPr sz="1200" kern="1200">
                <a:solidFill>
                  <a:schemeClr val="tx1"/>
                </a:solidFill>
                <a:latin typeface="Arial" charset="0"/>
                <a:ea typeface="ＭＳ Ｐゴシック" charset="0"/>
                <a:cs typeface="Arial" charset="0"/>
              </a:defRPr>
            </a:lvl1pPr>
            <a:lvl2pPr marL="742950" indent="-285750" algn="l" defTabSz="914400" rtl="0" eaLnBrk="0" latinLnBrk="0" hangingPunct="0">
              <a:defRPr sz="1800" kern="1200">
                <a:solidFill>
                  <a:schemeClr val="tx1"/>
                </a:solidFill>
                <a:latin typeface="Arial" charset="0"/>
                <a:ea typeface="Arial" charset="0"/>
                <a:cs typeface="Arial" charset="0"/>
              </a:defRPr>
            </a:lvl2pPr>
            <a:lvl3pPr marL="1143000" indent="-228600" algn="l" defTabSz="914400" rtl="0" eaLnBrk="0" latinLnBrk="0" hangingPunct="0">
              <a:defRPr sz="1800" kern="1200">
                <a:solidFill>
                  <a:schemeClr val="tx1"/>
                </a:solidFill>
                <a:latin typeface="Arial" charset="0"/>
                <a:ea typeface="Arial" charset="0"/>
                <a:cs typeface="Arial" charset="0"/>
              </a:defRPr>
            </a:lvl3pPr>
            <a:lvl4pPr marL="1600200" indent="-228600" algn="l" defTabSz="914400" rtl="0" eaLnBrk="0" latinLnBrk="0" hangingPunct="0">
              <a:defRPr sz="1800" kern="1200">
                <a:solidFill>
                  <a:schemeClr val="tx1"/>
                </a:solidFill>
                <a:latin typeface="Arial" charset="0"/>
                <a:ea typeface="Arial" charset="0"/>
                <a:cs typeface="Arial" charset="0"/>
              </a:defRPr>
            </a:lvl4pPr>
            <a:lvl5pPr marL="2057400" indent="-228600" algn="l" defTabSz="914400" rtl="0" eaLnBrk="0" latinLnBrk="0" hangingPunct="0">
              <a:defRPr sz="18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Arial" charset="0"/>
                <a:cs typeface="Arial" charset="0"/>
              </a:defRPr>
            </a:lvl9pPr>
          </a:lstStyle>
          <a:p>
            <a:pPr eaLnBrk="1" hangingPunct="1"/>
            <a:fld id="{525C5CA2-5420-7A4A-B6B9-D9D03B2B4D37}" type="slidenum">
              <a:rPr lang="de-DE" smtClean="0">
                <a:solidFill>
                  <a:schemeClr val="tx2"/>
                </a:solidFill>
                <a:latin typeface="Calibri" charset="0"/>
              </a:rPr>
              <a:pPr eaLnBrk="1" hangingPunct="1"/>
              <a:t>29</a:t>
            </a:fld>
            <a:endParaRPr lang="de-DE">
              <a:solidFill>
                <a:schemeClr val="tx2"/>
              </a:solidFill>
              <a:latin typeface="Calibri" charset="0"/>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36144"/>
            <a:ext cx="192713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apture d’écran 2012-03-28 à 07.4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0"/>
            <a:ext cx="4291875" cy="3284984"/>
          </a:xfrm>
          <a:prstGeom prst="rect">
            <a:avLst/>
          </a:prstGeom>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315416"/>
            <a:ext cx="2448272" cy="209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077072"/>
            <a:ext cx="2952328" cy="3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a:stretch>
            <a:fillRect/>
          </a:stretch>
        </p:blipFill>
        <p:spPr>
          <a:xfrm>
            <a:off x="5796136" y="4437112"/>
            <a:ext cx="3748317" cy="2232248"/>
          </a:xfrm>
          <a:prstGeom prst="rect">
            <a:avLst/>
          </a:prstGeom>
        </p:spPr>
      </p:pic>
      <p:grpSp>
        <p:nvGrpSpPr>
          <p:cNvPr id="21" name="Group 20"/>
          <p:cNvGrpSpPr/>
          <p:nvPr/>
        </p:nvGrpSpPr>
        <p:grpSpPr>
          <a:xfrm>
            <a:off x="-26392" y="476672"/>
            <a:ext cx="3834993" cy="6071613"/>
            <a:chOff x="-26392" y="476672"/>
            <a:chExt cx="3834993" cy="6071613"/>
          </a:xfrm>
        </p:grpSpPr>
        <p:pic>
          <p:nvPicPr>
            <p:cNvPr id="9" name="Picture 8"/>
            <p:cNvPicPr>
              <a:picLocks noChangeAspect="1"/>
            </p:cNvPicPr>
            <p:nvPr/>
          </p:nvPicPr>
          <p:blipFill>
            <a:blip r:embed="rId7"/>
            <a:stretch>
              <a:fillRect/>
            </a:stretch>
          </p:blipFill>
          <p:spPr>
            <a:xfrm>
              <a:off x="467544" y="5085184"/>
              <a:ext cx="2016224" cy="1463101"/>
            </a:xfrm>
            <a:prstGeom prst="rect">
              <a:avLst/>
            </a:prstGeom>
          </p:spPr>
        </p:pic>
        <p:pic>
          <p:nvPicPr>
            <p:cNvPr id="7" name="Picture 6"/>
            <p:cNvPicPr>
              <a:picLocks noChangeAspect="1"/>
            </p:cNvPicPr>
            <p:nvPr/>
          </p:nvPicPr>
          <p:blipFill>
            <a:blip r:embed="rId8"/>
            <a:stretch>
              <a:fillRect/>
            </a:stretch>
          </p:blipFill>
          <p:spPr>
            <a:xfrm>
              <a:off x="-26392" y="1556792"/>
              <a:ext cx="3699416" cy="3022476"/>
            </a:xfrm>
            <a:prstGeom prst="rect">
              <a:avLst/>
            </a:prstGeom>
          </p:spPr>
        </p:pic>
        <p:sp>
          <p:nvSpPr>
            <p:cNvPr id="11" name="TextBox 10"/>
            <p:cNvSpPr txBox="1"/>
            <p:nvPr/>
          </p:nvSpPr>
          <p:spPr>
            <a:xfrm>
              <a:off x="15776" y="476672"/>
              <a:ext cx="3792825" cy="769441"/>
            </a:xfrm>
            <a:prstGeom prst="rect">
              <a:avLst/>
            </a:prstGeom>
            <a:noFill/>
          </p:spPr>
          <p:txBody>
            <a:bodyPr wrap="none" rtlCol="0">
              <a:spAutoFit/>
            </a:bodyPr>
            <a:lstStyle/>
            <a:p>
              <a:r>
                <a:rPr lang="en-US" sz="4400" dirty="0" smtClean="0"/>
                <a:t>Feature Models</a:t>
              </a:r>
              <a:endParaRPr lang="en-US" sz="4400" dirty="0"/>
            </a:p>
          </p:txBody>
        </p:sp>
      </p:grpSp>
      <p:sp>
        <p:nvSpPr>
          <p:cNvPr id="20" name="TextBox 19"/>
          <p:cNvSpPr txBox="1"/>
          <p:nvPr/>
        </p:nvSpPr>
        <p:spPr>
          <a:xfrm rot="19104420">
            <a:off x="2744751" y="2713010"/>
            <a:ext cx="7552669" cy="830997"/>
          </a:xfrm>
          <a:prstGeom prst="rect">
            <a:avLst/>
          </a:prstGeom>
          <a:noFill/>
        </p:spPr>
        <p:txBody>
          <a:bodyPr wrap="none" rtlCol="0">
            <a:spAutoFit/>
          </a:bodyPr>
          <a:lstStyle/>
          <a:p>
            <a:r>
              <a:rPr lang="en-US" sz="4800" b="1" dirty="0" smtClean="0">
                <a:solidFill>
                  <a:srgbClr val="FF0000"/>
                </a:solidFill>
              </a:rPr>
              <a:t>Variability and Configuration</a:t>
            </a:r>
            <a:endParaRPr lang="en-US" sz="4800" b="1" dirty="0">
              <a:solidFill>
                <a:srgbClr val="FF0000"/>
              </a:solidFill>
            </a:endParaRPr>
          </a:p>
        </p:txBody>
      </p:sp>
    </p:spTree>
    <p:extLst>
      <p:ext uri="{BB962C8B-B14F-4D97-AF65-F5344CB8AC3E}">
        <p14:creationId xmlns:p14="http://schemas.microsoft.com/office/powerpoint/2010/main" val="1186567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852915" y="2967335"/>
            <a:ext cx="3438186" cy="923330"/>
          </a:xfrm>
          <a:prstGeom prst="rect">
            <a:avLst/>
          </a:prstGeom>
          <a:noFill/>
        </p:spPr>
        <p:txBody>
          <a:bodyPr wrap="none" lIns="91440" tIns="45720" rIns="91440" bIns="45720">
            <a:spAutoFit/>
          </a:bodyPr>
          <a:lstStyle/>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Previously</a:t>
            </a:r>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24910359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0"/>
            <a:ext cx="8579296" cy="6721475"/>
          </a:xfrm>
        </p:spPr>
        <p:txBody>
          <a:bodyPr>
            <a:normAutofit fontScale="90000"/>
          </a:bodyPr>
          <a:lstStyle/>
          <a:p>
            <a:pPr algn="l"/>
            <a:r>
              <a:rPr lang="fr-FR" sz="6000" b="1" dirty="0" smtClean="0"/>
              <a:t/>
            </a:r>
            <a:br>
              <a:rPr lang="fr-FR" sz="6000" b="1" dirty="0" smtClean="0"/>
            </a:br>
            <a:r>
              <a:rPr lang="fr-FR" sz="7300" b="1" dirty="0" err="1" smtClean="0">
                <a:solidFill>
                  <a:srgbClr val="558ED5"/>
                </a:solidFill>
              </a:rPr>
              <a:t>Feature</a:t>
            </a:r>
            <a:r>
              <a:rPr lang="fr-FR" sz="7300" b="1" dirty="0" smtClean="0">
                <a:solidFill>
                  <a:srgbClr val="558ED5"/>
                </a:solidFill>
              </a:rPr>
              <a:t> Model</a:t>
            </a:r>
            <a:br>
              <a:rPr lang="fr-FR" sz="7300" b="1" dirty="0" smtClean="0">
                <a:solidFill>
                  <a:srgbClr val="558ED5"/>
                </a:solidFill>
              </a:rPr>
            </a:br>
            <a:r>
              <a:rPr lang="fr-FR" sz="5300" b="1" dirty="0">
                <a:solidFill>
                  <a:srgbClr val="558ED5"/>
                </a:solidFill>
              </a:rPr>
              <a:t/>
            </a:r>
            <a:br>
              <a:rPr lang="fr-FR" sz="5300" b="1" dirty="0">
                <a:solidFill>
                  <a:srgbClr val="558ED5"/>
                </a:solidFill>
              </a:rPr>
            </a:br>
            <a:r>
              <a:rPr lang="fr-FR" sz="4800" b="1" dirty="0" smtClean="0"/>
              <a:t>Communicative</a:t>
            </a:r>
            <a:br>
              <a:rPr lang="fr-FR" sz="4800" b="1" dirty="0" smtClean="0"/>
            </a:br>
            <a:r>
              <a:rPr lang="fr-FR" sz="4800" b="1" dirty="0" smtClean="0"/>
              <a:t/>
            </a:r>
            <a:br>
              <a:rPr lang="fr-FR" sz="4800" b="1" dirty="0" smtClean="0"/>
            </a:br>
            <a:r>
              <a:rPr lang="fr-FR" sz="4800" b="1" dirty="0" err="1"/>
              <a:t>A</a:t>
            </a:r>
            <a:r>
              <a:rPr lang="fr-FR" sz="4800" b="1" dirty="0" err="1" smtClean="0"/>
              <a:t>nalytic</a:t>
            </a:r>
            <a:r>
              <a:rPr lang="fr-FR" sz="4800" b="1" dirty="0" smtClean="0"/>
              <a:t/>
            </a:r>
            <a:br>
              <a:rPr lang="fr-FR" sz="4800" b="1" dirty="0" smtClean="0"/>
            </a:br>
            <a:r>
              <a:rPr lang="fr-FR" sz="4800" b="1" dirty="0"/>
              <a:t/>
            </a:r>
            <a:br>
              <a:rPr lang="fr-FR" sz="4800" b="1" dirty="0"/>
            </a:br>
            <a:r>
              <a:rPr lang="fr-FR" sz="4800" b="1" dirty="0" err="1"/>
              <a:t>G</a:t>
            </a:r>
            <a:r>
              <a:rPr lang="fr-FR" sz="4800" b="1" dirty="0" err="1" smtClean="0"/>
              <a:t>enerative</a:t>
            </a:r>
            <a:r>
              <a:rPr lang="fr-FR" sz="4800" b="1" dirty="0" smtClean="0"/>
              <a:t/>
            </a:r>
            <a:br>
              <a:rPr lang="fr-FR" sz="4800" b="1" dirty="0" smtClean="0"/>
            </a:br>
            <a:endParaRPr lang="fr-FR" sz="4800" b="1" dirty="0"/>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grpSp>
        <p:nvGrpSpPr>
          <p:cNvPr id="5" name="Grouper 4"/>
          <p:cNvGrpSpPr/>
          <p:nvPr/>
        </p:nvGrpSpPr>
        <p:grpSpPr>
          <a:xfrm>
            <a:off x="4572000" y="4106434"/>
            <a:ext cx="2654070" cy="2764361"/>
            <a:chOff x="-31409" y="-1323975"/>
            <a:chExt cx="8924584" cy="9361488"/>
          </a:xfrm>
        </p:grpSpPr>
        <p:sp>
          <p:nvSpPr>
            <p:cNvPr id="6" name="Rectangle 5"/>
            <p:cNvSpPr/>
            <p:nvPr/>
          </p:nvSpPr>
          <p:spPr>
            <a:xfrm>
              <a:off x="5940425" y="2600325"/>
              <a:ext cx="2952750" cy="158432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a:solidFill>
                  <a:prstClr val="black"/>
                </a:solidFill>
                <a:latin typeface="Calibri"/>
              </a:endParaRPr>
            </a:p>
          </p:txBody>
        </p:sp>
        <p:sp>
          <p:nvSpPr>
            <p:cNvPr id="7" name="Rectangle 6"/>
            <p:cNvSpPr/>
            <p:nvPr/>
          </p:nvSpPr>
          <p:spPr>
            <a:xfrm>
              <a:off x="5940425" y="4527550"/>
              <a:ext cx="2952750" cy="158432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a:solidFill>
                  <a:prstClr val="black"/>
                </a:solidFill>
                <a:latin typeface="Calibri"/>
              </a:endParaRPr>
            </a:p>
          </p:txBody>
        </p:sp>
        <p:sp>
          <p:nvSpPr>
            <p:cNvPr id="9" name="Rectangle 8"/>
            <p:cNvSpPr/>
            <p:nvPr/>
          </p:nvSpPr>
          <p:spPr>
            <a:xfrm>
              <a:off x="5940425" y="674688"/>
              <a:ext cx="2952750" cy="158432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a:solidFill>
                  <a:prstClr val="black"/>
                </a:solidFill>
                <a:latin typeface="Calibri"/>
              </a:endParaRPr>
            </a:p>
          </p:txBody>
        </p:sp>
        <p:sp>
          <p:nvSpPr>
            <p:cNvPr id="10" name="Rectangle 9"/>
            <p:cNvSpPr/>
            <p:nvPr/>
          </p:nvSpPr>
          <p:spPr>
            <a:xfrm>
              <a:off x="5940425" y="-1250950"/>
              <a:ext cx="2952750" cy="158432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a:solidFill>
                  <a:prstClr val="black"/>
                </a:solidFill>
                <a:latin typeface="Calibri"/>
              </a:endParaRPr>
            </a:p>
          </p:txBody>
        </p:sp>
        <p:sp>
          <p:nvSpPr>
            <p:cNvPr id="11" name="Rectangle 10"/>
            <p:cNvSpPr/>
            <p:nvPr/>
          </p:nvSpPr>
          <p:spPr>
            <a:xfrm>
              <a:off x="5940425" y="6453188"/>
              <a:ext cx="2952750" cy="1584325"/>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a:solidFill>
                  <a:prstClr val="black"/>
                </a:solidFill>
                <a:latin typeface="Calibri"/>
              </a:endParaRPr>
            </a:p>
          </p:txBody>
        </p:sp>
        <p:sp>
          <p:nvSpPr>
            <p:cNvPr id="12" name="Right Arrow 18"/>
            <p:cNvSpPr>
              <a:spLocks noChangeArrowheads="1"/>
            </p:cNvSpPr>
            <p:nvPr/>
          </p:nvSpPr>
          <p:spPr bwMode="auto">
            <a:xfrm rot="-1018207">
              <a:off x="3770313" y="1998663"/>
              <a:ext cx="1439862" cy="568325"/>
            </a:xfrm>
            <a:prstGeom prst="rightArrow">
              <a:avLst>
                <a:gd name="adj1" fmla="val 50000"/>
                <a:gd name="adj2" fmla="val 50002"/>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3" name="Right Arrow 19"/>
            <p:cNvSpPr>
              <a:spLocks noChangeArrowheads="1"/>
            </p:cNvSpPr>
            <p:nvPr/>
          </p:nvSpPr>
          <p:spPr bwMode="auto">
            <a:xfrm>
              <a:off x="3851275" y="3186113"/>
              <a:ext cx="1441450" cy="569912"/>
            </a:xfrm>
            <a:prstGeom prst="rightArrow">
              <a:avLst>
                <a:gd name="adj1" fmla="val 50000"/>
                <a:gd name="adj2" fmla="val 50000"/>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4" name="Right Arrow 20"/>
            <p:cNvSpPr>
              <a:spLocks noChangeArrowheads="1"/>
            </p:cNvSpPr>
            <p:nvPr/>
          </p:nvSpPr>
          <p:spPr bwMode="auto">
            <a:xfrm rot="1018207" flipV="1">
              <a:off x="3687763" y="4362450"/>
              <a:ext cx="1439862" cy="569913"/>
            </a:xfrm>
            <a:prstGeom prst="rightArrow">
              <a:avLst>
                <a:gd name="adj1" fmla="val 50000"/>
                <a:gd name="adj2" fmla="val 50003"/>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5" name="Right Arrow 21"/>
            <p:cNvSpPr>
              <a:spLocks noChangeArrowheads="1"/>
            </p:cNvSpPr>
            <p:nvPr/>
          </p:nvSpPr>
          <p:spPr bwMode="auto">
            <a:xfrm rot="-1699009">
              <a:off x="3540125" y="1066800"/>
              <a:ext cx="1441450" cy="569913"/>
            </a:xfrm>
            <a:prstGeom prst="rightArrow">
              <a:avLst>
                <a:gd name="adj1" fmla="val 50000"/>
                <a:gd name="adj2" fmla="val 49999"/>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6" name="Right Arrow 22"/>
            <p:cNvSpPr>
              <a:spLocks noChangeArrowheads="1"/>
            </p:cNvSpPr>
            <p:nvPr/>
          </p:nvSpPr>
          <p:spPr bwMode="auto">
            <a:xfrm rot="-2557956">
              <a:off x="3062288" y="268288"/>
              <a:ext cx="1439862" cy="569912"/>
            </a:xfrm>
            <a:prstGeom prst="rightArrow">
              <a:avLst>
                <a:gd name="adj1" fmla="val 50000"/>
                <a:gd name="adj2" fmla="val 50003"/>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7" name="Right Arrow 23"/>
            <p:cNvSpPr>
              <a:spLocks noChangeArrowheads="1"/>
            </p:cNvSpPr>
            <p:nvPr/>
          </p:nvSpPr>
          <p:spPr bwMode="auto">
            <a:xfrm rot="1699009" flipV="1">
              <a:off x="3252788" y="5275263"/>
              <a:ext cx="1439862" cy="569912"/>
            </a:xfrm>
            <a:prstGeom prst="rightArrow">
              <a:avLst>
                <a:gd name="adj1" fmla="val 50000"/>
                <a:gd name="adj2" fmla="val 50003"/>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sp>
          <p:nvSpPr>
            <p:cNvPr id="18" name="Right Arrow 24"/>
            <p:cNvSpPr>
              <a:spLocks noChangeArrowheads="1"/>
            </p:cNvSpPr>
            <p:nvPr/>
          </p:nvSpPr>
          <p:spPr bwMode="auto">
            <a:xfrm rot="2557956" flipV="1">
              <a:off x="2630488" y="5975350"/>
              <a:ext cx="1439862" cy="569913"/>
            </a:xfrm>
            <a:prstGeom prst="rightArrow">
              <a:avLst>
                <a:gd name="adj1" fmla="val 50000"/>
                <a:gd name="adj2" fmla="val 50003"/>
              </a:avLst>
            </a:prstGeom>
            <a:solidFill>
              <a:schemeClr val="tx1"/>
            </a:solidFill>
            <a:ln w="25400">
              <a:solidFill>
                <a:schemeClr val="bg1"/>
              </a:solidFill>
              <a:miter lim="800000"/>
              <a:headEnd/>
              <a:tailEnd/>
            </a:ln>
            <a:effectLst>
              <a:outerShdw blurRad="63500" dist="26940" dir="5400000" rotWithShape="0">
                <a:srgbClr val="000000">
                  <a:alpha val="39999"/>
                </a:srgbClr>
              </a:outerShdw>
            </a:effectLst>
          </p:spPr>
          <p:txBody>
            <a:bodyPr anchor="ctr"/>
            <a:lstStyle/>
            <a:p>
              <a:pPr algn="ctr">
                <a:defRPr/>
              </a:pPr>
              <a:endParaRPr lang="de-DE">
                <a:solidFill>
                  <a:prstClr val="white"/>
                </a:solidFill>
                <a:latin typeface="Calibri"/>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t="10403" b="12061"/>
            <a:stretch>
              <a:fillRect/>
            </a:stretch>
          </p:blipFill>
          <p:spPr bwMode="auto">
            <a:xfrm>
              <a:off x="6589713" y="2665413"/>
              <a:ext cx="184467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3" y="6524625"/>
              <a:ext cx="18827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675" y="4551363"/>
              <a:ext cx="116363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758825"/>
              <a:ext cx="18732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323975"/>
              <a:ext cx="238918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9" y="2204864"/>
              <a:ext cx="2952328" cy="3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57"/>
          <p:cNvPicPr>
            <a:picLocks noChangeAspect="1"/>
          </p:cNvPicPr>
          <p:nvPr/>
        </p:nvPicPr>
        <p:blipFill>
          <a:blip r:embed="rId8"/>
          <a:stretch>
            <a:fillRect/>
          </a:stretch>
        </p:blipFill>
        <p:spPr>
          <a:xfrm>
            <a:off x="2915816" y="3933056"/>
            <a:ext cx="1456340" cy="1296143"/>
          </a:xfrm>
          <a:prstGeom prst="rect">
            <a:avLst/>
          </a:prstGeom>
        </p:spPr>
      </p:pic>
      <p:pic>
        <p:nvPicPr>
          <p:cNvPr id="26" name="Picture 1" descr="customer-loyalty_retention-300x26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2240" y="2132856"/>
            <a:ext cx="1714916" cy="1514844"/>
          </a:xfrm>
          <a:prstGeom prst="rect">
            <a:avLst/>
          </a:prstGeom>
        </p:spPr>
      </p:pic>
      <p:pic>
        <p:nvPicPr>
          <p:cNvPr id="27" name="Picture 1" descr="SoftEngProjec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008" y="2276872"/>
            <a:ext cx="2033816" cy="1357477"/>
          </a:xfrm>
          <a:prstGeom prst="rect">
            <a:avLst/>
          </a:prstGeom>
        </p:spPr>
      </p:pic>
      <p:pic>
        <p:nvPicPr>
          <p:cNvPr id="28" name="Picture 6"/>
          <p:cNvPicPr>
            <a:picLocks noChangeAspect="1"/>
          </p:cNvPicPr>
          <p:nvPr/>
        </p:nvPicPr>
        <p:blipFill>
          <a:blip r:embed="rId11"/>
          <a:stretch>
            <a:fillRect/>
          </a:stretch>
        </p:blipFill>
        <p:spPr>
          <a:xfrm>
            <a:off x="5940152" y="-26888"/>
            <a:ext cx="2376264" cy="2095135"/>
          </a:xfrm>
          <a:prstGeom prst="rect">
            <a:avLst/>
          </a:prstGeom>
        </p:spPr>
      </p:pic>
    </p:spTree>
    <p:extLst>
      <p:ext uri="{BB962C8B-B14F-4D97-AF65-F5344CB8AC3E}">
        <p14:creationId xmlns:p14="http://schemas.microsoft.com/office/powerpoint/2010/main" val="25576530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err="1" smtClean="0">
                <a:solidFill>
                  <a:schemeClr val="tx2">
                    <a:lumMod val="60000"/>
                    <a:lumOff val="40000"/>
                  </a:schemeClr>
                </a:solidFill>
              </a:rPr>
              <a:t>Feature</a:t>
            </a:r>
            <a:r>
              <a:rPr lang="fr-FR" b="1" dirty="0" smtClean="0">
                <a:solidFill>
                  <a:schemeClr val="tx2">
                    <a:lumMod val="60000"/>
                    <a:lumOff val="40000"/>
                  </a:schemeClr>
                </a:solidFill>
              </a:rPr>
              <a:t> Model </a:t>
            </a:r>
            <a:br>
              <a:rPr lang="fr-FR" b="1" dirty="0" smtClean="0">
                <a:solidFill>
                  <a:schemeClr val="tx2">
                    <a:lumMod val="60000"/>
                    <a:lumOff val="40000"/>
                  </a:schemeClr>
                </a:solidFill>
              </a:rPr>
            </a:br>
            <a:r>
              <a:rPr lang="fr-FR" b="1" i="1" dirty="0" smtClean="0">
                <a:solidFill>
                  <a:schemeClr val="tx2">
                    <a:lumMod val="60000"/>
                    <a:lumOff val="40000"/>
                  </a:schemeClr>
                </a:solidFill>
              </a:rPr>
              <a:t>de facto </a:t>
            </a:r>
            <a:r>
              <a:rPr lang="fr-FR" b="1" dirty="0" smtClean="0">
                <a:solidFill>
                  <a:schemeClr val="tx2">
                    <a:lumMod val="60000"/>
                    <a:lumOff val="40000"/>
                  </a:schemeClr>
                </a:solidFill>
              </a:rPr>
              <a:t>standard</a:t>
            </a:r>
            <a:endParaRPr lang="en-US" dirty="0"/>
          </a:p>
        </p:txBody>
      </p:sp>
      <p:sp>
        <p:nvSpPr>
          <p:cNvPr id="3" name="Content Placeholder 2"/>
          <p:cNvSpPr>
            <a:spLocks noGrp="1"/>
          </p:cNvSpPr>
          <p:nvPr>
            <p:ph idx="1"/>
          </p:nvPr>
        </p:nvSpPr>
        <p:spPr>
          <a:xfrm>
            <a:off x="0" y="1600200"/>
            <a:ext cx="8686800" cy="5069160"/>
          </a:xfrm>
        </p:spPr>
        <p:txBody>
          <a:bodyPr>
            <a:normAutofit fontScale="92500" lnSpcReduction="10000"/>
          </a:bodyPr>
          <a:lstStyle/>
          <a:p>
            <a:endParaRPr lang="fr-FR" dirty="0" smtClean="0">
              <a:solidFill>
                <a:srgbClr val="000000"/>
              </a:solidFill>
            </a:endParaRPr>
          </a:p>
          <a:p>
            <a:r>
              <a:rPr lang="fr-FR" dirty="0" err="1" smtClean="0">
                <a:solidFill>
                  <a:srgbClr val="000000"/>
                </a:solidFill>
              </a:rPr>
              <a:t>Research</a:t>
            </a:r>
            <a:r>
              <a:rPr lang="fr-FR" dirty="0" smtClean="0">
                <a:solidFill>
                  <a:srgbClr val="000000"/>
                </a:solidFill>
              </a:rPr>
              <a:t> </a:t>
            </a:r>
          </a:p>
          <a:p>
            <a:pPr lvl="1"/>
            <a:r>
              <a:rPr lang="fr-FR" dirty="0" smtClean="0">
                <a:solidFill>
                  <a:srgbClr val="000000"/>
                </a:solidFill>
              </a:rPr>
              <a:t>2500</a:t>
            </a:r>
            <a:r>
              <a:rPr lang="fr-FR" dirty="0">
                <a:solidFill>
                  <a:srgbClr val="000000"/>
                </a:solidFill>
              </a:rPr>
              <a:t>+ citations </a:t>
            </a:r>
            <a:r>
              <a:rPr lang="fr-FR" dirty="0" smtClean="0">
                <a:solidFill>
                  <a:srgbClr val="000000"/>
                </a:solidFill>
              </a:rPr>
              <a:t>of </a:t>
            </a:r>
            <a:r>
              <a:rPr lang="fr-FR" sz="2000" dirty="0">
                <a:solidFill>
                  <a:srgbClr val="000000"/>
                </a:solidFill>
              </a:rPr>
              <a:t>[Kang et al., 1990</a:t>
            </a:r>
            <a:r>
              <a:rPr lang="fr-FR" sz="2000" dirty="0" smtClean="0">
                <a:solidFill>
                  <a:srgbClr val="000000"/>
                </a:solidFill>
              </a:rPr>
              <a:t>] </a:t>
            </a:r>
            <a:r>
              <a:rPr lang="fr-FR" dirty="0" smtClean="0">
                <a:solidFill>
                  <a:srgbClr val="000000"/>
                </a:solidFill>
              </a:rPr>
              <a:t>on Google </a:t>
            </a:r>
            <a:r>
              <a:rPr lang="fr-FR" dirty="0" err="1" smtClean="0">
                <a:solidFill>
                  <a:srgbClr val="000000"/>
                </a:solidFill>
              </a:rPr>
              <a:t>Scholar</a:t>
            </a:r>
            <a:r>
              <a:rPr lang="fr-FR" dirty="0" smtClean="0">
                <a:solidFill>
                  <a:srgbClr val="000000"/>
                </a:solidFill>
              </a:rPr>
              <a:t> </a:t>
            </a:r>
            <a:endParaRPr lang="fr-FR" sz="3600" dirty="0">
              <a:solidFill>
                <a:srgbClr val="000000"/>
              </a:solidFill>
            </a:endParaRPr>
          </a:p>
          <a:p>
            <a:pPr lvl="1"/>
            <a:r>
              <a:rPr lang="fr-FR" dirty="0" smtClean="0">
                <a:solidFill>
                  <a:srgbClr val="000000"/>
                </a:solidFill>
              </a:rPr>
              <a:t>Central to </a:t>
            </a:r>
            <a:r>
              <a:rPr lang="fr-FR" dirty="0" err="1" smtClean="0">
                <a:solidFill>
                  <a:srgbClr val="000000"/>
                </a:solidFill>
              </a:rPr>
              <a:t>many</a:t>
            </a:r>
            <a:r>
              <a:rPr lang="fr-FR" dirty="0" smtClean="0">
                <a:solidFill>
                  <a:srgbClr val="000000"/>
                </a:solidFill>
              </a:rPr>
              <a:t> </a:t>
            </a:r>
            <a:r>
              <a:rPr lang="fr-FR" dirty="0" err="1" smtClean="0">
                <a:solidFill>
                  <a:srgbClr val="000000"/>
                </a:solidFill>
              </a:rPr>
              <a:t>generative</a:t>
            </a:r>
            <a:r>
              <a:rPr lang="fr-FR" dirty="0" smtClean="0">
                <a:solidFill>
                  <a:srgbClr val="000000"/>
                </a:solidFill>
              </a:rPr>
              <a:t> </a:t>
            </a:r>
            <a:r>
              <a:rPr lang="fr-FR" dirty="0" err="1" smtClean="0">
                <a:solidFill>
                  <a:srgbClr val="000000"/>
                </a:solidFill>
              </a:rPr>
              <a:t>approaches</a:t>
            </a:r>
            <a:endParaRPr lang="fr-FR" dirty="0" smtClean="0">
              <a:solidFill>
                <a:srgbClr val="000000"/>
              </a:solidFill>
            </a:endParaRPr>
          </a:p>
          <a:p>
            <a:pPr lvl="2"/>
            <a:r>
              <a:rPr lang="en-US" dirty="0" smtClean="0">
                <a:solidFill>
                  <a:srgbClr val="000000"/>
                </a:solidFill>
              </a:rPr>
              <a:t>at</a:t>
            </a:r>
            <a:r>
              <a:rPr lang="fr-FR" dirty="0" smtClean="0">
                <a:solidFill>
                  <a:srgbClr val="000000"/>
                </a:solidFill>
              </a:rPr>
              <a:t> </a:t>
            </a:r>
            <a:r>
              <a:rPr lang="fr-FR" dirty="0" err="1" smtClean="0">
                <a:solidFill>
                  <a:srgbClr val="000000"/>
                </a:solidFill>
              </a:rPr>
              <a:t>requirements</a:t>
            </a:r>
            <a:r>
              <a:rPr lang="fr-FR" dirty="0" smtClean="0">
                <a:solidFill>
                  <a:srgbClr val="000000"/>
                </a:solidFill>
              </a:rPr>
              <a:t> or code </a:t>
            </a:r>
            <a:r>
              <a:rPr lang="fr-FR" dirty="0" err="1" smtClean="0">
                <a:solidFill>
                  <a:srgbClr val="000000"/>
                </a:solidFill>
              </a:rPr>
              <a:t>level</a:t>
            </a:r>
            <a:endParaRPr lang="fr-FR" dirty="0" smtClean="0">
              <a:solidFill>
                <a:srgbClr val="000000"/>
              </a:solidFill>
            </a:endParaRPr>
          </a:p>
          <a:p>
            <a:pPr lvl="1"/>
            <a:r>
              <a:rPr lang="fr-FR" dirty="0" smtClean="0">
                <a:solidFill>
                  <a:srgbClr val="000000"/>
                </a:solidFill>
              </a:rPr>
              <a:t>Tools &amp; </a:t>
            </a:r>
            <a:r>
              <a:rPr lang="fr-FR" dirty="0" err="1" smtClean="0">
                <a:solidFill>
                  <a:srgbClr val="000000"/>
                </a:solidFill>
              </a:rPr>
              <a:t>Languages</a:t>
            </a:r>
            <a:r>
              <a:rPr lang="fr-FR" dirty="0" smtClean="0">
                <a:solidFill>
                  <a:srgbClr val="000000"/>
                </a:solidFill>
              </a:rPr>
              <a:t> (GUIDSL/</a:t>
            </a:r>
            <a:r>
              <a:rPr lang="fr-FR" dirty="0" err="1" smtClean="0">
                <a:solidFill>
                  <a:srgbClr val="000000"/>
                </a:solidFill>
              </a:rPr>
              <a:t>FeatureIDE</a:t>
            </a:r>
            <a:r>
              <a:rPr lang="fr-FR" dirty="0" smtClean="0">
                <a:solidFill>
                  <a:srgbClr val="000000"/>
                </a:solidFill>
              </a:rPr>
              <a:t>, SPLOT, </a:t>
            </a:r>
            <a:r>
              <a:rPr lang="fr-FR" dirty="0" err="1" smtClean="0">
                <a:solidFill>
                  <a:srgbClr val="000000"/>
                </a:solidFill>
              </a:rPr>
              <a:t>FaMa</a:t>
            </a:r>
            <a:r>
              <a:rPr lang="fr-FR" dirty="0" smtClean="0">
                <a:solidFill>
                  <a:srgbClr val="000000"/>
                </a:solidFill>
              </a:rPr>
              <a:t>, FAMILIAR)</a:t>
            </a:r>
          </a:p>
          <a:p>
            <a:endParaRPr lang="fr-FR" dirty="0">
              <a:solidFill>
                <a:srgbClr val="000000"/>
              </a:solidFill>
            </a:endParaRPr>
          </a:p>
          <a:p>
            <a:r>
              <a:rPr lang="fr-FR" dirty="0" err="1" smtClean="0">
                <a:solidFill>
                  <a:srgbClr val="000000"/>
                </a:solidFill>
              </a:rPr>
              <a:t>Industry</a:t>
            </a:r>
            <a:r>
              <a:rPr lang="fr-FR" dirty="0" smtClean="0">
                <a:solidFill>
                  <a:srgbClr val="000000"/>
                </a:solidFill>
              </a:rPr>
              <a:t> </a:t>
            </a:r>
          </a:p>
          <a:p>
            <a:pPr lvl="1"/>
            <a:r>
              <a:rPr lang="fr-FR" dirty="0" smtClean="0">
                <a:solidFill>
                  <a:srgbClr val="000000"/>
                </a:solidFill>
              </a:rPr>
              <a:t>Tools (</a:t>
            </a:r>
            <a:r>
              <a:rPr lang="fr-FR" dirty="0" err="1">
                <a:solidFill>
                  <a:srgbClr val="000000"/>
                </a:solidFill>
              </a:rPr>
              <a:t>Gears</a:t>
            </a:r>
            <a:r>
              <a:rPr lang="fr-FR" dirty="0">
                <a:solidFill>
                  <a:srgbClr val="000000"/>
                </a:solidFill>
              </a:rPr>
              <a:t>, pure::</a:t>
            </a:r>
            <a:r>
              <a:rPr lang="fr-FR" dirty="0" err="1">
                <a:solidFill>
                  <a:srgbClr val="000000"/>
                </a:solidFill>
              </a:rPr>
              <a:t>variants</a:t>
            </a:r>
            <a:r>
              <a:rPr lang="fr-FR" dirty="0">
                <a:solidFill>
                  <a:srgbClr val="000000"/>
                </a:solidFill>
              </a:rPr>
              <a:t>), </a:t>
            </a:r>
            <a:endParaRPr lang="fr-FR" dirty="0" smtClean="0">
              <a:solidFill>
                <a:srgbClr val="000000"/>
              </a:solidFill>
            </a:endParaRPr>
          </a:p>
          <a:p>
            <a:r>
              <a:rPr lang="fr-FR" dirty="0" smtClean="0">
                <a:solidFill>
                  <a:srgbClr val="000000"/>
                </a:solidFill>
              </a:rPr>
              <a:t>Common </a:t>
            </a:r>
            <a:r>
              <a:rPr lang="fr-FR" dirty="0" err="1">
                <a:solidFill>
                  <a:srgbClr val="000000"/>
                </a:solidFill>
              </a:rPr>
              <a:t>Variability</a:t>
            </a:r>
            <a:r>
              <a:rPr lang="fr-FR" dirty="0">
                <a:solidFill>
                  <a:srgbClr val="000000"/>
                </a:solidFill>
              </a:rPr>
              <a:t> </a:t>
            </a:r>
            <a:r>
              <a:rPr lang="fr-FR" dirty="0" err="1">
                <a:solidFill>
                  <a:srgbClr val="000000"/>
                </a:solidFill>
              </a:rPr>
              <a:t>Language</a:t>
            </a:r>
            <a:r>
              <a:rPr lang="fr-FR" dirty="0">
                <a:solidFill>
                  <a:srgbClr val="000000"/>
                </a:solidFill>
              </a:rPr>
              <a:t> (CVL</a:t>
            </a:r>
            <a:r>
              <a:rPr lang="fr-FR" dirty="0" smtClean="0">
                <a:solidFill>
                  <a:srgbClr val="000000"/>
                </a:solidFill>
              </a:rPr>
              <a:t>)</a:t>
            </a:r>
            <a:endParaRPr lang="fr-FR" dirty="0">
              <a:solidFill>
                <a:srgbClr val="000000"/>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pic>
        <p:nvPicPr>
          <p:cNvPr id="5" name="Image 4" descr="cvl_logo_box_1000_rg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5805264"/>
            <a:ext cx="1080120" cy="866584"/>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6516216" y="5013176"/>
            <a:ext cx="714380" cy="535095"/>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7572396" y="4572008"/>
            <a:ext cx="785818" cy="588605"/>
          </a:xfrm>
          <a:prstGeom prst="rect">
            <a:avLst/>
          </a:prstGeom>
          <a:noFill/>
          <a:ln w="9525">
            <a:noFill/>
            <a:miter lim="800000"/>
            <a:headEnd/>
            <a:tailEnd/>
          </a:ln>
          <a:effectLst/>
        </p:spPr>
      </p:pic>
      <p:sp>
        <p:nvSpPr>
          <p:cNvPr id="8" name="Rectangle 7"/>
          <p:cNvSpPr/>
          <p:nvPr/>
        </p:nvSpPr>
        <p:spPr>
          <a:xfrm>
            <a:off x="6000760" y="2928934"/>
            <a:ext cx="714380" cy="1015663"/>
          </a:xfrm>
          <a:prstGeom prst="rect">
            <a:avLst/>
          </a:prstGeom>
        </p:spPr>
        <p:txBody>
          <a:bodyPr wrap="square">
            <a:spAutoFit/>
          </a:bodyPr>
          <a:lstStyle/>
          <a:p>
            <a:pPr algn="ctr"/>
            <a:r>
              <a:rPr lang="el-GR" sz="6000" b="1" dirty="0" smtClean="0">
                <a:latin typeface="Arial"/>
                <a:cs typeface="Arial"/>
              </a:rPr>
              <a:t>φ</a:t>
            </a:r>
            <a:endParaRPr lang="fr-FR" sz="6000" b="1" dirty="0" smtClean="0">
              <a:latin typeface="Arial"/>
              <a:cs typeface="Arial"/>
            </a:endParaRPr>
          </a:p>
        </p:txBody>
      </p:sp>
    </p:spTree>
    <p:extLst>
      <p:ext uri="{BB962C8B-B14F-4D97-AF65-F5344CB8AC3E}">
        <p14:creationId xmlns:p14="http://schemas.microsoft.com/office/powerpoint/2010/main" val="12408518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rmAutofit/>
          </a:bodyPr>
          <a:lstStyle/>
          <a:p>
            <a:r>
              <a:rPr lang="en-US" b="1" dirty="0" smtClean="0">
                <a:solidFill>
                  <a:schemeClr val="tx2">
                    <a:lumMod val="60000"/>
                    <a:lumOff val="40000"/>
                  </a:schemeClr>
                </a:solidFill>
              </a:rPr>
              <a:t>Feature Model: Applications</a:t>
            </a:r>
            <a:endParaRPr lang="en-US" b="1" dirty="0">
              <a:solidFill>
                <a:schemeClr val="tx2">
                  <a:lumMod val="60000"/>
                  <a:lumOff val="40000"/>
                </a:schemeClr>
              </a:solidFill>
            </a:endParaRPr>
          </a:p>
        </p:txBody>
      </p:sp>
      <p:sp>
        <p:nvSpPr>
          <p:cNvPr id="3" name="Espace réservé du contenu 2"/>
          <p:cNvSpPr>
            <a:spLocks noGrp="1"/>
          </p:cNvSpPr>
          <p:nvPr>
            <p:ph idx="1"/>
          </p:nvPr>
        </p:nvSpPr>
        <p:spPr>
          <a:xfrm>
            <a:off x="323528" y="1196752"/>
            <a:ext cx="8229600" cy="5257800"/>
          </a:xfrm>
        </p:spPr>
        <p:txBody>
          <a:bodyPr>
            <a:normAutofit/>
          </a:bodyPr>
          <a:lstStyle/>
          <a:p>
            <a:r>
              <a:rPr lang="en-US" dirty="0" smtClean="0"/>
              <a:t>Domain Analysis</a:t>
            </a:r>
          </a:p>
          <a:p>
            <a:pPr lvl="1"/>
            <a:endParaRPr lang="en-US" dirty="0" smtClean="0"/>
          </a:p>
          <a:p>
            <a:r>
              <a:rPr lang="en-US" dirty="0" smtClean="0"/>
              <a:t>Configurators </a:t>
            </a:r>
          </a:p>
          <a:p>
            <a:endParaRPr lang="en-US" dirty="0" smtClean="0"/>
          </a:p>
          <a:p>
            <a:r>
              <a:rPr lang="en-US" dirty="0" smtClean="0"/>
              <a:t>Automated Derivation of “Product”</a:t>
            </a:r>
          </a:p>
          <a:p>
            <a:endParaRPr lang="en-US" dirty="0" smtClean="0"/>
          </a:p>
          <a:p>
            <a:r>
              <a:rPr lang="en-US" dirty="0" smtClean="0"/>
              <a:t>Testing</a:t>
            </a:r>
          </a:p>
          <a:p>
            <a:endParaRPr lang="en-US" dirty="0"/>
          </a:p>
          <a:p>
            <a:r>
              <a:rPr lang="en-US" dirty="0" smtClean="0"/>
              <a:t>Model Checking</a:t>
            </a:r>
          </a:p>
          <a:p>
            <a:endParaRPr lang="en-US" dirty="0" smtClean="0"/>
          </a:p>
        </p:txBody>
      </p:sp>
      <p:sp>
        <p:nvSpPr>
          <p:cNvPr id="4" name="Espace réservé du numéro de diapositive 3"/>
          <p:cNvSpPr>
            <a:spLocks noGrp="1"/>
          </p:cNvSpPr>
          <p:nvPr>
            <p:ph type="sldNum" sz="quarter" idx="12"/>
          </p:nvPr>
        </p:nvSpPr>
        <p:spPr/>
        <p:txBody>
          <a:bodyPr/>
          <a:lstStyle/>
          <a:p>
            <a:fld id="{07E659AE-68A2-41B4-825A-F55FDC85404D}" type="slidenum">
              <a:rPr lang="en-US" smtClean="0"/>
              <a:pPr/>
              <a:t>32</a:t>
            </a:fld>
            <a:endParaRPr lang="en-US"/>
          </a:p>
        </p:txBody>
      </p:sp>
    </p:spTree>
    <p:extLst>
      <p:ext uri="{BB962C8B-B14F-4D97-AF65-F5344CB8AC3E}">
        <p14:creationId xmlns:p14="http://schemas.microsoft.com/office/powerpoint/2010/main" val="29119370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696564" y="1844824"/>
            <a:ext cx="5680010" cy="2585323"/>
          </a:xfrm>
          <a:prstGeom prst="rect">
            <a:avLst/>
          </a:prstGeom>
          <a:noFill/>
        </p:spPr>
        <p:txBody>
          <a:bodyPr wrap="none" lIns="91440" tIns="45720" rIns="91440" bIns="45720">
            <a:spAutoFit/>
          </a:bodyPr>
          <a:lstStyle/>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Feature Models:</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Principles</a:t>
            </a:r>
          </a:p>
        </p:txBody>
      </p:sp>
    </p:spTree>
    <p:extLst>
      <p:ext uri="{BB962C8B-B14F-4D97-AF65-F5344CB8AC3E}">
        <p14:creationId xmlns:p14="http://schemas.microsoft.com/office/powerpoint/2010/main" val="25617574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9244"/>
            <a:ext cx="8229600" cy="1143000"/>
          </a:xfrm>
        </p:spPr>
        <p:txBody>
          <a:bodyPr/>
          <a:lstStyle/>
          <a:p>
            <a:r>
              <a:rPr lang="en-US" b="1" dirty="0" smtClean="0">
                <a:solidFill>
                  <a:srgbClr val="558ED5"/>
                </a:solidFill>
              </a:rPr>
              <a:t>Feature modeling is…</a:t>
            </a:r>
            <a:endParaRPr lang="en-US" b="1" dirty="0">
              <a:solidFill>
                <a:srgbClr val="558ED5"/>
              </a:solidFill>
            </a:endParaRPr>
          </a:p>
        </p:txBody>
      </p:sp>
      <p:sp>
        <p:nvSpPr>
          <p:cNvPr id="3" name="Content Placeholder 2"/>
          <p:cNvSpPr>
            <a:spLocks noGrp="1"/>
          </p:cNvSpPr>
          <p:nvPr>
            <p:ph idx="1"/>
          </p:nvPr>
        </p:nvSpPr>
        <p:spPr>
          <a:xfrm>
            <a:off x="251520" y="908720"/>
            <a:ext cx="8229600" cy="4525963"/>
          </a:xfrm>
        </p:spPr>
        <p:txBody>
          <a:bodyPr>
            <a:normAutofit/>
          </a:bodyPr>
          <a:lstStyle/>
          <a:p>
            <a:r>
              <a:rPr lang="en-US" sz="2800" dirty="0" smtClean="0"/>
              <a:t>… </a:t>
            </a:r>
            <a:r>
              <a:rPr lang="en-US" sz="2800" dirty="0"/>
              <a:t>a</a:t>
            </a:r>
            <a:r>
              <a:rPr lang="en-US" sz="2800" dirty="0" smtClean="0"/>
              <a:t>bout </a:t>
            </a:r>
            <a:r>
              <a:rPr lang="en-US" sz="2800" dirty="0"/>
              <a:t>identifying </a:t>
            </a:r>
            <a:endParaRPr lang="en-US" sz="2800" dirty="0" smtClean="0"/>
          </a:p>
          <a:p>
            <a:pPr lvl="1"/>
            <a:r>
              <a:rPr lang="en-US" sz="2400" dirty="0" smtClean="0"/>
              <a:t>common </a:t>
            </a:r>
            <a:r>
              <a:rPr lang="en-US" sz="2400" dirty="0"/>
              <a:t>features of </a:t>
            </a:r>
            <a:r>
              <a:rPr lang="en-US" sz="2400" dirty="0" smtClean="0"/>
              <a:t>concepts</a:t>
            </a:r>
            <a:endParaRPr lang="en-US" sz="2400" dirty="0"/>
          </a:p>
          <a:p>
            <a:pPr lvl="1"/>
            <a:r>
              <a:rPr lang="en-US" sz="2400" dirty="0" smtClean="0"/>
              <a:t>variable </a:t>
            </a:r>
            <a:r>
              <a:rPr lang="en-US" sz="2400" dirty="0"/>
              <a:t>features of </a:t>
            </a:r>
            <a:r>
              <a:rPr lang="en-US" sz="2400" dirty="0" smtClean="0"/>
              <a:t>concepts</a:t>
            </a:r>
            <a:endParaRPr lang="en-US" sz="2400" dirty="0"/>
          </a:p>
          <a:p>
            <a:pPr lvl="1"/>
            <a:r>
              <a:rPr lang="en-US" sz="2400" dirty="0" smtClean="0"/>
              <a:t>and </a:t>
            </a:r>
            <a:r>
              <a:rPr lang="en-US" sz="2400" dirty="0"/>
              <a:t>their dependencies </a:t>
            </a:r>
          </a:p>
          <a:p>
            <a:pPr lvl="1"/>
            <a:r>
              <a:rPr lang="en-US" sz="2400" dirty="0"/>
              <a:t>and documenting them in a coherent model, called a feature model </a:t>
            </a:r>
          </a:p>
          <a:p>
            <a:r>
              <a:rPr lang="en-US" sz="2800" dirty="0" smtClean="0"/>
              <a:t>Core activity </a:t>
            </a:r>
            <a:r>
              <a:rPr lang="en-US" sz="2800" dirty="0"/>
              <a:t>of </a:t>
            </a:r>
            <a:r>
              <a:rPr lang="en-US" sz="2800" dirty="0" smtClean="0"/>
              <a:t>domain</a:t>
            </a:r>
            <a:r>
              <a:rPr lang="en-US" sz="2800" dirty="0"/>
              <a:t>-engineering </a:t>
            </a:r>
            <a:r>
              <a:rPr lang="en-US" sz="2800" dirty="0" smtClean="0"/>
              <a:t>methods</a:t>
            </a:r>
          </a:p>
          <a:p>
            <a:pPr marL="457200" lvl="1" indent="0">
              <a:buNone/>
            </a:pPr>
            <a:r>
              <a:rPr lang="en-US" sz="2400" dirty="0" smtClean="0"/>
              <a:t> </a:t>
            </a:r>
            <a:endParaRPr lang="en-US" sz="2400" dirty="0"/>
          </a:p>
          <a:p>
            <a:endParaRPr lang="en-US" sz="2800"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34</a:t>
            </a:fld>
            <a:endParaRPr lang="en-US"/>
          </a:p>
        </p:txBody>
      </p:sp>
      <p:pic>
        <p:nvPicPr>
          <p:cNvPr id="5" name="Image 4" descr="Capture d’écran 2012-10-22 à 23.5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4139595"/>
            <a:ext cx="4680520" cy="2684120"/>
          </a:xfrm>
          <a:prstGeom prst="rect">
            <a:avLst/>
          </a:prstGeom>
        </p:spPr>
      </p:pic>
    </p:spTree>
    <p:extLst>
      <p:ext uri="{BB962C8B-B14F-4D97-AF65-F5344CB8AC3E}">
        <p14:creationId xmlns:p14="http://schemas.microsoft.com/office/powerpoint/2010/main" val="34514809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lstStyle/>
          <a:p>
            <a:r>
              <a:rPr lang="en-US" b="1" dirty="0" smtClean="0">
                <a:solidFill>
                  <a:srgbClr val="558ED5"/>
                </a:solidFill>
              </a:rPr>
              <a:t>Feature and Psychology</a:t>
            </a:r>
            <a:endParaRPr lang="en-US" b="1" dirty="0">
              <a:solidFill>
                <a:srgbClr val="558ED5"/>
              </a:solidFill>
            </a:endParaRPr>
          </a:p>
        </p:txBody>
      </p:sp>
      <p:sp>
        <p:nvSpPr>
          <p:cNvPr id="3" name="Content Placeholder 2"/>
          <p:cNvSpPr>
            <a:spLocks noGrp="1"/>
          </p:cNvSpPr>
          <p:nvPr>
            <p:ph idx="1"/>
          </p:nvPr>
        </p:nvSpPr>
        <p:spPr>
          <a:xfrm>
            <a:off x="0" y="1196752"/>
            <a:ext cx="9144000" cy="5661248"/>
          </a:xfrm>
        </p:spPr>
        <p:txBody>
          <a:bodyPr>
            <a:normAutofit fontScale="85000" lnSpcReduction="20000"/>
          </a:bodyPr>
          <a:lstStyle/>
          <a:p>
            <a:r>
              <a:rPr lang="en-US" dirty="0"/>
              <a:t>The </a:t>
            </a:r>
            <a:r>
              <a:rPr lang="en-US" dirty="0" smtClean="0"/>
              <a:t>human </a:t>
            </a:r>
            <a:r>
              <a:rPr lang="en-US" dirty="0"/>
              <a:t>mind processes lots of information </a:t>
            </a:r>
          </a:p>
          <a:p>
            <a:r>
              <a:rPr lang="en-US" dirty="0"/>
              <a:t>Important function of human information processing: reducing the amount of information </a:t>
            </a:r>
          </a:p>
          <a:p>
            <a:r>
              <a:rPr lang="en-US" dirty="0" smtClean="0"/>
              <a:t>Describing </a:t>
            </a:r>
            <a:r>
              <a:rPr lang="en-US" dirty="0"/>
              <a:t>concepts by </a:t>
            </a:r>
            <a:r>
              <a:rPr lang="en-US" dirty="0" smtClean="0">
                <a:solidFill>
                  <a:srgbClr val="558ED5"/>
                </a:solidFill>
              </a:rPr>
              <a:t>features</a:t>
            </a:r>
          </a:p>
          <a:p>
            <a:pPr lvl="1"/>
            <a:r>
              <a:rPr lang="en-US" dirty="0"/>
              <a:t>Clustering </a:t>
            </a:r>
          </a:p>
          <a:p>
            <a:pPr lvl="1"/>
            <a:r>
              <a:rPr lang="en-US" dirty="0"/>
              <a:t>Abstraction  </a:t>
            </a:r>
            <a:r>
              <a:rPr lang="en-US" dirty="0" smtClean="0"/>
              <a:t>(Classification/Generalization)</a:t>
            </a:r>
            <a:endParaRPr lang="en-US" dirty="0"/>
          </a:p>
          <a:p>
            <a:pPr lvl="1"/>
            <a:r>
              <a:rPr lang="en-US" dirty="0"/>
              <a:t>Vocabulary construction</a:t>
            </a:r>
            <a:endParaRPr lang="en-US" dirty="0">
              <a:solidFill>
                <a:srgbClr val="558ED5"/>
              </a:solidFill>
            </a:endParaRPr>
          </a:p>
          <a:p>
            <a:r>
              <a:rPr lang="en-US" dirty="0" smtClean="0"/>
              <a:t>Classifying </a:t>
            </a:r>
            <a:r>
              <a:rPr lang="en-US" dirty="0"/>
              <a:t>a perceptional unit as an instance of a </a:t>
            </a:r>
            <a:r>
              <a:rPr lang="en-US" dirty="0" smtClean="0"/>
              <a:t>concept</a:t>
            </a:r>
          </a:p>
          <a:p>
            <a:r>
              <a:rPr lang="en-US" sz="3300" dirty="0"/>
              <a:t>Analysis of similarity </a:t>
            </a:r>
          </a:p>
          <a:p>
            <a:pPr lvl="1"/>
            <a:r>
              <a:rPr lang="en-US" sz="3300" dirty="0" smtClean="0"/>
              <a:t>Features </a:t>
            </a:r>
            <a:r>
              <a:rPr lang="en-US" sz="3300" dirty="0" smtClean="0">
                <a:solidFill>
                  <a:srgbClr val="558ED5"/>
                </a:solidFill>
              </a:rPr>
              <a:t>common</a:t>
            </a:r>
            <a:r>
              <a:rPr lang="en-US" sz="3300" dirty="0" smtClean="0"/>
              <a:t> to </a:t>
            </a:r>
            <a:r>
              <a:rPr lang="en-US" sz="3300" dirty="0"/>
              <a:t>entities, activities, events, relationships, structures, etc. </a:t>
            </a:r>
          </a:p>
          <a:p>
            <a:r>
              <a:rPr lang="en-US" sz="3300" dirty="0"/>
              <a:t>Analysis of variations </a:t>
            </a:r>
          </a:p>
          <a:p>
            <a:pPr lvl="1"/>
            <a:r>
              <a:rPr lang="en-US" sz="3300" dirty="0" smtClean="0"/>
              <a:t>Features that are </a:t>
            </a:r>
            <a:r>
              <a:rPr lang="en-US" sz="3300" dirty="0" smtClean="0">
                <a:solidFill>
                  <a:srgbClr val="558ED5"/>
                </a:solidFill>
              </a:rPr>
              <a:t>unique</a:t>
            </a:r>
            <a:r>
              <a:rPr lang="en-US" sz="3300" dirty="0" smtClean="0"/>
              <a:t> to </a:t>
            </a:r>
            <a:r>
              <a:rPr lang="en-US" sz="3300" dirty="0"/>
              <a:t>entities, activities, events, relationships, structures, etc. </a:t>
            </a:r>
          </a:p>
          <a:p>
            <a:endParaRPr lang="en-US" dirty="0"/>
          </a:p>
          <a:p>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35</a:t>
            </a:fld>
            <a:endParaRPr lang="en-US"/>
          </a:p>
        </p:txBody>
      </p:sp>
    </p:spTree>
    <p:extLst>
      <p:ext uri="{BB962C8B-B14F-4D97-AF65-F5344CB8AC3E}">
        <p14:creationId xmlns:p14="http://schemas.microsoft.com/office/powerpoint/2010/main" val="12652067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24952" y="0"/>
            <a:ext cx="8686800" cy="1143000"/>
          </a:xfrm>
        </p:spPr>
        <p:txBody>
          <a:bodyPr>
            <a:normAutofit fontScale="90000"/>
          </a:bodyPr>
          <a:lstStyle/>
          <a:p>
            <a:pPr eaLnBrk="1" hangingPunct="1"/>
            <a:r>
              <a:rPr lang="fr-FR" b="1" dirty="0" err="1" smtClean="0">
                <a:solidFill>
                  <a:srgbClr val="558ED5"/>
                </a:solidFill>
                <a:latin typeface="+mn-lt"/>
                <a:cs typeface="Arial" charset="0"/>
              </a:rPr>
              <a:t>Modeling</a:t>
            </a:r>
            <a:r>
              <a:rPr lang="fr-FR" b="1" dirty="0" smtClean="0">
                <a:solidFill>
                  <a:srgbClr val="558ED5"/>
                </a:solidFill>
                <a:latin typeface="+mn-lt"/>
                <a:cs typeface="Arial" charset="0"/>
              </a:rPr>
              <a:t> </a:t>
            </a:r>
            <a:r>
              <a:rPr lang="fr-FR" b="1" dirty="0" err="1">
                <a:solidFill>
                  <a:srgbClr val="558ED5"/>
                </a:solidFill>
                <a:latin typeface="+mn-lt"/>
                <a:cs typeface="Arial" charset="0"/>
              </a:rPr>
              <a:t>variability</a:t>
            </a:r>
            <a:r>
              <a:rPr lang="fr-FR" b="1" dirty="0">
                <a:solidFill>
                  <a:srgbClr val="558ED5"/>
                </a:solidFill>
                <a:latin typeface="+mn-lt"/>
                <a:cs typeface="Arial" charset="0"/>
              </a:rPr>
              <a:t> (and </a:t>
            </a:r>
            <a:r>
              <a:rPr lang="fr-FR" b="1" dirty="0" err="1">
                <a:solidFill>
                  <a:srgbClr val="558ED5"/>
                </a:solidFill>
                <a:latin typeface="+mn-lt"/>
                <a:cs typeface="Arial" charset="0"/>
              </a:rPr>
              <a:t>commonality</a:t>
            </a:r>
            <a:r>
              <a:rPr lang="fr-FR" b="1" dirty="0">
                <a:solidFill>
                  <a:srgbClr val="558ED5"/>
                </a:solidFill>
                <a:latin typeface="+mn-lt"/>
                <a:cs typeface="Arial" charset="0"/>
              </a:rPr>
              <a:t>)</a:t>
            </a:r>
          </a:p>
        </p:txBody>
      </p:sp>
      <p:sp>
        <p:nvSpPr>
          <p:cNvPr id="36867" name="Espace réservé du contenu 2"/>
          <p:cNvSpPr>
            <a:spLocks noGrp="1"/>
          </p:cNvSpPr>
          <p:nvPr>
            <p:ph idx="1"/>
          </p:nvPr>
        </p:nvSpPr>
        <p:spPr>
          <a:xfrm>
            <a:off x="0" y="1124744"/>
            <a:ext cx="9144000" cy="5733256"/>
          </a:xfrm>
        </p:spPr>
        <p:txBody>
          <a:bodyPr>
            <a:noAutofit/>
          </a:bodyPr>
          <a:lstStyle/>
          <a:p>
            <a:pPr eaLnBrk="1" hangingPunct="1">
              <a:spcAft>
                <a:spcPts val="1200"/>
              </a:spcAft>
            </a:pPr>
            <a:r>
              <a:rPr lang="fr-FR" sz="2400" b="1" dirty="0" err="1">
                <a:solidFill>
                  <a:srgbClr val="558ED5"/>
                </a:solidFill>
                <a:ea typeface="ＭＳ Ｐゴシック" charset="0"/>
                <a:cs typeface="ＭＳ Ｐゴシック" charset="0"/>
              </a:rPr>
              <a:t>Features</a:t>
            </a:r>
            <a:r>
              <a:rPr lang="fr-FR" sz="2400" b="1" dirty="0">
                <a:ea typeface="ＭＳ Ｐゴシック" charset="0"/>
                <a:cs typeface="ＭＳ Ｐゴシック" charset="0"/>
              </a:rPr>
              <a:t> </a:t>
            </a:r>
            <a:r>
              <a:rPr lang="fr-FR" sz="2400" dirty="0">
                <a:ea typeface="ＭＳ Ｐゴシック" charset="0"/>
                <a:cs typeface="ＭＳ Ｐゴシック" charset="0"/>
              </a:rPr>
              <a:t>are a </a:t>
            </a:r>
            <a:r>
              <a:rPr lang="fr-FR" sz="2400" dirty="0" err="1">
                <a:ea typeface="ＭＳ Ｐゴシック" charset="0"/>
                <a:cs typeface="ＭＳ Ｐゴシック" charset="0"/>
              </a:rPr>
              <a:t>convenient</a:t>
            </a:r>
            <a:r>
              <a:rPr lang="fr-FR" sz="2400" dirty="0">
                <a:ea typeface="ＭＳ Ｐゴシック" charset="0"/>
                <a:cs typeface="ＭＳ Ｐゴシック" charset="0"/>
              </a:rPr>
              <a:t> </a:t>
            </a:r>
            <a:r>
              <a:rPr lang="fr-FR" sz="2400" dirty="0" err="1">
                <a:ea typeface="ＭＳ Ｐゴシック" charset="0"/>
                <a:cs typeface="ＭＳ Ｐゴシック" charset="0"/>
              </a:rPr>
              <a:t>way</a:t>
            </a:r>
            <a:r>
              <a:rPr lang="fr-FR" sz="2400" dirty="0">
                <a:ea typeface="ＭＳ Ｐゴシック" charset="0"/>
                <a:cs typeface="ＭＳ Ｐゴシック" charset="0"/>
              </a:rPr>
              <a:t> to </a:t>
            </a:r>
            <a:r>
              <a:rPr lang="fr-FR" sz="2400" dirty="0" err="1">
                <a:ea typeface="ＭＳ Ｐゴシック" charset="0"/>
                <a:cs typeface="ＭＳ Ｐゴシック" charset="0"/>
              </a:rPr>
              <a:t>think</a:t>
            </a:r>
            <a:r>
              <a:rPr lang="fr-FR" sz="2400" dirty="0">
                <a:ea typeface="ＭＳ Ｐゴシック" charset="0"/>
                <a:cs typeface="ＭＳ Ｐゴシック" charset="0"/>
              </a:rPr>
              <a:t> about </a:t>
            </a:r>
            <a:r>
              <a:rPr lang="fr-FR" sz="2400" dirty="0" err="1">
                <a:ea typeface="ＭＳ Ｐゴシック" charset="0"/>
                <a:cs typeface="ＭＳ Ｐゴシック" charset="0"/>
              </a:rPr>
              <a:t>commonalities</a:t>
            </a:r>
            <a:r>
              <a:rPr lang="fr-FR" sz="2400" dirty="0">
                <a:ea typeface="ＭＳ Ｐゴシック" charset="0"/>
                <a:cs typeface="ＭＳ Ｐゴシック" charset="0"/>
              </a:rPr>
              <a:t> and </a:t>
            </a:r>
            <a:r>
              <a:rPr lang="fr-FR" sz="2400" dirty="0" err="1">
                <a:ea typeface="ＭＳ Ｐゴシック" charset="0"/>
                <a:cs typeface="ＭＳ Ｐゴシック" charset="0"/>
              </a:rPr>
              <a:t>differences</a:t>
            </a:r>
            <a:r>
              <a:rPr lang="fr-FR" sz="2400" dirty="0">
                <a:ea typeface="ＭＳ Ｐゴシック" charset="0"/>
                <a:cs typeface="ＭＳ Ｐゴシック" charset="0"/>
              </a:rPr>
              <a:t> </a:t>
            </a:r>
            <a:r>
              <a:rPr lang="fr-FR" sz="2400" dirty="0" err="1">
                <a:ea typeface="ＭＳ Ｐゴシック" charset="0"/>
                <a:cs typeface="ＭＳ Ｐゴシック" charset="0"/>
              </a:rPr>
              <a:t>between</a:t>
            </a:r>
            <a:r>
              <a:rPr lang="fr-FR" sz="2400" dirty="0">
                <a:ea typeface="ＭＳ Ｐゴシック" charset="0"/>
                <a:cs typeface="ＭＳ Ｐゴシック" charset="0"/>
              </a:rPr>
              <a:t> </a:t>
            </a:r>
            <a:r>
              <a:rPr lang="fr-FR" sz="2400" dirty="0" err="1">
                <a:ea typeface="ＭＳ Ｐゴシック" charset="0"/>
                <a:cs typeface="ＭＳ Ｐゴシック" charset="0"/>
              </a:rPr>
              <a:t>family</a:t>
            </a:r>
            <a:r>
              <a:rPr lang="fr-FR" sz="2400" dirty="0">
                <a:ea typeface="ＭＳ Ｐゴシック" charset="0"/>
                <a:cs typeface="ＭＳ Ｐゴシック" charset="0"/>
              </a:rPr>
              <a:t> </a:t>
            </a:r>
            <a:r>
              <a:rPr lang="fr-FR" sz="2400" dirty="0" err="1">
                <a:ea typeface="ＭＳ Ｐゴシック" charset="0"/>
                <a:cs typeface="ＭＳ Ｐゴシック" charset="0"/>
              </a:rPr>
              <a:t>members</a:t>
            </a:r>
            <a:endParaRPr lang="fr-FR" sz="2400" dirty="0">
              <a:ea typeface="ＭＳ Ｐゴシック" charset="0"/>
              <a:cs typeface="ＭＳ Ｐゴシック" charset="0"/>
            </a:endParaRPr>
          </a:p>
          <a:p>
            <a:pPr lvl="1" eaLnBrk="1" hangingPunct="1">
              <a:spcAft>
                <a:spcPts val="1200"/>
              </a:spcAft>
            </a:pPr>
            <a:r>
              <a:rPr lang="fr-FR" sz="1800" dirty="0" err="1">
                <a:ea typeface="ＭＳ Ｐゴシック" charset="0"/>
              </a:rPr>
              <a:t>e.g</a:t>
            </a:r>
            <a:r>
              <a:rPr lang="fr-FR" sz="1800" dirty="0">
                <a:ea typeface="ＭＳ Ｐゴシック" charset="0"/>
              </a:rPr>
              <a:t>. "MP3 </a:t>
            </a:r>
            <a:r>
              <a:rPr lang="fr-FR" sz="1800" dirty="0" err="1">
                <a:ea typeface="ＭＳ Ｐゴシック" charset="0"/>
              </a:rPr>
              <a:t>player</a:t>
            </a:r>
            <a:r>
              <a:rPr lang="fr-FR" sz="1800" dirty="0">
                <a:ea typeface="ＭＳ Ｐゴシック" charset="0"/>
              </a:rPr>
              <a:t>" – </a:t>
            </a:r>
            <a:r>
              <a:rPr lang="fr-FR" sz="1800" dirty="0" err="1">
                <a:ea typeface="ＭＳ Ｐゴシック" charset="0"/>
              </a:rPr>
              <a:t>some</a:t>
            </a:r>
            <a:r>
              <a:rPr lang="fr-FR" sz="1800" dirty="0">
                <a:ea typeface="ＭＳ Ｐゴシック" charset="0"/>
              </a:rPr>
              <a:t> phones have </a:t>
            </a:r>
            <a:r>
              <a:rPr lang="fr-FR" sz="1800" dirty="0" err="1">
                <a:ea typeface="ＭＳ Ｐゴシック" charset="0"/>
              </a:rPr>
              <a:t>it</a:t>
            </a:r>
            <a:r>
              <a:rPr lang="fr-FR" sz="1800" dirty="0">
                <a:ea typeface="ＭＳ Ｐゴシック" charset="0"/>
              </a:rPr>
              <a:t>, </a:t>
            </a:r>
            <a:r>
              <a:rPr lang="fr-FR" sz="1800" dirty="0" err="1">
                <a:ea typeface="ＭＳ Ｐゴシック" charset="0"/>
              </a:rPr>
              <a:t>some</a:t>
            </a:r>
            <a:r>
              <a:rPr lang="fr-FR" sz="1800" dirty="0">
                <a:ea typeface="ＭＳ Ｐゴシック" charset="0"/>
              </a:rPr>
              <a:t> </a:t>
            </a:r>
            <a:r>
              <a:rPr lang="fr-FR" sz="1800" dirty="0" err="1">
                <a:ea typeface="ＭＳ Ｐゴシック" charset="0"/>
              </a:rPr>
              <a:t>don't</a:t>
            </a:r>
            <a:endParaRPr lang="fr-FR" sz="1800" dirty="0">
              <a:ea typeface="ＭＳ Ｐゴシック" charset="0"/>
            </a:endParaRPr>
          </a:p>
          <a:p>
            <a:pPr eaLnBrk="1" hangingPunct="1">
              <a:spcAft>
                <a:spcPts val="1200"/>
              </a:spcAft>
            </a:pPr>
            <a:r>
              <a:rPr lang="fr-FR" sz="2400" dirty="0" err="1">
                <a:ea typeface="ＭＳ Ｐゴシック" charset="0"/>
                <a:cs typeface="ＭＳ Ｐゴシック" charset="0"/>
              </a:rPr>
              <a:t>Features</a:t>
            </a:r>
            <a:r>
              <a:rPr lang="fr-FR" sz="2400" dirty="0">
                <a:ea typeface="ＭＳ Ｐゴシック" charset="0"/>
                <a:cs typeface="ＭＳ Ｐゴシック" charset="0"/>
              </a:rPr>
              <a:t> are </a:t>
            </a:r>
            <a:r>
              <a:rPr lang="fr-FR" sz="2400" dirty="0" smtClean="0">
                <a:ea typeface="ＭＳ Ｐゴシック" charset="0"/>
                <a:cs typeface="ＭＳ Ｐゴシック" charset="0"/>
              </a:rPr>
              <a:t>« </a:t>
            </a:r>
            <a:r>
              <a:rPr lang="fr-FR" sz="2400" dirty="0" err="1" smtClean="0">
                <a:ea typeface="ＭＳ Ｐゴシック" charset="0"/>
                <a:cs typeface="ＭＳ Ｐゴシック" charset="0"/>
              </a:rPr>
              <a:t>usually</a:t>
            </a:r>
            <a:r>
              <a:rPr lang="fr-FR" sz="2400" dirty="0" smtClean="0">
                <a:ea typeface="ＭＳ Ｐゴシック" charset="0"/>
                <a:cs typeface="ＭＳ Ｐゴシック" charset="0"/>
              </a:rPr>
              <a:t> » </a:t>
            </a:r>
            <a:r>
              <a:rPr lang="fr-FR" sz="2400" b="1" dirty="0" err="1">
                <a:solidFill>
                  <a:srgbClr val="558ED5"/>
                </a:solidFill>
                <a:ea typeface="ＭＳ Ｐゴシック" charset="0"/>
                <a:cs typeface="ＭＳ Ｐゴシック" charset="0"/>
              </a:rPr>
              <a:t>coarse-grained</a:t>
            </a:r>
            <a:r>
              <a:rPr lang="fr-FR" sz="2400" b="1" dirty="0">
                <a:ea typeface="ＭＳ Ｐゴシック" charset="0"/>
                <a:cs typeface="ＭＳ Ｐゴシック" charset="0"/>
              </a:rPr>
              <a:t> </a:t>
            </a:r>
            <a:r>
              <a:rPr lang="fr-FR" sz="2400" dirty="0">
                <a:ea typeface="ＭＳ Ｐゴシック" charset="0"/>
                <a:cs typeface="ＭＳ Ｐゴシック" charset="0"/>
              </a:rPr>
              <a:t>abstractions</a:t>
            </a:r>
          </a:p>
          <a:p>
            <a:pPr lvl="1" eaLnBrk="1" hangingPunct="1">
              <a:spcAft>
                <a:spcPts val="1200"/>
              </a:spcAft>
            </a:pPr>
            <a:r>
              <a:rPr lang="fr-FR" sz="1800" dirty="0">
                <a:ea typeface="ＭＳ Ｐゴシック" charset="0"/>
              </a:rPr>
              <a:t>Abstract </a:t>
            </a:r>
            <a:r>
              <a:rPr lang="fr-FR" sz="1800" dirty="0" err="1">
                <a:ea typeface="ＭＳ Ｐゴシック" charset="0"/>
              </a:rPr>
              <a:t>from</a:t>
            </a:r>
            <a:r>
              <a:rPr lang="fr-FR" sz="1800" dirty="0">
                <a:ea typeface="ＭＳ Ｐゴシック" charset="0"/>
              </a:rPr>
              <a:t> </a:t>
            </a:r>
            <a:r>
              <a:rPr lang="fr-FR" sz="1800" dirty="0" err="1">
                <a:ea typeface="ＭＳ Ｐゴシック" charset="0"/>
              </a:rPr>
              <a:t>detailed</a:t>
            </a:r>
            <a:r>
              <a:rPr lang="fr-FR" sz="1800" dirty="0">
                <a:ea typeface="ＭＳ Ｐゴシック" charset="0"/>
              </a:rPr>
              <a:t> </a:t>
            </a:r>
            <a:r>
              <a:rPr lang="fr-FR" sz="1800" dirty="0" err="1">
                <a:ea typeface="ＭＳ Ｐゴシック" charset="0"/>
              </a:rPr>
              <a:t>requirements</a:t>
            </a:r>
            <a:endParaRPr lang="fr-FR" sz="1800" dirty="0">
              <a:ea typeface="ＭＳ Ｐゴシック" charset="0"/>
            </a:endParaRPr>
          </a:p>
          <a:p>
            <a:pPr lvl="2" eaLnBrk="1" hangingPunct="1">
              <a:spcAft>
                <a:spcPts val="1200"/>
              </a:spcAft>
            </a:pPr>
            <a:r>
              <a:rPr lang="fr-FR" sz="1600" dirty="0" err="1">
                <a:ea typeface="ＭＳ Ｐゴシック" charset="0"/>
              </a:rPr>
              <a:t>e.g</a:t>
            </a:r>
            <a:r>
              <a:rPr lang="fr-FR" sz="1600" dirty="0">
                <a:ea typeface="ＭＳ Ｐゴシック" charset="0"/>
              </a:rPr>
              <a:t>. "</a:t>
            </a:r>
            <a:r>
              <a:rPr lang="fr-FR" sz="1600" dirty="0" err="1">
                <a:ea typeface="ＭＳ Ｐゴシック" charset="0"/>
              </a:rPr>
              <a:t>when</a:t>
            </a:r>
            <a:r>
              <a:rPr lang="fr-FR" sz="1600" dirty="0">
                <a:ea typeface="ＭＳ Ｐゴシック" charset="0"/>
              </a:rPr>
              <a:t> in </a:t>
            </a:r>
            <a:r>
              <a:rPr lang="fr-FR" sz="1600" dirty="0" err="1">
                <a:ea typeface="ＭＳ Ｐゴシック" charset="0"/>
              </a:rPr>
              <a:t>shuffle</a:t>
            </a:r>
            <a:r>
              <a:rPr lang="fr-FR" sz="1600" dirty="0">
                <a:ea typeface="ＭＳ Ｐゴシック" charset="0"/>
              </a:rPr>
              <a:t> mode, the </a:t>
            </a:r>
            <a:r>
              <a:rPr lang="fr-FR" sz="1600" dirty="0" err="1">
                <a:ea typeface="ＭＳ Ｐゴシック" charset="0"/>
              </a:rPr>
              <a:t>player</a:t>
            </a:r>
            <a:r>
              <a:rPr lang="fr-FR" sz="1600" dirty="0">
                <a:ea typeface="ＭＳ Ｐゴシック" charset="0"/>
              </a:rPr>
              <a:t> selects the </a:t>
            </a:r>
            <a:r>
              <a:rPr lang="fr-FR" sz="1600" dirty="0" err="1">
                <a:ea typeface="ＭＳ Ｐゴシック" charset="0"/>
              </a:rPr>
              <a:t>next</a:t>
            </a:r>
            <a:r>
              <a:rPr lang="fr-FR" sz="1600" dirty="0">
                <a:ea typeface="ＭＳ Ｐゴシック" charset="0"/>
              </a:rPr>
              <a:t> </a:t>
            </a:r>
            <a:r>
              <a:rPr lang="fr-FR" sz="1600" dirty="0" err="1">
                <a:ea typeface="ＭＳ Ｐゴシック" charset="0"/>
              </a:rPr>
              <a:t>track</a:t>
            </a:r>
            <a:r>
              <a:rPr lang="fr-FR" sz="1600" dirty="0">
                <a:ea typeface="ＭＳ Ｐゴシック" charset="0"/>
              </a:rPr>
              <a:t> </a:t>
            </a:r>
            <a:r>
              <a:rPr lang="fr-FR" sz="1600" dirty="0" err="1">
                <a:ea typeface="ＭＳ Ｐゴシック" charset="0"/>
              </a:rPr>
              <a:t>using</a:t>
            </a:r>
            <a:r>
              <a:rPr lang="fr-FR" sz="1600" dirty="0">
                <a:ea typeface="ＭＳ Ｐゴシック" charset="0"/>
              </a:rPr>
              <a:t> a </a:t>
            </a:r>
            <a:r>
              <a:rPr lang="fr-FR" sz="1600" dirty="0" err="1">
                <a:ea typeface="ＭＳ Ｐゴシック" charset="0"/>
              </a:rPr>
              <a:t>random</a:t>
            </a:r>
            <a:r>
              <a:rPr lang="fr-FR" sz="1600" dirty="0">
                <a:ea typeface="ＭＳ Ｐゴシック" charset="0"/>
              </a:rPr>
              <a:t> </a:t>
            </a:r>
            <a:r>
              <a:rPr lang="fr-FR" sz="1600" dirty="0" err="1">
                <a:ea typeface="ＭＳ Ｐゴシック" charset="0"/>
              </a:rPr>
              <a:t>function</a:t>
            </a:r>
            <a:r>
              <a:rPr lang="fr-FR" sz="1600" dirty="0">
                <a:ea typeface="ＭＳ Ｐゴシック" charset="0"/>
              </a:rPr>
              <a:t>"</a:t>
            </a:r>
          </a:p>
          <a:p>
            <a:pPr lvl="1" eaLnBrk="1" hangingPunct="1">
              <a:spcAft>
                <a:spcPts val="1200"/>
              </a:spcAft>
            </a:pPr>
            <a:r>
              <a:rPr lang="fr-FR" sz="1800" dirty="0">
                <a:ea typeface="ＭＳ Ｐゴシック" charset="0"/>
              </a:rPr>
              <a:t>Abstract </a:t>
            </a:r>
            <a:r>
              <a:rPr lang="fr-FR" sz="1800" dirty="0" err="1">
                <a:ea typeface="ＭＳ Ｐゴシック" charset="0"/>
              </a:rPr>
              <a:t>from</a:t>
            </a:r>
            <a:r>
              <a:rPr lang="fr-FR" sz="1800" dirty="0">
                <a:ea typeface="ＭＳ Ｐゴシック" charset="0"/>
              </a:rPr>
              <a:t> design/</a:t>
            </a:r>
            <a:r>
              <a:rPr lang="fr-FR" sz="1800" dirty="0" err="1">
                <a:ea typeface="ＭＳ Ｐゴシック" charset="0"/>
              </a:rPr>
              <a:t>implementation</a:t>
            </a:r>
            <a:r>
              <a:rPr lang="fr-FR" sz="1800" dirty="0">
                <a:ea typeface="ＭＳ Ｐゴシック" charset="0"/>
              </a:rPr>
              <a:t> </a:t>
            </a:r>
            <a:r>
              <a:rPr lang="fr-FR" sz="1800" dirty="0" err="1">
                <a:ea typeface="ＭＳ Ｐゴシック" charset="0"/>
              </a:rPr>
              <a:t>details</a:t>
            </a:r>
            <a:endParaRPr lang="fr-FR" sz="1800" dirty="0">
              <a:ea typeface="ＭＳ Ｐゴシック" charset="0"/>
            </a:endParaRPr>
          </a:p>
          <a:p>
            <a:pPr lvl="2" eaLnBrk="1" hangingPunct="1">
              <a:spcAft>
                <a:spcPts val="1200"/>
              </a:spcAft>
            </a:pPr>
            <a:r>
              <a:rPr lang="fr-FR" sz="1600" dirty="0" err="1">
                <a:ea typeface="ＭＳ Ｐゴシック" charset="0"/>
              </a:rPr>
              <a:t>e.g</a:t>
            </a:r>
            <a:r>
              <a:rPr lang="fr-FR" sz="1600" dirty="0">
                <a:ea typeface="ＭＳ Ｐゴシック" charset="0"/>
              </a:rPr>
              <a:t>. "MP3_Player </a:t>
            </a:r>
            <a:r>
              <a:rPr lang="fr-FR" sz="1600" dirty="0" err="1">
                <a:ea typeface="ＭＳ Ｐゴシック" charset="0"/>
              </a:rPr>
              <a:t>is</a:t>
            </a:r>
            <a:r>
              <a:rPr lang="fr-FR" sz="1600" dirty="0">
                <a:ea typeface="ＭＳ Ｐゴシック" charset="0"/>
              </a:rPr>
              <a:t> a </a:t>
            </a:r>
            <a:r>
              <a:rPr lang="fr-FR" sz="1600" dirty="0" err="1">
                <a:ea typeface="ＭＳ Ｐゴシック" charset="0"/>
              </a:rPr>
              <a:t>concrete</a:t>
            </a:r>
            <a:r>
              <a:rPr lang="fr-FR" sz="1600" dirty="0">
                <a:ea typeface="ＭＳ Ｐゴシック" charset="0"/>
              </a:rPr>
              <a:t> </a:t>
            </a:r>
            <a:r>
              <a:rPr lang="fr-FR" sz="1600" dirty="0" err="1">
                <a:ea typeface="ＭＳ Ｐゴシック" charset="0"/>
              </a:rPr>
              <a:t>subclass</a:t>
            </a:r>
            <a:r>
              <a:rPr lang="fr-FR" sz="1600" dirty="0">
                <a:ea typeface="ＭＳ Ｐゴシック" charset="0"/>
              </a:rPr>
              <a:t> of </a:t>
            </a:r>
            <a:r>
              <a:rPr lang="fr-FR" sz="1600" dirty="0" err="1" smtClean="0">
                <a:ea typeface="ＭＳ Ｐゴシック" charset="0"/>
              </a:rPr>
              <a:t>Media_Player</a:t>
            </a:r>
            <a:r>
              <a:rPr lang="fr-FR" sz="1600" dirty="0" smtClean="0">
                <a:ea typeface="ＭＳ Ｐゴシック" charset="0"/>
              </a:rPr>
              <a:t> »</a:t>
            </a:r>
            <a:endParaRPr lang="fr-FR" sz="1600" dirty="0">
              <a:ea typeface="ＭＳ Ｐゴシック" charset="0"/>
            </a:endParaRPr>
          </a:p>
          <a:p>
            <a:pPr eaLnBrk="1" hangingPunct="1">
              <a:spcAft>
                <a:spcPts val="1200"/>
              </a:spcAft>
            </a:pPr>
            <a:r>
              <a:rPr lang="fr-FR" sz="2400" dirty="0" err="1" smtClean="0">
                <a:ea typeface="ＭＳ Ｐゴシック" charset="0"/>
                <a:cs typeface="ＭＳ Ｐゴシック" charset="0"/>
              </a:rPr>
              <a:t>Depends</a:t>
            </a:r>
            <a:r>
              <a:rPr lang="fr-FR" sz="2400" dirty="0" smtClean="0">
                <a:ea typeface="ＭＳ Ｐゴシック" charset="0"/>
                <a:cs typeface="ＭＳ Ｐゴシック" charset="0"/>
              </a:rPr>
              <a:t> on </a:t>
            </a:r>
            <a:r>
              <a:rPr lang="fr-FR" sz="2400" dirty="0" err="1" smtClean="0">
                <a:ea typeface="ＭＳ Ｐゴシック" charset="0"/>
                <a:cs typeface="ＭＳ Ｐゴシック" charset="0"/>
              </a:rPr>
              <a:t>what</a:t>
            </a:r>
            <a:r>
              <a:rPr lang="fr-FR" sz="2400" dirty="0" smtClean="0">
                <a:ea typeface="ＭＳ Ｐゴシック" charset="0"/>
                <a:cs typeface="ＭＳ Ｐゴシック" charset="0"/>
              </a:rPr>
              <a:t> </a:t>
            </a:r>
            <a:r>
              <a:rPr lang="fr-FR" sz="2400" dirty="0" err="1" smtClean="0">
                <a:ea typeface="ＭＳ Ｐゴシック" charset="0"/>
                <a:cs typeface="ＭＳ Ｐゴシック" charset="0"/>
              </a:rPr>
              <a:t>you</a:t>
            </a:r>
            <a:r>
              <a:rPr lang="fr-FR" sz="2400" dirty="0" smtClean="0">
                <a:ea typeface="ＭＳ Ｐゴシック" charset="0"/>
                <a:cs typeface="ＭＳ Ｐゴシック" charset="0"/>
              </a:rPr>
              <a:t> are </a:t>
            </a:r>
            <a:r>
              <a:rPr lang="fr-FR" sz="2400" dirty="0" err="1" smtClean="0">
                <a:ea typeface="ＭＳ Ｐゴシック" charset="0"/>
                <a:cs typeface="ＭＳ Ｐゴシック" charset="0"/>
              </a:rPr>
              <a:t>modeling</a:t>
            </a:r>
            <a:r>
              <a:rPr lang="fr-FR" sz="2400" dirty="0" smtClean="0">
                <a:ea typeface="ＭＳ Ｐゴシック" charset="0"/>
                <a:cs typeface="ＭＳ Ｐゴシック" charset="0"/>
              </a:rPr>
              <a:t> and for </a:t>
            </a:r>
            <a:r>
              <a:rPr lang="fr-FR" sz="2400" dirty="0" err="1" smtClean="0">
                <a:ea typeface="ＭＳ Ｐゴシック" charset="0"/>
                <a:cs typeface="ＭＳ Ｐゴシック" charset="0"/>
              </a:rPr>
              <a:t>which</a:t>
            </a:r>
            <a:r>
              <a:rPr lang="fr-FR" sz="2400" dirty="0" smtClean="0">
                <a:ea typeface="ＭＳ Ｐゴシック" charset="0"/>
                <a:cs typeface="ＭＳ Ｐゴシック" charset="0"/>
              </a:rPr>
              <a:t> </a:t>
            </a:r>
            <a:r>
              <a:rPr lang="fr-FR" sz="2400" dirty="0" err="1" smtClean="0">
                <a:ea typeface="ＭＳ Ｐゴシック" charset="0"/>
                <a:cs typeface="ＭＳ Ｐゴシック" charset="0"/>
              </a:rPr>
              <a:t>purpose</a:t>
            </a:r>
            <a:endParaRPr lang="fr-FR" sz="2400" dirty="0" smtClean="0">
              <a:ea typeface="ＭＳ Ｐゴシック" charset="0"/>
              <a:cs typeface="ＭＳ Ｐゴシック" charset="0"/>
            </a:endParaRPr>
          </a:p>
          <a:p>
            <a:pPr lvl="1">
              <a:spcAft>
                <a:spcPts val="1200"/>
              </a:spcAft>
            </a:pPr>
            <a:r>
              <a:rPr lang="fr-FR" sz="1800" dirty="0" err="1" smtClean="0">
                <a:ea typeface="ＭＳ Ｐゴシック" charset="0"/>
                <a:cs typeface="ＭＳ Ｐゴシック" charset="0"/>
              </a:rPr>
              <a:t>Elicitating</a:t>
            </a:r>
            <a:r>
              <a:rPr lang="fr-FR" sz="1800" dirty="0" smtClean="0">
                <a:ea typeface="ＭＳ Ｐゴシック" charset="0"/>
                <a:cs typeface="ＭＳ Ｐゴシック" charset="0"/>
              </a:rPr>
              <a:t> </a:t>
            </a:r>
            <a:r>
              <a:rPr lang="fr-FR" sz="1800" dirty="0" err="1" smtClean="0">
                <a:ea typeface="ＭＳ Ｐゴシック" charset="0"/>
                <a:cs typeface="ＭＳ Ｐゴシック" charset="0"/>
              </a:rPr>
              <a:t>requirements</a:t>
            </a:r>
            <a:r>
              <a:rPr lang="fr-FR" sz="1800" dirty="0" smtClean="0">
                <a:ea typeface="ＭＳ Ｐゴシック" charset="0"/>
                <a:cs typeface="ＭＳ Ｐゴシック" charset="0"/>
              </a:rPr>
              <a:t> </a:t>
            </a:r>
            <a:r>
              <a:rPr lang="fr-FR" sz="1800" dirty="0" err="1" smtClean="0">
                <a:ea typeface="ＭＳ Ｐゴシック" charset="0"/>
                <a:cs typeface="ＭＳ Ｐゴシック" charset="0"/>
              </a:rPr>
              <a:t>with</a:t>
            </a:r>
            <a:r>
              <a:rPr lang="fr-FR" sz="1800" dirty="0" smtClean="0">
                <a:ea typeface="ＭＳ Ｐゴシック" charset="0"/>
                <a:cs typeface="ＭＳ Ｐゴシック" charset="0"/>
              </a:rPr>
              <a:t> </a:t>
            </a:r>
            <a:r>
              <a:rPr lang="fr-FR" sz="1800" dirty="0" err="1" smtClean="0">
                <a:ea typeface="ＭＳ Ｐゴシック" charset="0"/>
                <a:cs typeface="ＭＳ Ｐゴシック" charset="0"/>
              </a:rPr>
              <a:t>customers</a:t>
            </a:r>
            <a:r>
              <a:rPr lang="fr-FR" sz="1800" dirty="0" smtClean="0">
                <a:ea typeface="ＭＳ Ｐゴシック" charset="0"/>
                <a:cs typeface="ＭＳ Ｐゴシック" charset="0"/>
              </a:rPr>
              <a:t> (</a:t>
            </a:r>
            <a:r>
              <a:rPr lang="fr-FR" sz="1800" dirty="0" err="1" smtClean="0">
                <a:ea typeface="ＭＳ Ｐゴシック" charset="0"/>
                <a:cs typeface="ＭＳ Ｐゴシック" charset="0"/>
              </a:rPr>
              <a:t>informal</a:t>
            </a:r>
            <a:r>
              <a:rPr lang="fr-FR" sz="1800" dirty="0" smtClean="0">
                <a:ea typeface="ＭＳ Ｐゴシック" charset="0"/>
                <a:cs typeface="ＭＳ Ｐゴシック" charset="0"/>
              </a:rPr>
              <a:t> document) </a:t>
            </a:r>
          </a:p>
          <a:p>
            <a:pPr lvl="1">
              <a:spcAft>
                <a:spcPts val="1200"/>
              </a:spcAft>
            </a:pPr>
            <a:r>
              <a:rPr lang="fr-FR" sz="1800" dirty="0" smtClean="0">
                <a:ea typeface="ＭＳ Ｐゴシック" charset="0"/>
                <a:cs typeface="ＭＳ Ｐゴシック" charset="0"/>
              </a:rPr>
              <a:t>VS </a:t>
            </a:r>
            <a:r>
              <a:rPr lang="fr-FR" sz="1800" dirty="0" err="1" smtClean="0">
                <a:ea typeface="ＭＳ Ｐゴシック" charset="0"/>
                <a:cs typeface="ＭＳ Ｐゴシック" charset="0"/>
              </a:rPr>
              <a:t>builiding</a:t>
            </a:r>
            <a:r>
              <a:rPr lang="fr-FR" sz="1800" dirty="0" smtClean="0">
                <a:ea typeface="ＭＳ Ｐゴシック" charset="0"/>
                <a:cs typeface="ＭＳ Ｐゴシック" charset="0"/>
              </a:rPr>
              <a:t> a </a:t>
            </a:r>
            <a:r>
              <a:rPr lang="fr-FR" sz="1800" dirty="0" err="1" smtClean="0">
                <a:ea typeface="ＭＳ Ｐゴシック" charset="0"/>
                <a:cs typeface="ＭＳ Ｐゴシック" charset="0"/>
              </a:rPr>
              <a:t>representation</a:t>
            </a:r>
            <a:r>
              <a:rPr lang="fr-FR" sz="1800" dirty="0" smtClean="0">
                <a:ea typeface="ＭＳ Ｐゴシック" charset="0"/>
                <a:cs typeface="ＭＳ Ｐゴシック" charset="0"/>
              </a:rPr>
              <a:t> of </a:t>
            </a:r>
            <a:r>
              <a:rPr lang="fr-FR" sz="1800" dirty="0" err="1" smtClean="0">
                <a:ea typeface="ＭＳ Ｐゴシック" charset="0"/>
                <a:cs typeface="ＭＳ Ｐゴシック" charset="0"/>
              </a:rPr>
              <a:t>your</a:t>
            </a:r>
            <a:r>
              <a:rPr lang="fr-FR" sz="1800" dirty="0" smtClean="0">
                <a:ea typeface="ＭＳ Ｐゴシック" charset="0"/>
                <a:cs typeface="ＭＳ Ｐゴシック" charset="0"/>
              </a:rPr>
              <a:t> code (</a:t>
            </a:r>
            <a:r>
              <a:rPr lang="fr-FR" sz="1800" dirty="0" err="1" smtClean="0">
                <a:ea typeface="ＭＳ Ｐゴシック" charset="0"/>
                <a:cs typeface="ＭＳ Ｐゴシック" charset="0"/>
              </a:rPr>
              <a:t>based</a:t>
            </a:r>
            <a:r>
              <a:rPr lang="fr-FR" sz="1800" dirty="0" smtClean="0">
                <a:ea typeface="ＭＳ Ｐゴシック" charset="0"/>
                <a:cs typeface="ＭＳ Ｐゴシック" charset="0"/>
              </a:rPr>
              <a:t> on CPP directives) </a:t>
            </a:r>
          </a:p>
        </p:txBody>
      </p:sp>
    </p:spTree>
    <p:extLst>
      <p:ext uri="{BB962C8B-B14F-4D97-AF65-F5344CB8AC3E}">
        <p14:creationId xmlns:p14="http://schemas.microsoft.com/office/powerpoint/2010/main" val="15690857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p:txBody>
          <a:bodyPr>
            <a:normAutofit fontScale="90000"/>
          </a:bodyPr>
          <a:lstStyle/>
          <a:p>
            <a:pPr eaLnBrk="1" hangingPunct="1"/>
            <a:r>
              <a:rPr lang="fr-FR" dirty="0" err="1">
                <a:latin typeface="Arial" charset="0"/>
                <a:cs typeface="Arial" charset="0"/>
              </a:rPr>
              <a:t>What's</a:t>
            </a:r>
            <a:r>
              <a:rPr lang="fr-FR" dirty="0">
                <a:latin typeface="Arial" charset="0"/>
                <a:cs typeface="Arial" charset="0"/>
              </a:rPr>
              <a:t> a </a:t>
            </a:r>
            <a:r>
              <a:rPr lang="fr-FR" b="1" dirty="0" err="1">
                <a:solidFill>
                  <a:srgbClr val="558ED5"/>
                </a:solidFill>
                <a:latin typeface="Arial" charset="0"/>
                <a:cs typeface="Arial" charset="0"/>
              </a:rPr>
              <a:t>feature</a:t>
            </a:r>
            <a:r>
              <a:rPr lang="fr-FR" dirty="0">
                <a:latin typeface="Arial" charset="0"/>
                <a:cs typeface="Arial" charset="0"/>
              </a:rPr>
              <a:t>? (</a:t>
            </a:r>
            <a:r>
              <a:rPr lang="fr-FR" dirty="0" err="1">
                <a:latin typeface="Arial" charset="0"/>
                <a:cs typeface="Arial" charset="0"/>
              </a:rPr>
              <a:t>survey</a:t>
            </a:r>
            <a:r>
              <a:rPr lang="fr-FR" dirty="0">
                <a:latin typeface="Arial" charset="0"/>
                <a:cs typeface="Arial" charset="0"/>
              </a:rPr>
              <a:t> </a:t>
            </a:r>
            <a:r>
              <a:rPr lang="fr-FR" dirty="0" err="1">
                <a:latin typeface="Arial" charset="0"/>
                <a:cs typeface="Arial" charset="0"/>
              </a:rPr>
              <a:t>excerpt</a:t>
            </a:r>
            <a:r>
              <a:rPr lang="fr-FR" dirty="0">
                <a:latin typeface="Arial" charset="0"/>
                <a:cs typeface="Arial" charset="0"/>
              </a:rPr>
              <a:t>)</a:t>
            </a:r>
          </a:p>
        </p:txBody>
      </p:sp>
      <p:sp>
        <p:nvSpPr>
          <p:cNvPr id="37891" name="Espace réservé du contenu 2"/>
          <p:cNvSpPr>
            <a:spLocks noGrp="1"/>
          </p:cNvSpPr>
          <p:nvPr>
            <p:ph idx="1"/>
          </p:nvPr>
        </p:nvSpPr>
        <p:spPr/>
        <p:txBody>
          <a:bodyPr>
            <a:normAutofit fontScale="92500" lnSpcReduction="10000"/>
          </a:bodyPr>
          <a:lstStyle/>
          <a:p>
            <a:pPr eaLnBrk="1" hangingPunct="1">
              <a:spcAft>
                <a:spcPts val="1200"/>
              </a:spcAft>
            </a:pPr>
            <a:r>
              <a:rPr lang="fr-FR" sz="1800" i="1">
                <a:latin typeface="Arial" charset="0"/>
                <a:ea typeface="ＭＳ Ｐゴシック" charset="0"/>
                <a:cs typeface="ＭＳ Ｐゴシック" charset="0"/>
              </a:rPr>
              <a:t>[Kang et al.]</a:t>
            </a:r>
            <a:r>
              <a:rPr lang="fr-FR" sz="2000">
                <a:latin typeface="Arial" charset="0"/>
                <a:ea typeface="ＭＳ Ｐゴシック" charset="0"/>
                <a:cs typeface="ＭＳ Ｐゴシック" charset="0"/>
              </a:rPr>
              <a:t> “a prominent or distinctive </a:t>
            </a:r>
            <a:r>
              <a:rPr lang="fr-FR" sz="2000" b="1">
                <a:latin typeface="Arial" charset="0"/>
                <a:ea typeface="ＭＳ Ｐゴシック" charset="0"/>
                <a:cs typeface="ＭＳ Ｐゴシック" charset="0"/>
              </a:rPr>
              <a:t>user-visible aspect, quality</a:t>
            </a:r>
            <a:r>
              <a:rPr lang="fr-FR" sz="2000">
                <a:latin typeface="Arial" charset="0"/>
                <a:ea typeface="ＭＳ Ｐゴシック" charset="0"/>
                <a:cs typeface="ＭＳ Ｐゴシック" charset="0"/>
              </a:rPr>
              <a:t> or </a:t>
            </a:r>
            <a:r>
              <a:rPr lang="fr-FR" sz="2000" b="1">
                <a:latin typeface="Arial" charset="0"/>
                <a:ea typeface="ＭＳ Ｐゴシック" charset="0"/>
                <a:cs typeface="ＭＳ Ｐゴシック" charset="0"/>
              </a:rPr>
              <a:t>characteristic </a:t>
            </a:r>
            <a:r>
              <a:rPr lang="fr-FR" sz="2000">
                <a:latin typeface="Arial" charset="0"/>
                <a:ea typeface="ＭＳ Ｐゴシック" charset="0"/>
                <a:cs typeface="ＭＳ Ｐゴシック" charset="0"/>
              </a:rPr>
              <a:t>of a software system or systems”</a:t>
            </a:r>
          </a:p>
          <a:p>
            <a:pPr eaLnBrk="1" hangingPunct="1">
              <a:spcAft>
                <a:spcPts val="1200"/>
              </a:spcAft>
            </a:pPr>
            <a:r>
              <a:rPr lang="fr-FR" sz="1800" i="1">
                <a:latin typeface="Arial" charset="0"/>
                <a:ea typeface="ＭＳ Ｐゴシック" charset="0"/>
                <a:cs typeface="ＭＳ Ｐゴシック" charset="0"/>
              </a:rPr>
              <a:t>[Kang et al.]</a:t>
            </a:r>
            <a:r>
              <a:rPr lang="fr-FR" sz="2000">
                <a:latin typeface="Arial" charset="0"/>
                <a:ea typeface="ＭＳ Ｐゴシック" charset="0"/>
                <a:cs typeface="ＭＳ Ｐゴシック" charset="0"/>
              </a:rPr>
              <a:t> “distinctively identiﬁable </a:t>
            </a:r>
            <a:r>
              <a:rPr lang="fr-FR" sz="2000" b="1">
                <a:latin typeface="Arial" charset="0"/>
                <a:ea typeface="ＭＳ Ｐゴシック" charset="0"/>
                <a:cs typeface="ＭＳ Ｐゴシック" charset="0"/>
              </a:rPr>
              <a:t>functional abstractions </a:t>
            </a:r>
            <a:r>
              <a:rPr lang="fr-FR" sz="2000">
                <a:latin typeface="Arial" charset="0"/>
                <a:ea typeface="ＭＳ Ｐゴシック" charset="0"/>
                <a:cs typeface="ＭＳ Ｐゴシック" charset="0"/>
              </a:rPr>
              <a:t>that must be implemented, tested, delivered, and maintained”</a:t>
            </a:r>
          </a:p>
          <a:p>
            <a:pPr eaLnBrk="1" hangingPunct="1">
              <a:spcAft>
                <a:spcPts val="1200"/>
              </a:spcAft>
            </a:pPr>
            <a:r>
              <a:rPr lang="fr-FR" sz="1800" i="1">
                <a:latin typeface="Arial" charset="0"/>
                <a:ea typeface="ＭＳ Ｐゴシック" charset="0"/>
                <a:cs typeface="ＭＳ Ｐゴシック" charset="0"/>
              </a:rPr>
              <a:t>[Eisenecker and Czarnecki]</a:t>
            </a:r>
            <a:r>
              <a:rPr lang="fr-FR" sz="2000">
                <a:latin typeface="Arial" charset="0"/>
                <a:ea typeface="ＭＳ Ｐゴシック" charset="0"/>
                <a:cs typeface="ＭＳ Ｐゴシック" charset="0"/>
              </a:rPr>
              <a:t>. “</a:t>
            </a:r>
            <a:r>
              <a:rPr lang="fr-FR" sz="2000" b="1">
                <a:latin typeface="Arial" charset="0"/>
                <a:ea typeface="ＭＳ Ｐゴシック" charset="0"/>
                <a:cs typeface="ＭＳ Ｐゴシック" charset="0"/>
              </a:rPr>
              <a:t>anything users </a:t>
            </a:r>
            <a:r>
              <a:rPr lang="fr-FR" sz="2000">
                <a:latin typeface="Arial" charset="0"/>
                <a:ea typeface="ＭＳ Ｐゴシック" charset="0"/>
                <a:cs typeface="ＭＳ Ｐゴシック" charset="0"/>
              </a:rPr>
              <a:t>or client programs might want to </a:t>
            </a:r>
            <a:r>
              <a:rPr lang="fr-FR" sz="2000" b="1">
                <a:latin typeface="Arial" charset="0"/>
                <a:ea typeface="ＭＳ Ｐゴシック" charset="0"/>
                <a:cs typeface="ＭＳ Ｐゴシック" charset="0"/>
              </a:rPr>
              <a:t>control about a concept</a:t>
            </a:r>
            <a:r>
              <a:rPr lang="fr-FR" sz="2000">
                <a:latin typeface="Arial" charset="0"/>
                <a:ea typeface="ＭＳ Ｐゴシック" charset="0"/>
                <a:cs typeface="ＭＳ Ｐゴシック" charset="0"/>
              </a:rPr>
              <a:t>”</a:t>
            </a:r>
          </a:p>
          <a:p>
            <a:pPr eaLnBrk="1" hangingPunct="1">
              <a:spcAft>
                <a:spcPts val="1200"/>
              </a:spcAft>
            </a:pPr>
            <a:r>
              <a:rPr lang="fr-FR" sz="1800" i="1">
                <a:latin typeface="Arial" charset="0"/>
                <a:ea typeface="ＭＳ Ｐゴシック" charset="0"/>
                <a:cs typeface="ＭＳ Ｐゴシック" charset="0"/>
              </a:rPr>
              <a:t>[Bosch et al.]</a:t>
            </a:r>
            <a:r>
              <a:rPr lang="fr-FR" sz="2000">
                <a:latin typeface="Arial" charset="0"/>
                <a:ea typeface="ＭＳ Ｐゴシック" charset="0"/>
                <a:cs typeface="ＭＳ Ｐゴシック" charset="0"/>
              </a:rPr>
              <a:t> “A </a:t>
            </a:r>
            <a:r>
              <a:rPr lang="fr-FR" sz="2000" b="1">
                <a:latin typeface="Arial" charset="0"/>
                <a:ea typeface="ＭＳ Ｐゴシック" charset="0"/>
                <a:cs typeface="ＭＳ Ｐゴシック" charset="0"/>
              </a:rPr>
              <a:t>logical unit of behaviour </a:t>
            </a:r>
            <a:r>
              <a:rPr lang="fr-FR" sz="2000">
                <a:latin typeface="Arial" charset="0"/>
                <a:ea typeface="ＭＳ Ｐゴシック" charset="0"/>
                <a:cs typeface="ＭＳ Ｐゴシック" charset="0"/>
              </a:rPr>
              <a:t>speciﬁed by a set of </a:t>
            </a:r>
            <a:r>
              <a:rPr lang="fr-FR" sz="2000" b="1">
                <a:latin typeface="Arial" charset="0"/>
                <a:ea typeface="ＭＳ Ｐゴシック" charset="0"/>
                <a:cs typeface="ＭＳ Ｐゴシック" charset="0"/>
              </a:rPr>
              <a:t>functional </a:t>
            </a:r>
            <a:r>
              <a:rPr lang="fr-FR" sz="2000">
                <a:latin typeface="Arial" charset="0"/>
                <a:ea typeface="ＭＳ Ｐゴシック" charset="0"/>
                <a:cs typeface="ＭＳ Ｐゴシック" charset="0"/>
              </a:rPr>
              <a:t>and </a:t>
            </a:r>
            <a:r>
              <a:rPr lang="fr-FR" sz="2000" b="1">
                <a:latin typeface="Arial" charset="0"/>
                <a:ea typeface="ＭＳ Ｐゴシック" charset="0"/>
                <a:cs typeface="ＭＳ Ｐゴシック" charset="0"/>
              </a:rPr>
              <a:t>non-functional requirements</a:t>
            </a:r>
            <a:r>
              <a:rPr lang="fr-FR" sz="2000">
                <a:latin typeface="Arial" charset="0"/>
                <a:ea typeface="ＭＳ Ｐゴシック" charset="0"/>
                <a:cs typeface="ＭＳ Ｐゴシック" charset="0"/>
              </a:rPr>
              <a:t>.”</a:t>
            </a:r>
          </a:p>
          <a:p>
            <a:pPr eaLnBrk="1" hangingPunct="1">
              <a:spcAft>
                <a:spcPts val="1200"/>
              </a:spcAft>
            </a:pPr>
            <a:r>
              <a:rPr lang="fr-FR" sz="1800" i="1">
                <a:latin typeface="Arial" charset="0"/>
                <a:ea typeface="ＭＳ Ｐゴシック" charset="0"/>
                <a:cs typeface="ＭＳ Ｐゴシック" charset="0"/>
              </a:rPr>
              <a:t>[Chen et al.]</a:t>
            </a:r>
            <a:r>
              <a:rPr lang="fr-FR" sz="2000">
                <a:latin typeface="Arial" charset="0"/>
                <a:ea typeface="ＭＳ Ｐゴシック" charset="0"/>
                <a:cs typeface="ＭＳ Ｐゴシック" charset="0"/>
              </a:rPr>
              <a:t> “a </a:t>
            </a:r>
            <a:r>
              <a:rPr lang="fr-FR" sz="2000" b="1">
                <a:latin typeface="Arial" charset="0"/>
                <a:ea typeface="ＭＳ Ｐゴシック" charset="0"/>
                <a:cs typeface="ＭＳ Ｐゴシック" charset="0"/>
              </a:rPr>
              <a:t>product characteristic </a:t>
            </a:r>
            <a:r>
              <a:rPr lang="fr-FR" sz="2000">
                <a:latin typeface="Arial" charset="0"/>
                <a:ea typeface="ＭＳ Ｐゴシック" charset="0"/>
                <a:cs typeface="ＭＳ Ｐゴシック" charset="0"/>
              </a:rPr>
              <a:t>from user or customer views, which essentially consists of a cohesive </a:t>
            </a:r>
            <a:r>
              <a:rPr lang="fr-FR" sz="2000" b="1">
                <a:latin typeface="Arial" charset="0"/>
                <a:ea typeface="ＭＳ Ｐゴシック" charset="0"/>
                <a:cs typeface="ＭＳ Ｐゴシック" charset="0"/>
              </a:rPr>
              <a:t>set of </a:t>
            </a:r>
            <a:r>
              <a:rPr lang="fr-FR" sz="2000">
                <a:latin typeface="Arial" charset="0"/>
                <a:ea typeface="ＭＳ Ｐゴシック" charset="0"/>
                <a:cs typeface="ＭＳ Ｐゴシック" charset="0"/>
              </a:rPr>
              <a:t>individual </a:t>
            </a:r>
            <a:r>
              <a:rPr lang="fr-FR" sz="2000" b="1">
                <a:latin typeface="Arial" charset="0"/>
                <a:ea typeface="ＭＳ Ｐゴシック" charset="0"/>
                <a:cs typeface="ＭＳ Ｐゴシック" charset="0"/>
              </a:rPr>
              <a:t>requirements</a:t>
            </a:r>
            <a:r>
              <a:rPr lang="fr-FR" sz="2000">
                <a:latin typeface="Arial" charset="0"/>
                <a:ea typeface="ＭＳ Ｐゴシック" charset="0"/>
                <a:cs typeface="ＭＳ Ｐゴシック" charset="0"/>
              </a:rPr>
              <a:t>”</a:t>
            </a:r>
            <a:endParaRPr lang="fr-FR" sz="1800" i="1">
              <a:latin typeface="Arial" charset="0"/>
              <a:ea typeface="ＭＳ Ｐゴシック" charset="0"/>
              <a:cs typeface="ＭＳ Ｐゴシック" charset="0"/>
            </a:endParaRPr>
          </a:p>
          <a:p>
            <a:pPr eaLnBrk="1" hangingPunct="1">
              <a:spcAft>
                <a:spcPts val="1200"/>
              </a:spcAft>
            </a:pPr>
            <a:r>
              <a:rPr lang="fr-FR" sz="1800" i="1">
                <a:latin typeface="Arial" charset="0"/>
                <a:ea typeface="ＭＳ Ｐゴシック" charset="0"/>
                <a:cs typeface="ＭＳ Ｐゴシック" charset="0"/>
              </a:rPr>
              <a:t>[Batory]</a:t>
            </a:r>
            <a:r>
              <a:rPr lang="fr-FR" sz="2000">
                <a:latin typeface="Arial" charset="0"/>
                <a:ea typeface="ＭＳ Ｐゴシック" charset="0"/>
                <a:cs typeface="ＭＳ Ｐゴシック" charset="0"/>
              </a:rPr>
              <a:t> “an elaboration or augmentation of an entity(s) that introduces a </a:t>
            </a:r>
            <a:r>
              <a:rPr lang="fr-FR" sz="2000" b="1">
                <a:latin typeface="Arial" charset="0"/>
                <a:ea typeface="ＭＳ Ｐゴシック" charset="0"/>
                <a:cs typeface="ＭＳ Ｐゴシック" charset="0"/>
              </a:rPr>
              <a:t>new service</a:t>
            </a:r>
            <a:r>
              <a:rPr lang="fr-FR" sz="2000">
                <a:latin typeface="Arial" charset="0"/>
                <a:ea typeface="ＭＳ Ｐゴシック" charset="0"/>
                <a:cs typeface="ＭＳ Ｐゴシック" charset="0"/>
              </a:rPr>
              <a:t>, </a:t>
            </a:r>
            <a:r>
              <a:rPr lang="fr-FR" sz="2000" b="1">
                <a:latin typeface="Arial" charset="0"/>
                <a:ea typeface="ＭＳ Ｐゴシック" charset="0"/>
                <a:cs typeface="ＭＳ Ｐゴシック" charset="0"/>
              </a:rPr>
              <a:t>capability </a:t>
            </a:r>
            <a:r>
              <a:rPr lang="fr-FR" sz="2000">
                <a:latin typeface="Arial" charset="0"/>
                <a:ea typeface="ＭＳ Ｐゴシック" charset="0"/>
                <a:cs typeface="ＭＳ Ｐゴシック" charset="0"/>
              </a:rPr>
              <a:t>or relationship” </a:t>
            </a:r>
          </a:p>
        </p:txBody>
      </p:sp>
      <p:sp>
        <p:nvSpPr>
          <p:cNvPr id="4" name="TextBox 19"/>
          <p:cNvSpPr txBox="1"/>
          <p:nvPr/>
        </p:nvSpPr>
        <p:spPr>
          <a:xfrm rot="21417765">
            <a:off x="1924279" y="5923764"/>
            <a:ext cx="5424707" cy="769441"/>
          </a:xfrm>
          <a:prstGeom prst="rect">
            <a:avLst/>
          </a:prstGeom>
          <a:noFill/>
        </p:spPr>
        <p:txBody>
          <a:bodyPr wrap="none" rtlCol="0">
            <a:spAutoFit/>
          </a:bodyPr>
          <a:lstStyle/>
          <a:p>
            <a:r>
              <a:rPr lang="en-US" sz="4400" b="1" dirty="0" smtClean="0">
                <a:solidFill>
                  <a:srgbClr val="FF0000"/>
                </a:solidFill>
                <a:latin typeface="Calibri"/>
              </a:rPr>
              <a:t>Requirements to Code</a:t>
            </a:r>
            <a:endParaRPr lang="en-US" sz="4400" b="1" dirty="0">
              <a:solidFill>
                <a:srgbClr val="FF0000"/>
              </a:solidFill>
              <a:latin typeface="Calibri"/>
            </a:endParaRPr>
          </a:p>
        </p:txBody>
      </p:sp>
    </p:spTree>
    <p:extLst>
      <p:ext uri="{BB962C8B-B14F-4D97-AF65-F5344CB8AC3E}">
        <p14:creationId xmlns:p14="http://schemas.microsoft.com/office/powerpoint/2010/main" val="3665563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696564" y="1844824"/>
            <a:ext cx="5680010" cy="2585323"/>
          </a:xfrm>
          <a:prstGeom prst="rect">
            <a:avLst/>
          </a:prstGeom>
          <a:noFill/>
        </p:spPr>
        <p:txBody>
          <a:bodyPr wrap="none" lIns="91440" tIns="45720" rIns="91440" bIns="45720">
            <a:spAutoFit/>
          </a:bodyPr>
          <a:lstStyle/>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Feature Models:</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Syntax</a:t>
            </a:r>
          </a:p>
        </p:txBody>
      </p:sp>
    </p:spTree>
    <p:extLst>
      <p:ext uri="{BB962C8B-B14F-4D97-AF65-F5344CB8AC3E}">
        <p14:creationId xmlns:p14="http://schemas.microsoft.com/office/powerpoint/2010/main" val="9095200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ln/>
        </p:spPr>
        <p:txBody>
          <a:bodyPr/>
          <a:lstStyle/>
          <a:p>
            <a:endParaRPr lang="en-US"/>
          </a:p>
        </p:txBody>
      </p:sp>
      <p:sp>
        <p:nvSpPr>
          <p:cNvPr id="23554" name="Rectangle 2"/>
          <p:cNvSpPr>
            <a:spLocks noGrp="1" noChangeArrowheads="1"/>
          </p:cNvSpPr>
          <p:nvPr>
            <p:ph idx="1"/>
          </p:nvPr>
        </p:nvSpPr>
        <p:spPr>
          <a:ln/>
        </p:spPr>
        <p:txBody>
          <a:bodyPr/>
          <a:lstStyle/>
          <a:p>
            <a:endParaRPr lang="en-US"/>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53" y="44648"/>
            <a:ext cx="8751094" cy="698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73477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descr="Capture d’écran 2012-10-22 à 23.38.23.png"/>
          <p:cNvPicPr>
            <a:picLocks noChangeAspect="1"/>
          </p:cNvPicPr>
          <p:nvPr/>
        </p:nvPicPr>
        <p:blipFill>
          <a:blip r:embed="rId2">
            <a:extLst>
              <a:ext uri="{28A0092B-C50C-407E-A947-70E740481C1C}">
                <a14:useLocalDpi xmlns:a14="http://schemas.microsoft.com/office/drawing/2010/main" val="0"/>
              </a:ext>
            </a:extLst>
          </a:blip>
          <a:srcRect l="-19183" r="-19183"/>
          <a:stretch>
            <a:fillRect/>
          </a:stretch>
        </p:blipFill>
        <p:spPr>
          <a:xfrm>
            <a:off x="5148064" y="-1"/>
            <a:ext cx="4482039" cy="2464949"/>
          </a:xfrm>
          <a:prstGeom prst="rect">
            <a:avLst/>
          </a:prstGeom>
        </p:spPr>
      </p:pic>
      <p:pic>
        <p:nvPicPr>
          <p:cNvPr id="3" name="Image 2" descr="Capture d’écran 2012-10-22 à 23.38.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373314"/>
            <a:ext cx="4726219" cy="3484686"/>
          </a:xfrm>
          <a:prstGeom prst="rect">
            <a:avLst/>
          </a:prstGeom>
        </p:spPr>
      </p:pic>
      <p:grpSp>
        <p:nvGrpSpPr>
          <p:cNvPr id="22" name="Grouper 21"/>
          <p:cNvGrpSpPr/>
          <p:nvPr/>
        </p:nvGrpSpPr>
        <p:grpSpPr>
          <a:xfrm>
            <a:off x="0" y="188640"/>
            <a:ext cx="3851921" cy="4392488"/>
            <a:chOff x="-170897" y="-1323975"/>
            <a:chExt cx="9064072" cy="9361488"/>
          </a:xfrm>
        </p:grpSpPr>
        <p:sp>
          <p:nvSpPr>
            <p:cNvPr id="4" name="Rectangle 3"/>
            <p:cNvSpPr/>
            <p:nvPr/>
          </p:nvSpPr>
          <p:spPr>
            <a:xfrm>
              <a:off x="5940425" y="2600325"/>
              <a:ext cx="2952750" cy="158432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sz="1400"/>
            </a:p>
          </p:txBody>
        </p:sp>
        <p:sp>
          <p:nvSpPr>
            <p:cNvPr id="5" name="Rectangle 4"/>
            <p:cNvSpPr/>
            <p:nvPr/>
          </p:nvSpPr>
          <p:spPr>
            <a:xfrm>
              <a:off x="5940425" y="4527550"/>
              <a:ext cx="2952750" cy="158432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sz="1400"/>
            </a:p>
          </p:txBody>
        </p:sp>
        <p:sp>
          <p:nvSpPr>
            <p:cNvPr id="6" name="Rectangle 5"/>
            <p:cNvSpPr/>
            <p:nvPr/>
          </p:nvSpPr>
          <p:spPr>
            <a:xfrm>
              <a:off x="-170897" y="3126568"/>
              <a:ext cx="3388882" cy="1441449"/>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de-DE" dirty="0" smtClean="0"/>
                <a:t>Linux Kernel</a:t>
              </a:r>
              <a:endParaRPr lang="de-DE" dirty="0"/>
            </a:p>
          </p:txBody>
        </p:sp>
        <p:sp>
          <p:nvSpPr>
            <p:cNvPr id="7" name="Rectangle 6"/>
            <p:cNvSpPr/>
            <p:nvPr/>
          </p:nvSpPr>
          <p:spPr>
            <a:xfrm>
              <a:off x="5940425" y="674688"/>
              <a:ext cx="2952750" cy="158432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sz="1400"/>
            </a:p>
          </p:txBody>
        </p:sp>
        <p:sp>
          <p:nvSpPr>
            <p:cNvPr id="8" name="Rectangle 7"/>
            <p:cNvSpPr/>
            <p:nvPr/>
          </p:nvSpPr>
          <p:spPr>
            <a:xfrm>
              <a:off x="5940425" y="6453188"/>
              <a:ext cx="2952750" cy="158432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de-DE" sz="1400"/>
            </a:p>
          </p:txBody>
        </p:sp>
        <p:sp>
          <p:nvSpPr>
            <p:cNvPr id="9" name="Right Arrow 18"/>
            <p:cNvSpPr>
              <a:spLocks noChangeArrowheads="1"/>
            </p:cNvSpPr>
            <p:nvPr/>
          </p:nvSpPr>
          <p:spPr bwMode="auto">
            <a:xfrm rot="20581793">
              <a:off x="3770313" y="1998663"/>
              <a:ext cx="1439862" cy="568325"/>
            </a:xfrm>
            <a:prstGeom prst="rightArrow">
              <a:avLst>
                <a:gd name="adj1" fmla="val 50000"/>
                <a:gd name="adj2" fmla="val 50002"/>
              </a:avLst>
            </a:prstGeom>
            <a:solidFill>
              <a:schemeClr val="tx1"/>
            </a:solidFill>
            <a:ln w="25400">
              <a:noFill/>
              <a:miter lim="800000"/>
              <a:headEnd/>
              <a:tailEnd/>
            </a:ln>
            <a:effectLst>
              <a:outerShdw blurRad="63500" dist="26940" dir="5400000" rotWithShape="0">
                <a:srgbClr val="000000">
                  <a:alpha val="39999"/>
                </a:srgbClr>
              </a:outerShdw>
            </a:effectLst>
          </p:spPr>
          <p:txBody>
            <a:bodyPr anchor="ctr"/>
            <a:lstStyle/>
            <a:p>
              <a:pPr algn="ctr">
                <a:defRPr/>
              </a:pPr>
              <a:endParaRPr lang="de-DE" sz="1400">
                <a:solidFill>
                  <a:schemeClr val="lt1"/>
                </a:solidFill>
                <a:latin typeface="+mn-lt"/>
                <a:ea typeface="+mn-ea"/>
                <a:cs typeface="+mn-cs"/>
              </a:endParaRPr>
            </a:p>
          </p:txBody>
        </p:sp>
        <p:sp>
          <p:nvSpPr>
            <p:cNvPr id="10" name="Right Arrow 19"/>
            <p:cNvSpPr>
              <a:spLocks noChangeArrowheads="1"/>
            </p:cNvSpPr>
            <p:nvPr/>
          </p:nvSpPr>
          <p:spPr bwMode="auto">
            <a:xfrm>
              <a:off x="3851275" y="3186113"/>
              <a:ext cx="1441450" cy="569912"/>
            </a:xfrm>
            <a:prstGeom prst="rightArrow">
              <a:avLst>
                <a:gd name="adj1" fmla="val 50000"/>
                <a:gd name="adj2" fmla="val 50000"/>
              </a:avLst>
            </a:prstGeom>
            <a:solidFill>
              <a:schemeClr val="tx1"/>
            </a:solidFill>
            <a:ln w="25400">
              <a:noFill/>
              <a:miter lim="800000"/>
              <a:headEnd/>
              <a:tailEnd/>
            </a:ln>
            <a:effectLst>
              <a:outerShdw blurRad="63500" dist="26940" dir="5400000" rotWithShape="0">
                <a:srgbClr val="000000">
                  <a:alpha val="39999"/>
                </a:srgbClr>
              </a:outerShdw>
            </a:effectLst>
          </p:spPr>
          <p:txBody>
            <a:bodyPr anchor="ctr"/>
            <a:lstStyle/>
            <a:p>
              <a:pPr algn="ctr">
                <a:defRPr/>
              </a:pPr>
              <a:endParaRPr lang="de-DE" sz="1400">
                <a:solidFill>
                  <a:schemeClr val="lt1"/>
                </a:solidFill>
                <a:latin typeface="+mn-lt"/>
                <a:ea typeface="+mn-ea"/>
                <a:cs typeface="+mn-cs"/>
              </a:endParaRPr>
            </a:p>
          </p:txBody>
        </p:sp>
        <p:sp>
          <p:nvSpPr>
            <p:cNvPr id="11" name="Right Arrow 20"/>
            <p:cNvSpPr>
              <a:spLocks noChangeArrowheads="1"/>
            </p:cNvSpPr>
            <p:nvPr/>
          </p:nvSpPr>
          <p:spPr bwMode="auto">
            <a:xfrm rot="1018207" flipV="1">
              <a:off x="3687763" y="4362450"/>
              <a:ext cx="1439862" cy="569913"/>
            </a:xfrm>
            <a:prstGeom prst="rightArrow">
              <a:avLst>
                <a:gd name="adj1" fmla="val 50000"/>
                <a:gd name="adj2" fmla="val 50003"/>
              </a:avLst>
            </a:prstGeom>
            <a:solidFill>
              <a:schemeClr val="tx1"/>
            </a:solidFill>
            <a:ln w="25400">
              <a:noFill/>
              <a:miter lim="800000"/>
              <a:headEnd/>
              <a:tailEnd/>
            </a:ln>
            <a:effectLst>
              <a:outerShdw blurRad="63500" dist="26940" dir="5400000" rotWithShape="0">
                <a:srgbClr val="000000">
                  <a:alpha val="39999"/>
                </a:srgbClr>
              </a:outerShdw>
            </a:effectLst>
          </p:spPr>
          <p:txBody>
            <a:bodyPr anchor="ctr"/>
            <a:lstStyle/>
            <a:p>
              <a:pPr algn="ctr">
                <a:defRPr/>
              </a:pPr>
              <a:endParaRPr lang="de-DE" sz="1400">
                <a:solidFill>
                  <a:schemeClr val="lt1"/>
                </a:solidFill>
                <a:latin typeface="+mn-lt"/>
                <a:ea typeface="+mn-ea"/>
                <a:cs typeface="+mn-cs"/>
              </a:endParaRPr>
            </a:p>
          </p:txBody>
        </p:sp>
        <p:sp>
          <p:nvSpPr>
            <p:cNvPr id="12" name="Right Arrow 21"/>
            <p:cNvSpPr>
              <a:spLocks noChangeArrowheads="1"/>
            </p:cNvSpPr>
            <p:nvPr/>
          </p:nvSpPr>
          <p:spPr bwMode="auto">
            <a:xfrm rot="19900991">
              <a:off x="3540125" y="1066800"/>
              <a:ext cx="1441450" cy="569913"/>
            </a:xfrm>
            <a:prstGeom prst="rightArrow">
              <a:avLst>
                <a:gd name="adj1" fmla="val 50000"/>
                <a:gd name="adj2" fmla="val 49999"/>
              </a:avLst>
            </a:prstGeom>
            <a:solidFill>
              <a:schemeClr val="tx1"/>
            </a:solidFill>
            <a:ln w="25400">
              <a:noFill/>
              <a:miter lim="800000"/>
              <a:headEnd/>
              <a:tailEnd/>
            </a:ln>
            <a:effectLst>
              <a:outerShdw blurRad="63500" dist="26940" dir="5400000" rotWithShape="0">
                <a:srgbClr val="000000">
                  <a:alpha val="39999"/>
                </a:srgbClr>
              </a:outerShdw>
            </a:effectLst>
          </p:spPr>
          <p:txBody>
            <a:bodyPr anchor="ctr"/>
            <a:lstStyle/>
            <a:p>
              <a:pPr algn="ctr">
                <a:defRPr/>
              </a:pPr>
              <a:endParaRPr lang="de-DE" sz="1400">
                <a:solidFill>
                  <a:schemeClr val="lt1"/>
                </a:solidFill>
                <a:latin typeface="+mn-lt"/>
                <a:ea typeface="+mn-ea"/>
                <a:cs typeface="+mn-cs"/>
              </a:endParaRPr>
            </a:p>
          </p:txBody>
        </p:sp>
        <p:sp>
          <p:nvSpPr>
            <p:cNvPr id="13" name="Right Arrow 22"/>
            <p:cNvSpPr>
              <a:spLocks noChangeArrowheads="1"/>
            </p:cNvSpPr>
            <p:nvPr/>
          </p:nvSpPr>
          <p:spPr bwMode="auto">
            <a:xfrm rot="19042044">
              <a:off x="3062288" y="268288"/>
              <a:ext cx="1439862" cy="569912"/>
            </a:xfrm>
            <a:prstGeom prst="rightArrow">
              <a:avLst>
                <a:gd name="adj1" fmla="val 50000"/>
                <a:gd name="adj2" fmla="val 50003"/>
              </a:avLst>
            </a:prstGeom>
            <a:solidFill>
              <a:schemeClr val="tx1"/>
            </a:solidFill>
            <a:ln w="25400">
              <a:noFill/>
              <a:miter lim="800000"/>
              <a:headEnd/>
              <a:tailEnd/>
            </a:ln>
            <a:effectLst>
              <a:outerShdw blurRad="63500" dist="26940" dir="5400000" rotWithShape="0">
                <a:srgbClr val="000000">
                  <a:alpha val="39999"/>
                </a:srgbClr>
              </a:outerShdw>
            </a:effectLst>
          </p:spPr>
          <p:txBody>
            <a:bodyPr anchor="ctr"/>
            <a:lstStyle/>
            <a:p>
              <a:pPr algn="ctr">
                <a:defRPr/>
              </a:pPr>
              <a:endParaRPr lang="de-DE" sz="1400">
                <a:solidFill>
                  <a:schemeClr val="lt1"/>
                </a:solidFill>
                <a:latin typeface="+mn-lt"/>
                <a:ea typeface="+mn-ea"/>
                <a:cs typeface="+mn-cs"/>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t="10403" b="12061"/>
            <a:stretch>
              <a:fillRect/>
            </a:stretch>
          </p:blipFill>
          <p:spPr bwMode="auto">
            <a:xfrm>
              <a:off x="6589713" y="2665413"/>
              <a:ext cx="1844675" cy="1430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4551363"/>
              <a:ext cx="1163638" cy="1530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758825"/>
              <a:ext cx="1873250" cy="1404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8550" y="-1323975"/>
              <a:ext cx="2389188" cy="1593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243408"/>
              <a:ext cx="2952328" cy="33495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2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5313" y="2322018"/>
            <a:ext cx="735237" cy="46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3861048"/>
            <a:ext cx="1619142" cy="161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
          <p:cNvSpPr txBox="1">
            <a:spLocks noChangeArrowheads="1"/>
          </p:cNvSpPr>
          <p:nvPr/>
        </p:nvSpPr>
        <p:spPr bwMode="auto">
          <a:xfrm rot="21120000">
            <a:off x="140461" y="5613946"/>
            <a:ext cx="24698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de-DE" sz="3600" dirty="0" smtClean="0"/>
              <a:t>2000 </a:t>
            </a:r>
            <a:r>
              <a:rPr lang="de-DE" sz="2000" dirty="0" err="1" smtClean="0"/>
              <a:t>features</a:t>
            </a:r>
            <a:endParaRPr lang="de-DE" sz="2000" dirty="0"/>
          </a:p>
        </p:txBody>
      </p:sp>
      <p:pic>
        <p:nvPicPr>
          <p:cNvPr id="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576" y="188640"/>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4436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a:lstStyle/>
          <a:p>
            <a:endParaRPr lang="en-US"/>
          </a:p>
        </p:txBody>
      </p:sp>
      <p:sp>
        <p:nvSpPr>
          <p:cNvPr id="24578" name="Rectangle 2"/>
          <p:cNvSpPr>
            <a:spLocks noGrp="1" noChangeArrowheads="1"/>
          </p:cNvSpPr>
          <p:nvPr>
            <p:ph idx="1"/>
          </p:nvPr>
        </p:nvSpPr>
        <p:spPr>
          <a:ln/>
        </p:spPr>
        <p:txBody>
          <a:bodyPr/>
          <a:lstStyle/>
          <a:p>
            <a:endParaRPr lang="en-US"/>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3" y="142875"/>
            <a:ext cx="8724305"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58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349" y="4526236"/>
            <a:ext cx="455414" cy="6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58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750" y="3821906"/>
            <a:ext cx="535781"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582" name="Rectangle 6"/>
          <p:cNvSpPr>
            <a:spLocks/>
          </p:cNvSpPr>
          <p:nvPr/>
        </p:nvSpPr>
        <p:spPr bwMode="auto">
          <a:xfrm>
            <a:off x="2360787" y="4533632"/>
            <a:ext cx="9282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b="1">
                <a:solidFill>
                  <a:srgbClr val="D90B00"/>
                </a:solidFill>
                <a:latin typeface="Helvetica Neue" charset="0"/>
                <a:ea typeface="ＭＳ Ｐゴシック" charset="0"/>
                <a:cs typeface="Helvetica Neue" charset="0"/>
                <a:sym typeface="Helvetica Neue" charset="0"/>
              </a:rPr>
              <a:t>excludes</a:t>
            </a:r>
          </a:p>
        </p:txBody>
      </p:sp>
    </p:spTree>
    <p:extLst>
      <p:ext uri="{BB962C8B-B14F-4D97-AF65-F5344CB8AC3E}">
        <p14:creationId xmlns:p14="http://schemas.microsoft.com/office/powerpoint/2010/main" val="4230659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a:lstStyle/>
          <a:p>
            <a:endParaRPr lang="en-US"/>
          </a:p>
        </p:txBody>
      </p:sp>
      <p:sp>
        <p:nvSpPr>
          <p:cNvPr id="25602" name="Rectangle 2"/>
          <p:cNvSpPr>
            <a:spLocks noGrp="1" noChangeArrowheads="1"/>
          </p:cNvSpPr>
          <p:nvPr>
            <p:ph idx="1"/>
          </p:nvPr>
        </p:nvSpPr>
        <p:spPr>
          <a:ln/>
        </p:spPr>
        <p:txBody>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35" y="348258"/>
            <a:ext cx="8822531" cy="60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9502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700808"/>
            <a:ext cx="4572000" cy="3672408"/>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95536" y="-243408"/>
            <a:ext cx="8229600" cy="1143000"/>
          </a:xfrm>
        </p:spPr>
        <p:txBody>
          <a:bodyPr>
            <a:noAutofit/>
          </a:bodyPr>
          <a:lstStyle/>
          <a:p>
            <a:r>
              <a:rPr lang="en-US" sz="4000" b="1" dirty="0" smtClean="0">
                <a:solidFill>
                  <a:schemeClr val="tx2">
                    <a:lumMod val="60000"/>
                    <a:lumOff val="40000"/>
                  </a:schemeClr>
                </a:solidFill>
              </a:rPr>
              <a:t>Feature </a:t>
            </a:r>
            <a:r>
              <a:rPr lang="en-US" sz="4000" b="1" u="sng" dirty="0" smtClean="0">
                <a:solidFill>
                  <a:schemeClr val="tx2">
                    <a:lumMod val="60000"/>
                    <a:lumOff val="40000"/>
                  </a:schemeClr>
                </a:solidFill>
              </a:rPr>
              <a:t>Models</a:t>
            </a:r>
            <a:endParaRPr lang="en-US" sz="4000" b="1" u="sng"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42</a:t>
            </a:fld>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16832"/>
            <a:ext cx="412778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 name="Picture 16" descr="Capture d’écran 2012-09-02 à 15.34.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060848"/>
            <a:ext cx="3971518" cy="3105548"/>
          </a:xfrm>
          <a:prstGeom prst="rect">
            <a:avLst/>
          </a:prstGeom>
          <a:ln>
            <a:solidFill>
              <a:srgbClr val="000000"/>
            </a:solidFill>
          </a:ln>
        </p:spPr>
      </p:pic>
      <p:sp>
        <p:nvSpPr>
          <p:cNvPr id="8" name="Curved Up Arrow 7"/>
          <p:cNvSpPr/>
          <p:nvPr/>
        </p:nvSpPr>
        <p:spPr>
          <a:xfrm>
            <a:off x="2915816" y="5157192"/>
            <a:ext cx="2880320" cy="1152128"/>
          </a:xfrm>
          <a:prstGeom prst="curvedUpArrow">
            <a:avLst/>
          </a:prstGeom>
          <a:solidFill>
            <a:srgbClr val="C3D6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Image 28"/>
          <p:cNvPicPr>
            <a:picLocks noChangeAspect="1"/>
          </p:cNvPicPr>
          <p:nvPr/>
        </p:nvPicPr>
        <p:blipFill>
          <a:blip r:embed="rId5"/>
          <a:stretch>
            <a:fillRect/>
          </a:stretch>
        </p:blipFill>
        <p:spPr>
          <a:xfrm>
            <a:off x="4932040" y="836712"/>
            <a:ext cx="1893190" cy="864006"/>
          </a:xfrm>
          <a:prstGeom prst="rect">
            <a:avLst/>
          </a:prstGeom>
        </p:spPr>
      </p:pic>
      <p:pic>
        <p:nvPicPr>
          <p:cNvPr id="19" name="Image 30"/>
          <p:cNvPicPr>
            <a:picLocks noChangeAspect="1"/>
          </p:cNvPicPr>
          <p:nvPr/>
        </p:nvPicPr>
        <p:blipFill>
          <a:blip r:embed="rId6"/>
          <a:stretch>
            <a:fillRect/>
          </a:stretch>
        </p:blipFill>
        <p:spPr>
          <a:xfrm>
            <a:off x="5724128" y="1569005"/>
            <a:ext cx="1736217" cy="792368"/>
          </a:xfrm>
          <a:prstGeom prst="rect">
            <a:avLst/>
          </a:prstGeom>
        </p:spPr>
      </p:pic>
      <p:pic>
        <p:nvPicPr>
          <p:cNvPr id="20" name="Image 31"/>
          <p:cNvPicPr>
            <a:picLocks noChangeAspect="1"/>
          </p:cNvPicPr>
          <p:nvPr/>
        </p:nvPicPr>
        <p:blipFill>
          <a:blip r:embed="rId7"/>
          <a:stretch>
            <a:fillRect/>
          </a:stretch>
        </p:blipFill>
        <p:spPr>
          <a:xfrm>
            <a:off x="6948264" y="908720"/>
            <a:ext cx="1735602" cy="792087"/>
          </a:xfrm>
          <a:prstGeom prst="rect">
            <a:avLst/>
          </a:prstGeom>
        </p:spPr>
      </p:pic>
      <p:pic>
        <p:nvPicPr>
          <p:cNvPr id="21" name="Picture 20"/>
          <p:cNvPicPr>
            <a:picLocks noChangeAspect="1"/>
          </p:cNvPicPr>
          <p:nvPr/>
        </p:nvPicPr>
        <p:blipFill>
          <a:blip r:embed="rId8"/>
          <a:stretch>
            <a:fillRect/>
          </a:stretch>
        </p:blipFill>
        <p:spPr>
          <a:xfrm>
            <a:off x="5940152" y="4509120"/>
            <a:ext cx="2278112" cy="1356692"/>
          </a:xfrm>
          <a:prstGeom prst="rect">
            <a:avLst/>
          </a:prstGeom>
        </p:spPr>
      </p:pic>
    </p:spTree>
    <p:extLst>
      <p:ext uri="{BB962C8B-B14F-4D97-AF65-F5344CB8AC3E}">
        <p14:creationId xmlns:p14="http://schemas.microsoft.com/office/powerpoint/2010/main" val="4162847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43408"/>
            <a:ext cx="8229600" cy="1143000"/>
          </a:xfrm>
        </p:spPr>
        <p:txBody>
          <a:bodyPr>
            <a:noAutofit/>
          </a:bodyPr>
          <a:lstStyle/>
          <a:p>
            <a:r>
              <a:rPr lang="en-US" sz="4000" b="1" dirty="0" smtClean="0">
                <a:solidFill>
                  <a:schemeClr val="tx2">
                    <a:lumMod val="60000"/>
                    <a:lumOff val="40000"/>
                  </a:schemeClr>
                </a:solidFill>
              </a:rPr>
              <a:t>Feature Models (Background)</a:t>
            </a:r>
            <a:endParaRPr lang="en-US" sz="4000" b="1"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43</a:t>
            </a:fld>
            <a:endParaRPr lang="en-US"/>
          </a:p>
        </p:txBody>
      </p:sp>
      <p:sp>
        <p:nvSpPr>
          <p:cNvPr id="12" name="ZoneTexte 11"/>
          <p:cNvSpPr txBox="1"/>
          <p:nvPr/>
        </p:nvSpPr>
        <p:spPr>
          <a:xfrm>
            <a:off x="1691680" y="4672786"/>
            <a:ext cx="4788024" cy="2185214"/>
          </a:xfrm>
          <a:prstGeom prst="rect">
            <a:avLst/>
          </a:prstGeom>
          <a:noFill/>
        </p:spPr>
        <p:txBody>
          <a:bodyPr wrap="square" rtlCol="0">
            <a:spAutoFit/>
          </a:bodyPr>
          <a:lstStyle/>
          <a:p>
            <a:r>
              <a:rPr lang="en-US" sz="2800" b="1" dirty="0" smtClean="0"/>
              <a:t>Hierarchy:</a:t>
            </a:r>
            <a:r>
              <a:rPr lang="en-US" sz="2800" dirty="0" smtClean="0"/>
              <a:t> </a:t>
            </a:r>
            <a:r>
              <a:rPr lang="en-US" sz="2000" dirty="0" smtClean="0"/>
              <a:t>rooted tree </a:t>
            </a:r>
          </a:p>
          <a:p>
            <a:r>
              <a:rPr lang="en-US" sz="2800" b="1" dirty="0" smtClean="0"/>
              <a:t>Variability: </a:t>
            </a:r>
          </a:p>
          <a:p>
            <a:pPr marL="514350" indent="-514350">
              <a:buFont typeface="Arial" pitchFamily="34" charset="0"/>
              <a:buChar char="•"/>
            </a:pPr>
            <a:r>
              <a:rPr lang="en-US" sz="2000" dirty="0" smtClean="0"/>
              <a:t>mandatory, </a:t>
            </a:r>
          </a:p>
          <a:p>
            <a:pPr marL="514350" indent="-514350">
              <a:buFont typeface="Arial" pitchFamily="34" charset="0"/>
              <a:buChar char="•"/>
            </a:pPr>
            <a:r>
              <a:rPr lang="en-US" sz="2000" dirty="0" smtClean="0"/>
              <a:t>optional, </a:t>
            </a:r>
          </a:p>
          <a:p>
            <a:pPr marL="514350" indent="-514350">
              <a:buFont typeface="Arial" pitchFamily="34" charset="0"/>
              <a:buChar char="•"/>
            </a:pPr>
            <a:r>
              <a:rPr lang="en-US" sz="2000" dirty="0" smtClean="0"/>
              <a:t>Groups: exclusive or inclusive features</a:t>
            </a:r>
          </a:p>
          <a:p>
            <a:pPr marL="514350" indent="-514350">
              <a:buFont typeface="Arial" pitchFamily="34" charset="0"/>
              <a:buChar char="•"/>
            </a:pPr>
            <a:r>
              <a:rPr lang="en-US" sz="2000" dirty="0" smtClean="0"/>
              <a:t>Cross-tree constraints</a:t>
            </a:r>
            <a:endParaRPr lang="en-US" sz="2000" dirty="0"/>
          </a:p>
        </p:txBody>
      </p:sp>
      <p:pic>
        <p:nvPicPr>
          <p:cNvPr id="30" name="Picture 29"/>
          <p:cNvPicPr>
            <a:picLocks noChangeAspect="1"/>
          </p:cNvPicPr>
          <p:nvPr/>
        </p:nvPicPr>
        <p:blipFill>
          <a:blip r:embed="rId3"/>
          <a:stretch>
            <a:fillRect/>
          </a:stretch>
        </p:blipFill>
        <p:spPr>
          <a:xfrm>
            <a:off x="5364088" y="4581128"/>
            <a:ext cx="3038003" cy="1440160"/>
          </a:xfrm>
          <a:prstGeom prst="rect">
            <a:avLst/>
          </a:prstGeom>
        </p:spPr>
      </p:pic>
      <p:sp>
        <p:nvSpPr>
          <p:cNvPr id="10" name="Rectangle 9"/>
          <p:cNvSpPr/>
          <p:nvPr/>
        </p:nvSpPr>
        <p:spPr>
          <a:xfrm>
            <a:off x="0" y="908720"/>
            <a:ext cx="7740352" cy="3600400"/>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apture d’écran 2012-09-02 à 15.34.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124744"/>
            <a:ext cx="4104456" cy="3209500"/>
          </a:xfrm>
          <a:prstGeom prst="rect">
            <a:avLst/>
          </a:prstGeom>
          <a:ln>
            <a:solidFill>
              <a:srgbClr val="000000"/>
            </a:solidFill>
          </a:ln>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5644" y="2276872"/>
            <a:ext cx="1038356" cy="83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 name="Image 28"/>
          <p:cNvPicPr>
            <a:picLocks noChangeAspect="1"/>
          </p:cNvPicPr>
          <p:nvPr/>
        </p:nvPicPr>
        <p:blipFill>
          <a:blip r:embed="rId6"/>
          <a:stretch>
            <a:fillRect/>
          </a:stretch>
        </p:blipFill>
        <p:spPr>
          <a:xfrm>
            <a:off x="7830880" y="1412776"/>
            <a:ext cx="710020" cy="324036"/>
          </a:xfrm>
          <a:prstGeom prst="rect">
            <a:avLst/>
          </a:prstGeom>
        </p:spPr>
      </p:pic>
      <p:pic>
        <p:nvPicPr>
          <p:cNvPr id="19" name="Picture 18"/>
          <p:cNvPicPr>
            <a:picLocks noChangeAspect="1"/>
          </p:cNvPicPr>
          <p:nvPr/>
        </p:nvPicPr>
        <p:blipFill>
          <a:blip r:embed="rId7"/>
          <a:stretch>
            <a:fillRect/>
          </a:stretch>
        </p:blipFill>
        <p:spPr>
          <a:xfrm>
            <a:off x="7858224" y="3501008"/>
            <a:ext cx="1296144" cy="771897"/>
          </a:xfrm>
          <a:prstGeom prst="rect">
            <a:avLst/>
          </a:prstGeom>
        </p:spPr>
      </p:pic>
      <p:pic>
        <p:nvPicPr>
          <p:cNvPr id="20" name="Image 30"/>
          <p:cNvPicPr>
            <a:picLocks noChangeAspect="1"/>
          </p:cNvPicPr>
          <p:nvPr/>
        </p:nvPicPr>
        <p:blipFill>
          <a:blip r:embed="rId8"/>
          <a:stretch>
            <a:fillRect/>
          </a:stretch>
        </p:blipFill>
        <p:spPr>
          <a:xfrm>
            <a:off x="8379975" y="1628800"/>
            <a:ext cx="694362" cy="316890"/>
          </a:xfrm>
          <a:prstGeom prst="rect">
            <a:avLst/>
          </a:prstGeom>
        </p:spPr>
      </p:pic>
      <p:pic>
        <p:nvPicPr>
          <p:cNvPr id="21" name="Image 31"/>
          <p:cNvPicPr>
            <a:picLocks noChangeAspect="1"/>
          </p:cNvPicPr>
          <p:nvPr/>
        </p:nvPicPr>
        <p:blipFill>
          <a:blip r:embed="rId9"/>
          <a:stretch>
            <a:fillRect/>
          </a:stretch>
        </p:blipFill>
        <p:spPr>
          <a:xfrm>
            <a:off x="8503860" y="1124744"/>
            <a:ext cx="608588" cy="277745"/>
          </a:xfrm>
          <a:prstGeom prst="rect">
            <a:avLst/>
          </a:prstGeom>
        </p:spPr>
      </p:pic>
      <p:sp>
        <p:nvSpPr>
          <p:cNvPr id="22" name="Curved Up Arrow 21"/>
          <p:cNvSpPr/>
          <p:nvPr/>
        </p:nvSpPr>
        <p:spPr>
          <a:xfrm flipV="1">
            <a:off x="5220072" y="836712"/>
            <a:ext cx="2880320" cy="432048"/>
          </a:xfrm>
          <a:prstGeom prst="curvedUpArrow">
            <a:avLst/>
          </a:prstGeom>
          <a:solidFill>
            <a:srgbClr val="C3D6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89529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44</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a:t>
            </a:r>
            <a:r>
              <a:rPr lang="en-US" sz="2800" b="1" dirty="0"/>
              <a:t>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Capture d’écran 2012-09-02 à 15.3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88640"/>
            <a:ext cx="4104456" cy="3209500"/>
          </a:xfrm>
          <a:prstGeom prst="rect">
            <a:avLst/>
          </a:prstGeom>
          <a:ln>
            <a:solidFill>
              <a:srgbClr val="000000"/>
            </a:solidFill>
          </a:ln>
        </p:spPr>
      </p:pic>
      <p:pic>
        <p:nvPicPr>
          <p:cNvPr id="3" name="Picture 2"/>
          <p:cNvPicPr>
            <a:picLocks noChangeAspect="1"/>
          </p:cNvPicPr>
          <p:nvPr/>
        </p:nvPicPr>
        <p:blipFill>
          <a:blip r:embed="rId4"/>
          <a:stretch>
            <a:fillRect/>
          </a:stretch>
        </p:blipFill>
        <p:spPr>
          <a:xfrm>
            <a:off x="6409799" y="908720"/>
            <a:ext cx="2734202" cy="1296144"/>
          </a:xfrm>
          <a:prstGeom prst="rect">
            <a:avLst/>
          </a:prstGeom>
        </p:spPr>
      </p:pic>
      <p:sp>
        <p:nvSpPr>
          <p:cNvPr id="8" name="Rectangle 7"/>
          <p:cNvSpPr/>
          <p:nvPr/>
        </p:nvSpPr>
        <p:spPr>
          <a:xfrm>
            <a:off x="323528" y="5589240"/>
            <a:ext cx="8820472" cy="369332"/>
          </a:xfrm>
          <a:prstGeom prst="rect">
            <a:avLst/>
          </a:prstGeom>
        </p:spPr>
        <p:txBody>
          <a:bodyPr wrap="square">
            <a:spAutoFit/>
          </a:bodyPr>
          <a:lstStyle/>
          <a:p>
            <a:r>
              <a:rPr lang="en-US" dirty="0"/>
              <a:t>{</a:t>
            </a:r>
            <a:r>
              <a:rPr lang="en-US" dirty="0" err="1" smtClean="0"/>
              <a:t>CarEquipment</a:t>
            </a:r>
            <a:r>
              <a:rPr lang="en-US" dirty="0" smtClean="0"/>
              <a:t>, Comfort, </a:t>
            </a:r>
            <a:r>
              <a:rPr lang="en-US" dirty="0" err="1" smtClean="0"/>
              <a:t>DrivingAndSafety</a:t>
            </a:r>
            <a:r>
              <a:rPr lang="en-US" dirty="0" smtClean="0"/>
              <a:t>, </a:t>
            </a:r>
            <a:r>
              <a:rPr lang="en-US" dirty="0" err="1" smtClean="0"/>
              <a:t>Healthing</a:t>
            </a:r>
            <a:r>
              <a:rPr lang="en-US" dirty="0" smtClean="0"/>
              <a:t>, </a:t>
            </a:r>
            <a:r>
              <a:rPr lang="en-US" dirty="0" err="1"/>
              <a:t>AirConditioning</a:t>
            </a:r>
            <a:r>
              <a:rPr lang="en-US" dirty="0"/>
              <a:t>, </a:t>
            </a:r>
            <a:r>
              <a:rPr lang="en-US" dirty="0" err="1" smtClean="0"/>
              <a:t>FrontFogLights</a:t>
            </a:r>
            <a:r>
              <a:rPr lang="en-US" dirty="0" smtClean="0"/>
              <a:t>}</a:t>
            </a:r>
            <a:endParaRPr lang="en-US" dirty="0"/>
          </a:p>
        </p:txBody>
      </p:sp>
      <p:sp>
        <p:nvSpPr>
          <p:cNvPr id="2" name="Rectangle 1"/>
          <p:cNvSpPr/>
          <p:nvPr/>
        </p:nvSpPr>
        <p:spPr>
          <a:xfrm>
            <a:off x="611560" y="5157192"/>
            <a:ext cx="7891811" cy="369332"/>
          </a:xfrm>
          <a:prstGeom prst="rect">
            <a:avLst/>
          </a:prstGeom>
        </p:spPr>
        <p:txBody>
          <a:bodyPr wrap="square">
            <a:spAutoFit/>
          </a:bodyPr>
          <a:lstStyle/>
          <a:p>
            <a:pPr algn="ctr"/>
            <a:r>
              <a:rPr lang="en-US" b="1" dirty="0"/>
              <a:t>c</a:t>
            </a:r>
            <a:r>
              <a:rPr lang="en-US" b="1" dirty="0" smtClean="0"/>
              <a:t>onfiguration = set of features selected</a:t>
            </a:r>
            <a:endParaRPr lang="en-US" b="1" dirty="0"/>
          </a:p>
        </p:txBody>
      </p:sp>
      <p:sp>
        <p:nvSpPr>
          <p:cNvPr id="20" name="TextBox 4"/>
          <p:cNvSpPr txBox="1">
            <a:spLocks noChangeArrowheads="1"/>
          </p:cNvSpPr>
          <p:nvPr/>
        </p:nvSpPr>
        <p:spPr bwMode="auto">
          <a:xfrm>
            <a:off x="3131840" y="67733"/>
            <a:ext cx="648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dirty="0">
                <a:solidFill>
                  <a:srgbClr val="00B050"/>
                </a:solidFill>
                <a:latin typeface="Calibri" charset="0"/>
                <a:sym typeface="Wingdings" charset="0"/>
              </a:rPr>
              <a:t></a:t>
            </a:r>
            <a:endParaRPr lang="en-US" sz="2800" dirty="0">
              <a:solidFill>
                <a:srgbClr val="00B050"/>
              </a:solidFill>
              <a:latin typeface="Calibri" charset="0"/>
            </a:endParaRPr>
          </a:p>
        </p:txBody>
      </p:sp>
      <p:sp>
        <p:nvSpPr>
          <p:cNvPr id="14" name="TextBox 4"/>
          <p:cNvSpPr txBox="1">
            <a:spLocks noChangeArrowheads="1"/>
          </p:cNvSpPr>
          <p:nvPr/>
        </p:nvSpPr>
        <p:spPr bwMode="auto">
          <a:xfrm>
            <a:off x="3275856" y="33265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5" name="TextBox 4"/>
          <p:cNvSpPr txBox="1">
            <a:spLocks noChangeArrowheads="1"/>
          </p:cNvSpPr>
          <p:nvPr/>
        </p:nvSpPr>
        <p:spPr bwMode="auto">
          <a:xfrm>
            <a:off x="3203848" y="141277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6" name="TextBox 4"/>
          <p:cNvSpPr txBox="1">
            <a:spLocks noChangeArrowheads="1"/>
          </p:cNvSpPr>
          <p:nvPr/>
        </p:nvSpPr>
        <p:spPr bwMode="auto">
          <a:xfrm>
            <a:off x="3851920" y="1916832"/>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39" name="Multiply 38"/>
          <p:cNvSpPr/>
          <p:nvPr/>
        </p:nvSpPr>
        <p:spPr>
          <a:xfrm>
            <a:off x="5148064" y="908720"/>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
        <p:nvSpPr>
          <p:cNvPr id="17" name="TextBox 4"/>
          <p:cNvSpPr txBox="1">
            <a:spLocks noChangeArrowheads="1"/>
          </p:cNvSpPr>
          <p:nvPr/>
        </p:nvSpPr>
        <p:spPr bwMode="auto">
          <a:xfrm>
            <a:off x="3995936" y="2204864"/>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8" name="TextBox 4"/>
          <p:cNvSpPr txBox="1">
            <a:spLocks noChangeArrowheads="1"/>
          </p:cNvSpPr>
          <p:nvPr/>
        </p:nvSpPr>
        <p:spPr bwMode="auto">
          <a:xfrm>
            <a:off x="3923928" y="1124744"/>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21" name="Multiply 20"/>
          <p:cNvSpPr/>
          <p:nvPr/>
        </p:nvSpPr>
        <p:spPr>
          <a:xfrm>
            <a:off x="4499992" y="1772816"/>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pic>
        <p:nvPicPr>
          <p:cNvPr id="22" name="Image 31"/>
          <p:cNvPicPr>
            <a:picLocks noChangeAspect="1"/>
          </p:cNvPicPr>
          <p:nvPr/>
        </p:nvPicPr>
        <p:blipFill>
          <a:blip r:embed="rId5"/>
          <a:stretch>
            <a:fillRect/>
          </a:stretch>
        </p:blipFill>
        <p:spPr>
          <a:xfrm>
            <a:off x="3347864" y="6039190"/>
            <a:ext cx="1735602" cy="792087"/>
          </a:xfrm>
          <a:prstGeom prst="rect">
            <a:avLst/>
          </a:prstGeom>
        </p:spPr>
      </p:pic>
    </p:spTree>
    <p:extLst>
      <p:ext uri="{BB962C8B-B14F-4D97-AF65-F5344CB8AC3E}">
        <p14:creationId xmlns:p14="http://schemas.microsoft.com/office/powerpoint/2010/main" val="31847277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45</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a:t>
            </a:r>
            <a:r>
              <a:rPr lang="en-US" sz="2800" b="1" dirty="0"/>
              <a:t>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Capture d’écran 2012-09-02 à 15.3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88640"/>
            <a:ext cx="4104456" cy="3209500"/>
          </a:xfrm>
          <a:prstGeom prst="rect">
            <a:avLst/>
          </a:prstGeom>
          <a:ln>
            <a:solidFill>
              <a:srgbClr val="000000"/>
            </a:solidFill>
          </a:ln>
        </p:spPr>
      </p:pic>
      <p:pic>
        <p:nvPicPr>
          <p:cNvPr id="3" name="Picture 2"/>
          <p:cNvPicPr>
            <a:picLocks noChangeAspect="1"/>
          </p:cNvPicPr>
          <p:nvPr/>
        </p:nvPicPr>
        <p:blipFill>
          <a:blip r:embed="rId4"/>
          <a:stretch>
            <a:fillRect/>
          </a:stretch>
        </p:blipFill>
        <p:spPr>
          <a:xfrm>
            <a:off x="6409799" y="908720"/>
            <a:ext cx="2734202" cy="1296144"/>
          </a:xfrm>
          <a:prstGeom prst="rect">
            <a:avLst/>
          </a:prstGeom>
        </p:spPr>
      </p:pic>
      <p:sp>
        <p:nvSpPr>
          <p:cNvPr id="8" name="Rectangle 7"/>
          <p:cNvSpPr/>
          <p:nvPr/>
        </p:nvSpPr>
        <p:spPr>
          <a:xfrm>
            <a:off x="323528" y="5589240"/>
            <a:ext cx="8820472" cy="369332"/>
          </a:xfrm>
          <a:prstGeom prst="rect">
            <a:avLst/>
          </a:prstGeom>
        </p:spPr>
        <p:txBody>
          <a:bodyPr wrap="square">
            <a:spAutoFit/>
          </a:bodyPr>
          <a:lstStyle/>
          <a:p>
            <a:r>
              <a:rPr lang="en-US" dirty="0"/>
              <a:t>{</a:t>
            </a:r>
            <a:r>
              <a:rPr lang="en-US" dirty="0" err="1" smtClean="0"/>
              <a:t>CarEquipment</a:t>
            </a:r>
            <a:r>
              <a:rPr lang="en-US" dirty="0" smtClean="0"/>
              <a:t>, Comfort, </a:t>
            </a:r>
            <a:r>
              <a:rPr lang="en-US" dirty="0" err="1" smtClean="0"/>
              <a:t>DrivingAndSafety</a:t>
            </a:r>
            <a:r>
              <a:rPr lang="en-US" dirty="0" smtClean="0"/>
              <a:t>, </a:t>
            </a:r>
            <a:r>
              <a:rPr lang="en-US" dirty="0" err="1" smtClean="0"/>
              <a:t>Healthing</a:t>
            </a:r>
            <a:r>
              <a:rPr lang="en-US" dirty="0" smtClean="0"/>
              <a:t>, </a:t>
            </a:r>
            <a:r>
              <a:rPr lang="en-US" dirty="0" err="1" smtClean="0"/>
              <a:t>AirConditioning</a:t>
            </a:r>
            <a:r>
              <a:rPr lang="en-US" dirty="0" smtClean="0"/>
              <a:t>}</a:t>
            </a:r>
            <a:endParaRPr lang="en-US" dirty="0"/>
          </a:p>
        </p:txBody>
      </p:sp>
      <p:sp>
        <p:nvSpPr>
          <p:cNvPr id="2" name="Rectangle 1"/>
          <p:cNvSpPr/>
          <p:nvPr/>
        </p:nvSpPr>
        <p:spPr>
          <a:xfrm>
            <a:off x="611560" y="5157192"/>
            <a:ext cx="7891811" cy="369332"/>
          </a:xfrm>
          <a:prstGeom prst="rect">
            <a:avLst/>
          </a:prstGeom>
        </p:spPr>
        <p:txBody>
          <a:bodyPr wrap="square">
            <a:spAutoFit/>
          </a:bodyPr>
          <a:lstStyle/>
          <a:p>
            <a:pPr algn="ctr"/>
            <a:r>
              <a:rPr lang="en-US" b="1" dirty="0"/>
              <a:t>c</a:t>
            </a:r>
            <a:r>
              <a:rPr lang="en-US" b="1" dirty="0" smtClean="0"/>
              <a:t>onfiguration = set of features selected</a:t>
            </a:r>
            <a:endParaRPr lang="en-US" b="1" dirty="0"/>
          </a:p>
        </p:txBody>
      </p:sp>
      <p:sp>
        <p:nvSpPr>
          <p:cNvPr id="20" name="TextBox 4"/>
          <p:cNvSpPr txBox="1">
            <a:spLocks noChangeArrowheads="1"/>
          </p:cNvSpPr>
          <p:nvPr/>
        </p:nvSpPr>
        <p:spPr bwMode="auto">
          <a:xfrm>
            <a:off x="3131840" y="67733"/>
            <a:ext cx="648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dirty="0">
                <a:solidFill>
                  <a:srgbClr val="00B050"/>
                </a:solidFill>
                <a:latin typeface="Calibri" charset="0"/>
                <a:sym typeface="Wingdings" charset="0"/>
              </a:rPr>
              <a:t></a:t>
            </a:r>
            <a:endParaRPr lang="en-US" sz="2800" dirty="0">
              <a:solidFill>
                <a:srgbClr val="00B050"/>
              </a:solidFill>
              <a:latin typeface="Calibri" charset="0"/>
            </a:endParaRPr>
          </a:p>
        </p:txBody>
      </p:sp>
      <p:sp>
        <p:nvSpPr>
          <p:cNvPr id="14" name="TextBox 4"/>
          <p:cNvSpPr txBox="1">
            <a:spLocks noChangeArrowheads="1"/>
          </p:cNvSpPr>
          <p:nvPr/>
        </p:nvSpPr>
        <p:spPr bwMode="auto">
          <a:xfrm>
            <a:off x="3275856" y="33265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5" name="TextBox 4"/>
          <p:cNvSpPr txBox="1">
            <a:spLocks noChangeArrowheads="1"/>
          </p:cNvSpPr>
          <p:nvPr/>
        </p:nvSpPr>
        <p:spPr bwMode="auto">
          <a:xfrm>
            <a:off x="3203848" y="141277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6" name="TextBox 4"/>
          <p:cNvSpPr txBox="1">
            <a:spLocks noChangeArrowheads="1"/>
          </p:cNvSpPr>
          <p:nvPr/>
        </p:nvSpPr>
        <p:spPr bwMode="auto">
          <a:xfrm>
            <a:off x="3851920" y="1916832"/>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39" name="Multiply 38"/>
          <p:cNvSpPr/>
          <p:nvPr/>
        </p:nvSpPr>
        <p:spPr>
          <a:xfrm>
            <a:off x="5148064" y="908720"/>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
        <p:nvSpPr>
          <p:cNvPr id="18" name="TextBox 4"/>
          <p:cNvSpPr txBox="1">
            <a:spLocks noChangeArrowheads="1"/>
          </p:cNvSpPr>
          <p:nvPr/>
        </p:nvSpPr>
        <p:spPr bwMode="auto">
          <a:xfrm>
            <a:off x="3923928" y="1124744"/>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22" name="Multiply 21"/>
          <p:cNvSpPr/>
          <p:nvPr/>
        </p:nvSpPr>
        <p:spPr>
          <a:xfrm>
            <a:off x="4499992" y="1772816"/>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
        <p:nvSpPr>
          <p:cNvPr id="24" name="Multiply 23"/>
          <p:cNvSpPr/>
          <p:nvPr/>
        </p:nvSpPr>
        <p:spPr>
          <a:xfrm>
            <a:off x="3995936" y="2276872"/>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pic>
        <p:nvPicPr>
          <p:cNvPr id="26" name="Image 28"/>
          <p:cNvPicPr>
            <a:picLocks noChangeAspect="1"/>
          </p:cNvPicPr>
          <p:nvPr/>
        </p:nvPicPr>
        <p:blipFill>
          <a:blip r:embed="rId5"/>
          <a:stretch>
            <a:fillRect/>
          </a:stretch>
        </p:blipFill>
        <p:spPr>
          <a:xfrm>
            <a:off x="3635896" y="6139821"/>
            <a:ext cx="1577822" cy="720080"/>
          </a:xfrm>
          <a:prstGeom prst="rect">
            <a:avLst/>
          </a:prstGeom>
        </p:spPr>
      </p:pic>
    </p:spTree>
    <p:extLst>
      <p:ext uri="{BB962C8B-B14F-4D97-AF65-F5344CB8AC3E}">
        <p14:creationId xmlns:p14="http://schemas.microsoft.com/office/powerpoint/2010/main" val="395386327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46</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a:t>
            </a:r>
            <a:r>
              <a:rPr lang="en-US" sz="2800" b="1" dirty="0"/>
              <a:t>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Capture d’écran 2012-09-02 à 15.3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88640"/>
            <a:ext cx="4104456" cy="3209500"/>
          </a:xfrm>
          <a:prstGeom prst="rect">
            <a:avLst/>
          </a:prstGeom>
          <a:ln>
            <a:solidFill>
              <a:srgbClr val="000000"/>
            </a:solidFill>
          </a:ln>
        </p:spPr>
      </p:pic>
      <p:pic>
        <p:nvPicPr>
          <p:cNvPr id="3" name="Picture 2"/>
          <p:cNvPicPr>
            <a:picLocks noChangeAspect="1"/>
          </p:cNvPicPr>
          <p:nvPr/>
        </p:nvPicPr>
        <p:blipFill>
          <a:blip r:embed="rId4"/>
          <a:stretch>
            <a:fillRect/>
          </a:stretch>
        </p:blipFill>
        <p:spPr>
          <a:xfrm>
            <a:off x="6409799" y="908720"/>
            <a:ext cx="2734202" cy="1296144"/>
          </a:xfrm>
          <a:prstGeom prst="rect">
            <a:avLst/>
          </a:prstGeom>
        </p:spPr>
      </p:pic>
      <p:sp>
        <p:nvSpPr>
          <p:cNvPr id="8" name="Rectangle 7"/>
          <p:cNvSpPr/>
          <p:nvPr/>
        </p:nvSpPr>
        <p:spPr>
          <a:xfrm>
            <a:off x="0" y="5589240"/>
            <a:ext cx="9144000" cy="646331"/>
          </a:xfrm>
          <a:prstGeom prst="rect">
            <a:avLst/>
          </a:prstGeom>
        </p:spPr>
        <p:txBody>
          <a:bodyPr wrap="square">
            <a:spAutoFit/>
          </a:bodyPr>
          <a:lstStyle/>
          <a:p>
            <a:r>
              <a:rPr lang="en-US" dirty="0"/>
              <a:t>{</a:t>
            </a:r>
            <a:r>
              <a:rPr lang="en-US" dirty="0" err="1" smtClean="0"/>
              <a:t>CarEquipment</a:t>
            </a:r>
            <a:r>
              <a:rPr lang="en-US" dirty="0" smtClean="0"/>
              <a:t>, Comfort, </a:t>
            </a:r>
            <a:r>
              <a:rPr lang="en-US" dirty="0" err="1" smtClean="0"/>
              <a:t>DrivingAndSafety</a:t>
            </a:r>
            <a:r>
              <a:rPr lang="en-US" dirty="0" smtClean="0"/>
              <a:t>, </a:t>
            </a:r>
            <a:r>
              <a:rPr lang="en-US" dirty="0" err="1" smtClean="0"/>
              <a:t>Healthing</a:t>
            </a:r>
            <a:r>
              <a:rPr lang="en-US" dirty="0" smtClean="0"/>
              <a:t>, </a:t>
            </a:r>
            <a:r>
              <a:rPr lang="en-US" dirty="0" err="1"/>
              <a:t>AirConditioning</a:t>
            </a:r>
            <a:r>
              <a:rPr lang="en-US" dirty="0"/>
              <a:t>, </a:t>
            </a:r>
            <a:r>
              <a:rPr lang="en-US" dirty="0" err="1" smtClean="0"/>
              <a:t>AirConditioningFrontAndRear</a:t>
            </a:r>
            <a:r>
              <a:rPr lang="en-US" dirty="0" smtClean="0"/>
              <a:t>, </a:t>
            </a:r>
            <a:r>
              <a:rPr lang="en-US" dirty="0" err="1" smtClean="0"/>
              <a:t>FrontFogLights</a:t>
            </a:r>
            <a:r>
              <a:rPr lang="en-US" dirty="0" smtClean="0"/>
              <a:t>}</a:t>
            </a:r>
            <a:endParaRPr lang="en-US" dirty="0"/>
          </a:p>
        </p:txBody>
      </p:sp>
      <p:sp>
        <p:nvSpPr>
          <p:cNvPr id="2" name="Rectangle 1"/>
          <p:cNvSpPr/>
          <p:nvPr/>
        </p:nvSpPr>
        <p:spPr>
          <a:xfrm>
            <a:off x="611560" y="5157192"/>
            <a:ext cx="7891811" cy="369332"/>
          </a:xfrm>
          <a:prstGeom prst="rect">
            <a:avLst/>
          </a:prstGeom>
        </p:spPr>
        <p:txBody>
          <a:bodyPr wrap="square">
            <a:spAutoFit/>
          </a:bodyPr>
          <a:lstStyle/>
          <a:p>
            <a:pPr algn="ctr"/>
            <a:r>
              <a:rPr lang="en-US" b="1" dirty="0"/>
              <a:t>c</a:t>
            </a:r>
            <a:r>
              <a:rPr lang="en-US" b="1" dirty="0" smtClean="0"/>
              <a:t>onfiguration = set of features selected</a:t>
            </a:r>
            <a:endParaRPr lang="en-US" b="1" dirty="0"/>
          </a:p>
        </p:txBody>
      </p:sp>
      <p:sp>
        <p:nvSpPr>
          <p:cNvPr id="20" name="TextBox 4"/>
          <p:cNvSpPr txBox="1">
            <a:spLocks noChangeArrowheads="1"/>
          </p:cNvSpPr>
          <p:nvPr/>
        </p:nvSpPr>
        <p:spPr bwMode="auto">
          <a:xfrm>
            <a:off x="3131840" y="67733"/>
            <a:ext cx="648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dirty="0">
                <a:solidFill>
                  <a:srgbClr val="00B050"/>
                </a:solidFill>
                <a:latin typeface="Calibri" charset="0"/>
                <a:sym typeface="Wingdings" charset="0"/>
              </a:rPr>
              <a:t></a:t>
            </a:r>
            <a:endParaRPr lang="en-US" sz="2800" dirty="0">
              <a:solidFill>
                <a:srgbClr val="00B050"/>
              </a:solidFill>
              <a:latin typeface="Calibri" charset="0"/>
            </a:endParaRPr>
          </a:p>
        </p:txBody>
      </p:sp>
      <p:sp>
        <p:nvSpPr>
          <p:cNvPr id="14" name="TextBox 4"/>
          <p:cNvSpPr txBox="1">
            <a:spLocks noChangeArrowheads="1"/>
          </p:cNvSpPr>
          <p:nvPr/>
        </p:nvSpPr>
        <p:spPr bwMode="auto">
          <a:xfrm>
            <a:off x="3275856" y="33265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5" name="TextBox 4"/>
          <p:cNvSpPr txBox="1">
            <a:spLocks noChangeArrowheads="1"/>
          </p:cNvSpPr>
          <p:nvPr/>
        </p:nvSpPr>
        <p:spPr bwMode="auto">
          <a:xfrm>
            <a:off x="3203848" y="141277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6" name="TextBox 4"/>
          <p:cNvSpPr txBox="1">
            <a:spLocks noChangeArrowheads="1"/>
          </p:cNvSpPr>
          <p:nvPr/>
        </p:nvSpPr>
        <p:spPr bwMode="auto">
          <a:xfrm>
            <a:off x="3851920" y="1916832"/>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39" name="Multiply 38"/>
          <p:cNvSpPr/>
          <p:nvPr/>
        </p:nvSpPr>
        <p:spPr>
          <a:xfrm>
            <a:off x="5148064" y="908720"/>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
        <p:nvSpPr>
          <p:cNvPr id="17" name="TextBox 4"/>
          <p:cNvSpPr txBox="1">
            <a:spLocks noChangeArrowheads="1"/>
          </p:cNvSpPr>
          <p:nvPr/>
        </p:nvSpPr>
        <p:spPr bwMode="auto">
          <a:xfrm>
            <a:off x="3995936" y="2204864"/>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21" name="Multiply 20"/>
          <p:cNvSpPr/>
          <p:nvPr/>
        </p:nvSpPr>
        <p:spPr>
          <a:xfrm>
            <a:off x="3995936" y="1196752"/>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pic>
        <p:nvPicPr>
          <p:cNvPr id="22" name="Picture 2" descr="Z:\mathieuacher sur mon Mac\Desktop\PhDPresentationResources\carFIRE2"/>
          <p:cNvPicPr>
            <a:picLocks noChangeAspect="1" noChangeArrowheads="1"/>
          </p:cNvPicPr>
          <p:nvPr/>
        </p:nvPicPr>
        <p:blipFill>
          <a:blip r:embed="rId5" cstate="print"/>
          <a:srcRect/>
          <a:stretch>
            <a:fillRect/>
          </a:stretch>
        </p:blipFill>
        <p:spPr bwMode="auto">
          <a:xfrm>
            <a:off x="6948264" y="5229200"/>
            <a:ext cx="1944216" cy="1463013"/>
          </a:xfrm>
          <a:prstGeom prst="rect">
            <a:avLst/>
          </a:prstGeom>
          <a:noFill/>
        </p:spPr>
      </p:pic>
      <p:sp>
        <p:nvSpPr>
          <p:cNvPr id="23" name="Multiply 22"/>
          <p:cNvSpPr/>
          <p:nvPr/>
        </p:nvSpPr>
        <p:spPr>
          <a:xfrm>
            <a:off x="4499992" y="1772816"/>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Tree>
    <p:extLst>
      <p:ext uri="{BB962C8B-B14F-4D97-AF65-F5344CB8AC3E}">
        <p14:creationId xmlns:p14="http://schemas.microsoft.com/office/powerpoint/2010/main" val="17740133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47</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a:t>
            </a:r>
            <a:r>
              <a:rPr lang="en-US" sz="2800" b="1" dirty="0"/>
              <a:t>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Capture d’écran 2012-09-02 à 15.3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88640"/>
            <a:ext cx="4104456" cy="3209500"/>
          </a:xfrm>
          <a:prstGeom prst="rect">
            <a:avLst/>
          </a:prstGeom>
          <a:ln>
            <a:solidFill>
              <a:srgbClr val="000000"/>
            </a:solidFill>
          </a:ln>
        </p:spPr>
      </p:pic>
      <p:pic>
        <p:nvPicPr>
          <p:cNvPr id="3" name="Picture 2"/>
          <p:cNvPicPr>
            <a:picLocks noChangeAspect="1"/>
          </p:cNvPicPr>
          <p:nvPr/>
        </p:nvPicPr>
        <p:blipFill>
          <a:blip r:embed="rId4"/>
          <a:stretch>
            <a:fillRect/>
          </a:stretch>
        </p:blipFill>
        <p:spPr>
          <a:xfrm>
            <a:off x="6409799" y="908720"/>
            <a:ext cx="2734202" cy="1296144"/>
          </a:xfrm>
          <a:prstGeom prst="rect">
            <a:avLst/>
          </a:prstGeom>
        </p:spPr>
      </p:pic>
      <p:sp>
        <p:nvSpPr>
          <p:cNvPr id="8" name="Rectangle 7"/>
          <p:cNvSpPr/>
          <p:nvPr/>
        </p:nvSpPr>
        <p:spPr>
          <a:xfrm>
            <a:off x="0" y="5589240"/>
            <a:ext cx="9144000" cy="646331"/>
          </a:xfrm>
          <a:prstGeom prst="rect">
            <a:avLst/>
          </a:prstGeom>
        </p:spPr>
        <p:txBody>
          <a:bodyPr wrap="square">
            <a:spAutoFit/>
          </a:bodyPr>
          <a:lstStyle/>
          <a:p>
            <a:r>
              <a:rPr lang="en-US" dirty="0"/>
              <a:t>{</a:t>
            </a:r>
            <a:r>
              <a:rPr lang="en-US" dirty="0" err="1" smtClean="0"/>
              <a:t>CarEquipment</a:t>
            </a:r>
            <a:r>
              <a:rPr lang="en-US" dirty="0" smtClean="0"/>
              <a:t>, Comfort, </a:t>
            </a:r>
            <a:r>
              <a:rPr lang="en-US" dirty="0" err="1" smtClean="0"/>
              <a:t>DrivingAndSafety</a:t>
            </a:r>
            <a:r>
              <a:rPr lang="en-US" dirty="0" smtClean="0"/>
              <a:t>, </a:t>
            </a:r>
            <a:r>
              <a:rPr lang="en-US" dirty="0" err="1" smtClean="0"/>
              <a:t>Healthing</a:t>
            </a:r>
            <a:r>
              <a:rPr lang="en-US" dirty="0" smtClean="0"/>
              <a:t>, </a:t>
            </a:r>
            <a:r>
              <a:rPr lang="en-US" dirty="0" err="1" smtClean="0"/>
              <a:t>AirConditioning</a:t>
            </a:r>
            <a:r>
              <a:rPr lang="en-US" dirty="0" smtClean="0"/>
              <a:t>,</a:t>
            </a:r>
          </a:p>
          <a:p>
            <a:r>
              <a:rPr lang="en-US" dirty="0" err="1" smtClean="0"/>
              <a:t>AutomaticHeadLights</a:t>
            </a:r>
            <a:r>
              <a:rPr lang="en-US" dirty="0"/>
              <a:t>}</a:t>
            </a:r>
          </a:p>
        </p:txBody>
      </p:sp>
      <p:sp>
        <p:nvSpPr>
          <p:cNvPr id="2" name="Rectangle 1"/>
          <p:cNvSpPr/>
          <p:nvPr/>
        </p:nvSpPr>
        <p:spPr>
          <a:xfrm>
            <a:off x="611560" y="5157192"/>
            <a:ext cx="7891811" cy="369332"/>
          </a:xfrm>
          <a:prstGeom prst="rect">
            <a:avLst/>
          </a:prstGeom>
        </p:spPr>
        <p:txBody>
          <a:bodyPr wrap="square">
            <a:spAutoFit/>
          </a:bodyPr>
          <a:lstStyle/>
          <a:p>
            <a:pPr algn="ctr"/>
            <a:r>
              <a:rPr lang="en-US" b="1" dirty="0"/>
              <a:t>c</a:t>
            </a:r>
            <a:r>
              <a:rPr lang="en-US" b="1" dirty="0" smtClean="0"/>
              <a:t>onfiguration = set of features selected</a:t>
            </a:r>
            <a:endParaRPr lang="en-US" b="1" dirty="0"/>
          </a:p>
        </p:txBody>
      </p:sp>
      <p:sp>
        <p:nvSpPr>
          <p:cNvPr id="20" name="TextBox 4"/>
          <p:cNvSpPr txBox="1">
            <a:spLocks noChangeArrowheads="1"/>
          </p:cNvSpPr>
          <p:nvPr/>
        </p:nvSpPr>
        <p:spPr bwMode="auto">
          <a:xfrm>
            <a:off x="3131840" y="67733"/>
            <a:ext cx="648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dirty="0">
                <a:solidFill>
                  <a:srgbClr val="00B050"/>
                </a:solidFill>
                <a:latin typeface="Calibri" charset="0"/>
                <a:sym typeface="Wingdings" charset="0"/>
              </a:rPr>
              <a:t></a:t>
            </a:r>
            <a:endParaRPr lang="en-US" sz="2800" dirty="0">
              <a:solidFill>
                <a:srgbClr val="00B050"/>
              </a:solidFill>
              <a:latin typeface="Calibri" charset="0"/>
            </a:endParaRPr>
          </a:p>
        </p:txBody>
      </p:sp>
      <p:sp>
        <p:nvSpPr>
          <p:cNvPr id="14" name="TextBox 4"/>
          <p:cNvSpPr txBox="1">
            <a:spLocks noChangeArrowheads="1"/>
          </p:cNvSpPr>
          <p:nvPr/>
        </p:nvSpPr>
        <p:spPr bwMode="auto">
          <a:xfrm>
            <a:off x="3275856" y="33265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5" name="TextBox 4"/>
          <p:cNvSpPr txBox="1">
            <a:spLocks noChangeArrowheads="1"/>
          </p:cNvSpPr>
          <p:nvPr/>
        </p:nvSpPr>
        <p:spPr bwMode="auto">
          <a:xfrm>
            <a:off x="3203848" y="1412776"/>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16" name="TextBox 4"/>
          <p:cNvSpPr txBox="1">
            <a:spLocks noChangeArrowheads="1"/>
          </p:cNvSpPr>
          <p:nvPr/>
        </p:nvSpPr>
        <p:spPr bwMode="auto">
          <a:xfrm>
            <a:off x="3851920" y="1916832"/>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39" name="Multiply 38"/>
          <p:cNvSpPr/>
          <p:nvPr/>
        </p:nvSpPr>
        <p:spPr>
          <a:xfrm>
            <a:off x="5148064" y="908720"/>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pic>
        <p:nvPicPr>
          <p:cNvPr id="22" name="Picture 2" descr="Z:\mathieuacher sur mon Mac\Desktop\PhDPresentationResources\carFIRE2"/>
          <p:cNvPicPr>
            <a:picLocks noChangeAspect="1" noChangeArrowheads="1"/>
          </p:cNvPicPr>
          <p:nvPr/>
        </p:nvPicPr>
        <p:blipFill>
          <a:blip r:embed="rId5" cstate="print"/>
          <a:srcRect/>
          <a:stretch>
            <a:fillRect/>
          </a:stretch>
        </p:blipFill>
        <p:spPr bwMode="auto">
          <a:xfrm>
            <a:off x="6948264" y="5229200"/>
            <a:ext cx="1944216" cy="1463013"/>
          </a:xfrm>
          <a:prstGeom prst="rect">
            <a:avLst/>
          </a:prstGeom>
          <a:noFill/>
        </p:spPr>
      </p:pic>
      <p:sp>
        <p:nvSpPr>
          <p:cNvPr id="19" name="TextBox 4"/>
          <p:cNvSpPr txBox="1">
            <a:spLocks noChangeArrowheads="1"/>
          </p:cNvSpPr>
          <p:nvPr/>
        </p:nvSpPr>
        <p:spPr bwMode="auto">
          <a:xfrm>
            <a:off x="3923928" y="1196752"/>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
        <p:nvSpPr>
          <p:cNvPr id="23" name="Multiply 22"/>
          <p:cNvSpPr/>
          <p:nvPr/>
        </p:nvSpPr>
        <p:spPr>
          <a:xfrm>
            <a:off x="4067944" y="2276872"/>
            <a:ext cx="288032" cy="360040"/>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dirty="0"/>
          </a:p>
        </p:txBody>
      </p:sp>
      <p:sp>
        <p:nvSpPr>
          <p:cNvPr id="21" name="TextBox 4"/>
          <p:cNvSpPr txBox="1">
            <a:spLocks noChangeArrowheads="1"/>
          </p:cNvSpPr>
          <p:nvPr/>
        </p:nvSpPr>
        <p:spPr bwMode="auto">
          <a:xfrm>
            <a:off x="4499992" y="1700808"/>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00B050"/>
                </a:solidFill>
                <a:latin typeface="Calibri" charset="0"/>
                <a:sym typeface="Wingdings" charset="0"/>
              </a:rPr>
              <a:t></a:t>
            </a:r>
            <a:endParaRPr lang="en-US" sz="2400" dirty="0">
              <a:solidFill>
                <a:srgbClr val="00B050"/>
              </a:solidFill>
              <a:latin typeface="Calibri" charset="0"/>
            </a:endParaRPr>
          </a:p>
        </p:txBody>
      </p:sp>
    </p:spTree>
    <p:extLst>
      <p:ext uri="{BB962C8B-B14F-4D97-AF65-F5344CB8AC3E}">
        <p14:creationId xmlns:p14="http://schemas.microsoft.com/office/powerpoint/2010/main" val="27064692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48</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6409799" y="908720"/>
            <a:ext cx="2734202" cy="1296144"/>
          </a:xfrm>
          <a:prstGeom prst="rect">
            <a:avLst/>
          </a:prstGeom>
        </p:spPr>
      </p:pic>
      <p:pic>
        <p:nvPicPr>
          <p:cNvPr id="30" name="Image 28"/>
          <p:cNvPicPr>
            <a:picLocks noChangeAspect="1"/>
          </p:cNvPicPr>
          <p:nvPr/>
        </p:nvPicPr>
        <p:blipFill>
          <a:blip r:embed="rId4"/>
          <a:stretch>
            <a:fillRect/>
          </a:stretch>
        </p:blipFill>
        <p:spPr>
          <a:xfrm>
            <a:off x="7862432" y="4581128"/>
            <a:ext cx="710020" cy="324036"/>
          </a:xfrm>
          <a:prstGeom prst="rect">
            <a:avLst/>
          </a:prstGeom>
        </p:spPr>
      </p:pic>
      <p:pic>
        <p:nvPicPr>
          <p:cNvPr id="31" name="Image 30"/>
          <p:cNvPicPr>
            <a:picLocks noChangeAspect="1"/>
          </p:cNvPicPr>
          <p:nvPr/>
        </p:nvPicPr>
        <p:blipFill>
          <a:blip r:embed="rId5"/>
          <a:stretch>
            <a:fillRect/>
          </a:stretch>
        </p:blipFill>
        <p:spPr>
          <a:xfrm>
            <a:off x="8411527" y="4797152"/>
            <a:ext cx="694362" cy="316890"/>
          </a:xfrm>
          <a:prstGeom prst="rect">
            <a:avLst/>
          </a:prstGeom>
        </p:spPr>
      </p:pic>
      <p:pic>
        <p:nvPicPr>
          <p:cNvPr id="32" name="Image 31"/>
          <p:cNvPicPr>
            <a:picLocks noChangeAspect="1"/>
          </p:cNvPicPr>
          <p:nvPr/>
        </p:nvPicPr>
        <p:blipFill>
          <a:blip r:embed="rId6"/>
          <a:stretch>
            <a:fillRect/>
          </a:stretch>
        </p:blipFill>
        <p:spPr>
          <a:xfrm>
            <a:off x="8535412" y="4293096"/>
            <a:ext cx="608588" cy="277745"/>
          </a:xfrm>
          <a:prstGeom prst="rect">
            <a:avLst/>
          </a:prstGeom>
        </p:spPr>
      </p:pic>
      <p:pic>
        <p:nvPicPr>
          <p:cNvPr id="2" name="Image 1" descr="Capture d’écran 2012-10-26 à 06.35.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632" y="188640"/>
            <a:ext cx="4610420" cy="3137118"/>
          </a:xfrm>
          <a:prstGeom prst="rect">
            <a:avLst/>
          </a:prstGeom>
          <a:ln>
            <a:solidFill>
              <a:srgbClr val="000000"/>
            </a:solidFill>
          </a:ln>
        </p:spPr>
      </p:pic>
      <p:pic>
        <p:nvPicPr>
          <p:cNvPr id="16" name="Image 15"/>
          <p:cNvPicPr>
            <a:picLocks noChangeAspect="1"/>
          </p:cNvPicPr>
          <p:nvPr/>
        </p:nvPicPr>
        <p:blipFill>
          <a:blip r:embed="rId8"/>
          <a:stretch>
            <a:fillRect/>
          </a:stretch>
        </p:blipFill>
        <p:spPr>
          <a:xfrm rot="7757136" flipH="1">
            <a:off x="3999928" y="1831677"/>
            <a:ext cx="2513393" cy="271124"/>
          </a:xfrm>
          <a:prstGeom prst="rect">
            <a:avLst/>
          </a:prstGeom>
        </p:spPr>
      </p:pic>
      <p:sp>
        <p:nvSpPr>
          <p:cNvPr id="4" name="ZoneTexte 3"/>
          <p:cNvSpPr txBox="1"/>
          <p:nvPr/>
        </p:nvSpPr>
        <p:spPr>
          <a:xfrm>
            <a:off x="5220072" y="476672"/>
            <a:ext cx="4154202" cy="461665"/>
          </a:xfrm>
          <a:prstGeom prst="rect">
            <a:avLst/>
          </a:prstGeom>
          <a:noFill/>
        </p:spPr>
        <p:txBody>
          <a:bodyPr wrap="none" rtlCol="0">
            <a:spAutoFit/>
          </a:bodyPr>
          <a:lstStyle/>
          <a:p>
            <a:r>
              <a:rPr lang="fr-FR" sz="2400" b="1" dirty="0" err="1" smtClean="0"/>
              <a:t>Boolean</a:t>
            </a:r>
            <a:r>
              <a:rPr lang="fr-FR" sz="2400" b="1" dirty="0" smtClean="0"/>
              <a:t> </a:t>
            </a:r>
            <a:r>
              <a:rPr lang="fr-FR" sz="2400" b="1" dirty="0" err="1" smtClean="0"/>
              <a:t>logic</a:t>
            </a:r>
            <a:r>
              <a:rPr lang="fr-FR" sz="2400" b="1" dirty="0" smtClean="0"/>
              <a:t>: ^, v, not, </a:t>
            </a:r>
            <a:r>
              <a:rPr lang="fr-FR" sz="2400" b="1" dirty="0" err="1" smtClean="0"/>
              <a:t>implies</a:t>
            </a:r>
            <a:endParaRPr lang="fr-FR" sz="2400" b="1" dirty="0"/>
          </a:p>
        </p:txBody>
      </p:sp>
    </p:spTree>
    <p:extLst>
      <p:ext uri="{BB962C8B-B14F-4D97-AF65-F5344CB8AC3E}">
        <p14:creationId xmlns:p14="http://schemas.microsoft.com/office/powerpoint/2010/main" val="32242675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49</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09799" y="908720"/>
            <a:ext cx="2734202" cy="1296144"/>
          </a:xfrm>
          <a:prstGeom prst="rect">
            <a:avLst/>
          </a:prstGeom>
        </p:spPr>
      </p:pic>
      <p:pic>
        <p:nvPicPr>
          <p:cNvPr id="30" name="Image 28"/>
          <p:cNvPicPr>
            <a:picLocks noChangeAspect="1"/>
          </p:cNvPicPr>
          <p:nvPr/>
        </p:nvPicPr>
        <p:blipFill>
          <a:blip r:embed="rId4"/>
          <a:stretch>
            <a:fillRect/>
          </a:stretch>
        </p:blipFill>
        <p:spPr>
          <a:xfrm>
            <a:off x="7862432" y="4581128"/>
            <a:ext cx="710020" cy="324036"/>
          </a:xfrm>
          <a:prstGeom prst="rect">
            <a:avLst/>
          </a:prstGeom>
        </p:spPr>
      </p:pic>
      <p:pic>
        <p:nvPicPr>
          <p:cNvPr id="31" name="Image 30"/>
          <p:cNvPicPr>
            <a:picLocks noChangeAspect="1"/>
          </p:cNvPicPr>
          <p:nvPr/>
        </p:nvPicPr>
        <p:blipFill>
          <a:blip r:embed="rId5"/>
          <a:stretch>
            <a:fillRect/>
          </a:stretch>
        </p:blipFill>
        <p:spPr>
          <a:xfrm>
            <a:off x="8411527" y="4797152"/>
            <a:ext cx="694362" cy="316890"/>
          </a:xfrm>
          <a:prstGeom prst="rect">
            <a:avLst/>
          </a:prstGeom>
        </p:spPr>
      </p:pic>
      <p:pic>
        <p:nvPicPr>
          <p:cNvPr id="32" name="Image 31"/>
          <p:cNvPicPr>
            <a:picLocks noChangeAspect="1"/>
          </p:cNvPicPr>
          <p:nvPr/>
        </p:nvPicPr>
        <p:blipFill>
          <a:blip r:embed="rId6"/>
          <a:stretch>
            <a:fillRect/>
          </a:stretch>
        </p:blipFill>
        <p:spPr>
          <a:xfrm>
            <a:off x="8535412" y="4293096"/>
            <a:ext cx="608588" cy="277745"/>
          </a:xfrm>
          <a:prstGeom prst="rect">
            <a:avLst/>
          </a:prstGeom>
        </p:spPr>
      </p:pic>
      <p:pic>
        <p:nvPicPr>
          <p:cNvPr id="2" name="Image 1" descr="Capture d’écran 2012-10-26 à 06.35.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632" y="188640"/>
            <a:ext cx="4610420" cy="3137118"/>
          </a:xfrm>
          <a:prstGeom prst="rect">
            <a:avLst/>
          </a:prstGeom>
          <a:ln>
            <a:solidFill>
              <a:srgbClr val="000000"/>
            </a:solidFill>
          </a:ln>
        </p:spPr>
      </p:pic>
      <p:sp>
        <p:nvSpPr>
          <p:cNvPr id="39" name="Multiply 38"/>
          <p:cNvSpPr/>
          <p:nvPr/>
        </p:nvSpPr>
        <p:spPr>
          <a:xfrm>
            <a:off x="2699792" y="1916832"/>
            <a:ext cx="398727" cy="486292"/>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Multiply 38"/>
          <p:cNvSpPr/>
          <p:nvPr/>
        </p:nvSpPr>
        <p:spPr>
          <a:xfrm>
            <a:off x="3059832" y="2204864"/>
            <a:ext cx="398727" cy="486292"/>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3" name="Picture 2" descr="Z:\mathieuacher sur mon Mac\Desktop\PhDPresentationResources\carFIRE2"/>
          <p:cNvPicPr>
            <a:picLocks noChangeAspect="1" noChangeArrowheads="1"/>
          </p:cNvPicPr>
          <p:nvPr/>
        </p:nvPicPr>
        <p:blipFill>
          <a:blip r:embed="rId8" cstate="print"/>
          <a:srcRect/>
          <a:stretch>
            <a:fillRect/>
          </a:stretch>
        </p:blipFill>
        <p:spPr bwMode="auto">
          <a:xfrm>
            <a:off x="5004048" y="5229200"/>
            <a:ext cx="1944216" cy="1463013"/>
          </a:xfrm>
          <a:prstGeom prst="rect">
            <a:avLst/>
          </a:prstGeom>
          <a:noFill/>
        </p:spPr>
      </p:pic>
      <p:sp>
        <p:nvSpPr>
          <p:cNvPr id="7" name="ZoneTexte 6"/>
          <p:cNvSpPr txBox="1"/>
          <p:nvPr/>
        </p:nvSpPr>
        <p:spPr>
          <a:xfrm>
            <a:off x="395536" y="5733256"/>
            <a:ext cx="4578397" cy="646331"/>
          </a:xfrm>
          <a:prstGeom prst="rect">
            <a:avLst/>
          </a:prstGeom>
          <a:noFill/>
        </p:spPr>
        <p:txBody>
          <a:bodyPr wrap="none" rtlCol="0">
            <a:spAutoFit/>
          </a:bodyPr>
          <a:lstStyle/>
          <a:p>
            <a:r>
              <a:rPr lang="fr-FR" sz="3600" i="1" dirty="0" smtClean="0"/>
              <a:t>Or-group: </a:t>
            </a:r>
            <a:r>
              <a:rPr lang="fr-FR" sz="3600" i="1" dirty="0" err="1" smtClean="0"/>
              <a:t>at</a:t>
            </a:r>
            <a:r>
              <a:rPr lang="fr-FR" sz="3600" i="1" dirty="0" smtClean="0"/>
              <a:t> least one!</a:t>
            </a:r>
            <a:endParaRPr lang="fr-FR" sz="3600" i="1" dirty="0"/>
          </a:p>
        </p:txBody>
      </p:sp>
    </p:spTree>
    <p:extLst>
      <p:ext uri="{BB962C8B-B14F-4D97-AF65-F5344CB8AC3E}">
        <p14:creationId xmlns:p14="http://schemas.microsoft.com/office/powerpoint/2010/main" val="13434191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8BE4B55B-02B3-4251-9692-4468BA7CB4BC}" type="slidenum">
              <a:rPr lang="en-US" smtClean="0"/>
              <a:pPr/>
              <a:t>5</a:t>
            </a:fld>
            <a:endParaRPr lang="en-US"/>
          </a:p>
        </p:txBody>
      </p:sp>
      <p:sp>
        <p:nvSpPr>
          <p:cNvPr id="30" name="ZoneTexte 29"/>
          <p:cNvSpPr txBox="1"/>
          <p:nvPr/>
        </p:nvSpPr>
        <p:spPr>
          <a:xfrm>
            <a:off x="611560" y="-33600"/>
            <a:ext cx="6357982" cy="1938992"/>
          </a:xfrm>
          <a:prstGeom prst="rect">
            <a:avLst/>
          </a:prstGeom>
          <a:noFill/>
        </p:spPr>
        <p:txBody>
          <a:bodyPr wrap="square" rtlCol="0">
            <a:spAutoFit/>
          </a:bodyPr>
          <a:lstStyle/>
          <a:p>
            <a:pPr algn="ctr"/>
            <a:r>
              <a:rPr lang="en-US" sz="6000" b="1" dirty="0" smtClean="0"/>
              <a:t>Software Product Line </a:t>
            </a:r>
            <a:r>
              <a:rPr lang="en-US" sz="6000" b="1" u="sng" dirty="0" smtClean="0"/>
              <a:t>Engineering</a:t>
            </a:r>
            <a:endParaRPr lang="en-US" sz="6000" u="sng" dirty="0"/>
          </a:p>
        </p:txBody>
      </p:sp>
      <p:sp>
        <p:nvSpPr>
          <p:cNvPr id="31" name="ZoneTexte 30"/>
          <p:cNvSpPr txBox="1"/>
          <p:nvPr/>
        </p:nvSpPr>
        <p:spPr>
          <a:xfrm>
            <a:off x="0" y="2564904"/>
            <a:ext cx="9144000" cy="4093428"/>
          </a:xfrm>
          <a:prstGeom prst="rect">
            <a:avLst/>
          </a:prstGeom>
          <a:noFill/>
        </p:spPr>
        <p:txBody>
          <a:bodyPr wrap="square" rtlCol="0">
            <a:spAutoFit/>
          </a:bodyPr>
          <a:lstStyle/>
          <a:p>
            <a:r>
              <a:rPr lang="en-US" sz="3600" dirty="0" smtClean="0"/>
              <a:t>Factoring out </a:t>
            </a:r>
            <a:r>
              <a:rPr lang="en-US" sz="3600" b="1" dirty="0" smtClean="0">
                <a:solidFill>
                  <a:schemeClr val="tx2">
                    <a:lumMod val="60000"/>
                    <a:lumOff val="40000"/>
                  </a:schemeClr>
                </a:solidFill>
              </a:rPr>
              <a:t>commonalities</a:t>
            </a:r>
          </a:p>
          <a:p>
            <a:r>
              <a:rPr lang="en-US" sz="2800" b="1" dirty="0" smtClean="0"/>
              <a:t>	</a:t>
            </a:r>
            <a:r>
              <a:rPr lang="en-US" sz="2400" dirty="0" smtClean="0"/>
              <a:t>for</a:t>
            </a:r>
            <a:r>
              <a:rPr lang="en-US" sz="2400" b="1" dirty="0" smtClean="0"/>
              <a:t> </a:t>
            </a:r>
            <a:r>
              <a:rPr lang="en-US" sz="2400" b="1" dirty="0" smtClean="0">
                <a:solidFill>
                  <a:srgbClr val="558ED5"/>
                </a:solidFill>
              </a:rPr>
              <a:t>Reuse </a:t>
            </a:r>
            <a:r>
              <a:rPr lang="en-US" sz="1200" dirty="0" smtClean="0"/>
              <a:t>[Krueger et al., 1992] [Jacobson et al., 1997]</a:t>
            </a:r>
          </a:p>
          <a:p>
            <a:endParaRPr lang="en-US" sz="3600" b="1" dirty="0" smtClean="0"/>
          </a:p>
          <a:p>
            <a:endParaRPr lang="en-US" sz="3600" b="1" dirty="0"/>
          </a:p>
          <a:p>
            <a:endParaRPr lang="en-US" sz="3600" b="1" dirty="0" smtClean="0"/>
          </a:p>
          <a:p>
            <a:r>
              <a:rPr lang="en-US" sz="3600" dirty="0" smtClean="0"/>
              <a:t>Managing</a:t>
            </a:r>
            <a:r>
              <a:rPr lang="en-US" sz="3600" b="1" dirty="0" smtClean="0"/>
              <a:t> </a:t>
            </a:r>
            <a:r>
              <a:rPr lang="en-US" sz="3600" b="1" dirty="0" err="1" smtClean="0">
                <a:solidFill>
                  <a:srgbClr val="558ED5"/>
                </a:solidFill>
              </a:rPr>
              <a:t>variabilities</a:t>
            </a:r>
            <a:r>
              <a:rPr lang="en-US" sz="2800" b="1" dirty="0" smtClean="0"/>
              <a:t> </a:t>
            </a:r>
          </a:p>
          <a:p>
            <a:r>
              <a:rPr lang="en-US" sz="2800" b="1" dirty="0" smtClean="0"/>
              <a:t>	</a:t>
            </a:r>
            <a:r>
              <a:rPr lang="en-US" sz="2400" dirty="0" smtClean="0"/>
              <a:t>for Software </a:t>
            </a:r>
            <a:r>
              <a:rPr lang="en-US" sz="2400" b="1" dirty="0" smtClean="0">
                <a:solidFill>
                  <a:srgbClr val="558ED5"/>
                </a:solidFill>
              </a:rPr>
              <a:t>Mass Customization</a:t>
            </a:r>
            <a:r>
              <a:rPr lang="en-US" sz="2400" b="1" dirty="0" smtClean="0"/>
              <a:t> </a:t>
            </a:r>
            <a:r>
              <a:rPr lang="en-US" sz="1200" dirty="0" smtClean="0"/>
              <a:t>[Bass et al., 1998] [Krueger et al., 2001], [Pohl et al., 2005]</a:t>
            </a:r>
          </a:p>
          <a:p>
            <a:endParaRPr lang="en-US" sz="1200" b="1" dirty="0"/>
          </a:p>
          <a:p>
            <a:endParaRPr lang="en-US" sz="1200" b="1" dirty="0" smtClean="0"/>
          </a:p>
        </p:txBody>
      </p:sp>
      <p:sp>
        <p:nvSpPr>
          <p:cNvPr id="47" name="Rectangle 46"/>
          <p:cNvSpPr/>
          <p:nvPr/>
        </p:nvSpPr>
        <p:spPr>
          <a:xfrm>
            <a:off x="5940152" y="3861048"/>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er 9"/>
          <p:cNvGrpSpPr/>
          <p:nvPr/>
        </p:nvGrpSpPr>
        <p:grpSpPr>
          <a:xfrm>
            <a:off x="6228184" y="3068960"/>
            <a:ext cx="2383341" cy="2101386"/>
            <a:chOff x="6228184" y="3068960"/>
            <a:chExt cx="2383341" cy="2101386"/>
          </a:xfrm>
        </p:grpSpPr>
        <p:sp>
          <p:nvSpPr>
            <p:cNvPr id="32" name="Rectangle 31"/>
            <p:cNvSpPr/>
            <p:nvPr/>
          </p:nvSpPr>
          <p:spPr>
            <a:xfrm>
              <a:off x="7020272" y="3861048"/>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308304" y="4365104"/>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7380312" y="3356992"/>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6300192" y="3356992"/>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8100392" y="3789040"/>
              <a:ext cx="511133" cy="576064"/>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948264" y="3068960"/>
              <a:ext cx="627873" cy="233247"/>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0800000">
              <a:off x="6948264" y="4797152"/>
              <a:ext cx="817181" cy="37319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228184" y="4293096"/>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Rectangle 51"/>
          <p:cNvSpPr/>
          <p:nvPr/>
        </p:nvSpPr>
        <p:spPr>
          <a:xfrm>
            <a:off x="1475656" y="3645024"/>
            <a:ext cx="992291" cy="37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4283968" y="6624753"/>
            <a:ext cx="627873" cy="233247"/>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71800" y="6274331"/>
            <a:ext cx="511133" cy="576064"/>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0800000">
            <a:off x="3419872" y="6484667"/>
            <a:ext cx="817181" cy="37319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531092"/>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87616" y="-1318914"/>
            <a:ext cx="8229600" cy="1143000"/>
          </a:xfrm>
        </p:spPr>
        <p:txBody>
          <a:bodyPr/>
          <a:lstStyle/>
          <a:p>
            <a:endParaRPr lang="en-US" dirty="0"/>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50</a:t>
            </a:fld>
            <a:endParaRPr lang="en-US"/>
          </a:p>
        </p:txBody>
      </p:sp>
      <p:sp>
        <p:nvSpPr>
          <p:cNvPr id="12" name="ZoneTexte 11"/>
          <p:cNvSpPr txBox="1"/>
          <p:nvPr/>
        </p:nvSpPr>
        <p:spPr>
          <a:xfrm>
            <a:off x="0" y="3573016"/>
            <a:ext cx="9144000" cy="1384995"/>
          </a:xfrm>
          <a:prstGeom prst="rect">
            <a:avLst/>
          </a:prstGeom>
          <a:solidFill>
            <a:schemeClr val="tx2">
              <a:lumMod val="60000"/>
              <a:lumOff val="40000"/>
            </a:schemeClr>
          </a:solidFill>
        </p:spPr>
        <p:txBody>
          <a:bodyPr wrap="square" rtlCol="0">
            <a:spAutoFit/>
          </a:bodyPr>
          <a:lstStyle/>
          <a:p>
            <a:pPr algn="ctr"/>
            <a:r>
              <a:rPr lang="en-US" sz="2800" b="1" dirty="0" smtClean="0"/>
              <a:t>Hierarchy + Variability </a:t>
            </a:r>
          </a:p>
          <a:p>
            <a:pPr algn="ctr"/>
            <a:r>
              <a:rPr lang="en-US" sz="2800" b="1" dirty="0" smtClean="0"/>
              <a:t>= </a:t>
            </a:r>
          </a:p>
          <a:p>
            <a:pPr algn="ctr"/>
            <a:r>
              <a:rPr lang="en-US" sz="2800" b="1" dirty="0" smtClean="0"/>
              <a:t>set of valid configurations</a:t>
            </a:r>
          </a:p>
        </p:txBody>
      </p:sp>
      <p:sp>
        <p:nvSpPr>
          <p:cNvPr id="36" name="TextBox 4"/>
          <p:cNvSpPr txBox="1">
            <a:spLocks noChangeArrowheads="1"/>
          </p:cNvSpPr>
          <p:nvPr/>
        </p:nvSpPr>
        <p:spPr bwMode="auto">
          <a:xfrm>
            <a:off x="-2556792" y="-1044872"/>
            <a:ext cx="504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20" name="TextBox 4"/>
          <p:cNvSpPr txBox="1">
            <a:spLocks noChangeArrowheads="1"/>
          </p:cNvSpPr>
          <p:nvPr/>
        </p:nvSpPr>
        <p:spPr bwMode="auto">
          <a:xfrm>
            <a:off x="11052720" y="1700808"/>
            <a:ext cx="463871" cy="7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800" dirty="0">
                <a:solidFill>
                  <a:srgbClr val="00B050"/>
                </a:solidFill>
                <a:latin typeface="Calibri" charset="0"/>
                <a:sym typeface="Wingdings" charset="0"/>
              </a:rPr>
              <a:t></a:t>
            </a:r>
            <a:endParaRPr lang="en-US" sz="4800" dirty="0">
              <a:solidFill>
                <a:srgbClr val="00B050"/>
              </a:solidFill>
              <a:latin typeface="Calibri" charset="0"/>
            </a:endParaRPr>
          </a:p>
        </p:txBody>
      </p:sp>
      <p:sp>
        <p:nvSpPr>
          <p:cNvPr id="39" name="Multiply 38"/>
          <p:cNvSpPr/>
          <p:nvPr/>
        </p:nvSpPr>
        <p:spPr>
          <a:xfrm>
            <a:off x="10116616" y="908720"/>
            <a:ext cx="398727" cy="486292"/>
          </a:xfrm>
          <a:prstGeom prst="mathMultiply">
            <a:avLst>
              <a:gd name="adj1" fmla="val 131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p:cNvSpPr/>
          <p:nvPr/>
        </p:nvSpPr>
        <p:spPr>
          <a:xfrm>
            <a:off x="0" y="19803"/>
            <a:ext cx="9144000" cy="3553213"/>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09799" y="908720"/>
            <a:ext cx="2734202" cy="1296144"/>
          </a:xfrm>
          <a:prstGeom prst="rect">
            <a:avLst/>
          </a:prstGeom>
        </p:spPr>
      </p:pic>
      <p:sp>
        <p:nvSpPr>
          <p:cNvPr id="8" name="Rectangle 7"/>
          <p:cNvSpPr/>
          <p:nvPr/>
        </p:nvSpPr>
        <p:spPr>
          <a:xfrm>
            <a:off x="0" y="5229200"/>
            <a:ext cx="2627784" cy="923330"/>
          </a:xfrm>
          <a:prstGeom prst="rect">
            <a:avLst/>
          </a:prstGeom>
        </p:spPr>
        <p:txBody>
          <a:bodyPr wrap="square">
            <a:spAutoFit/>
          </a:bodyPr>
          <a:lstStyle/>
          <a:p>
            <a:r>
              <a:rPr lang="en-US" dirty="0"/>
              <a:t>{</a:t>
            </a:r>
            <a:r>
              <a:rPr lang="en-US" dirty="0" err="1" smtClean="0"/>
              <a:t>CarEquipment</a:t>
            </a:r>
            <a:r>
              <a:rPr lang="en-US" dirty="0" smtClean="0"/>
              <a:t>, Comfort, </a:t>
            </a:r>
            <a:r>
              <a:rPr lang="en-US" dirty="0" err="1" smtClean="0"/>
              <a:t>DrivingAndSafety</a:t>
            </a:r>
            <a:r>
              <a:rPr lang="en-US" dirty="0" smtClean="0"/>
              <a:t>, </a:t>
            </a:r>
            <a:r>
              <a:rPr lang="en-US" dirty="0" err="1" smtClean="0"/>
              <a:t>Healthing</a:t>
            </a:r>
            <a:r>
              <a:rPr lang="en-US" dirty="0"/>
              <a:t>}</a:t>
            </a:r>
          </a:p>
        </p:txBody>
      </p:sp>
      <p:pic>
        <p:nvPicPr>
          <p:cNvPr id="30" name="Image 28"/>
          <p:cNvPicPr>
            <a:picLocks noChangeAspect="1"/>
          </p:cNvPicPr>
          <p:nvPr/>
        </p:nvPicPr>
        <p:blipFill>
          <a:blip r:embed="rId4"/>
          <a:stretch>
            <a:fillRect/>
          </a:stretch>
        </p:blipFill>
        <p:spPr>
          <a:xfrm>
            <a:off x="7862432" y="4581128"/>
            <a:ext cx="710020" cy="324036"/>
          </a:xfrm>
          <a:prstGeom prst="rect">
            <a:avLst/>
          </a:prstGeom>
        </p:spPr>
      </p:pic>
      <p:pic>
        <p:nvPicPr>
          <p:cNvPr id="31" name="Image 30"/>
          <p:cNvPicPr>
            <a:picLocks noChangeAspect="1"/>
          </p:cNvPicPr>
          <p:nvPr/>
        </p:nvPicPr>
        <p:blipFill>
          <a:blip r:embed="rId5"/>
          <a:stretch>
            <a:fillRect/>
          </a:stretch>
        </p:blipFill>
        <p:spPr>
          <a:xfrm>
            <a:off x="8411527" y="4797152"/>
            <a:ext cx="694362" cy="316890"/>
          </a:xfrm>
          <a:prstGeom prst="rect">
            <a:avLst/>
          </a:prstGeom>
        </p:spPr>
      </p:pic>
      <p:pic>
        <p:nvPicPr>
          <p:cNvPr id="32" name="Image 31"/>
          <p:cNvPicPr>
            <a:picLocks noChangeAspect="1"/>
          </p:cNvPicPr>
          <p:nvPr/>
        </p:nvPicPr>
        <p:blipFill>
          <a:blip r:embed="rId6"/>
          <a:stretch>
            <a:fillRect/>
          </a:stretch>
        </p:blipFill>
        <p:spPr>
          <a:xfrm>
            <a:off x="8535412" y="4293096"/>
            <a:ext cx="608588" cy="277745"/>
          </a:xfrm>
          <a:prstGeom prst="rect">
            <a:avLst/>
          </a:prstGeom>
        </p:spPr>
      </p:pic>
      <p:sp>
        <p:nvSpPr>
          <p:cNvPr id="9" name="Oval 8"/>
          <p:cNvSpPr/>
          <p:nvPr/>
        </p:nvSpPr>
        <p:spPr>
          <a:xfrm>
            <a:off x="2555776" y="5445224"/>
            <a:ext cx="648072" cy="576064"/>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000000"/>
                </a:solidFill>
              </a:rPr>
              <a:t>X</a:t>
            </a:r>
            <a:endParaRPr lang="en-US" sz="4400" dirty="0">
              <a:solidFill>
                <a:srgbClr val="000000"/>
              </a:solidFill>
            </a:endParaRPr>
          </a:p>
        </p:txBody>
      </p:sp>
      <p:pic>
        <p:nvPicPr>
          <p:cNvPr id="2" name="Image 1" descr="Capture d’écran 2012-10-26 à 06.35.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632" y="188640"/>
            <a:ext cx="4610420" cy="3137118"/>
          </a:xfrm>
          <a:prstGeom prst="rect">
            <a:avLst/>
          </a:prstGeom>
          <a:ln>
            <a:solidFill>
              <a:srgbClr val="000000"/>
            </a:solidFill>
          </a:ln>
        </p:spPr>
      </p:pic>
      <p:sp>
        <p:nvSpPr>
          <p:cNvPr id="4" name="Rectangle 3"/>
          <p:cNvSpPr/>
          <p:nvPr/>
        </p:nvSpPr>
        <p:spPr>
          <a:xfrm>
            <a:off x="3275856" y="5018392"/>
            <a:ext cx="6984776" cy="1815882"/>
          </a:xfrm>
          <a:prstGeom prst="rect">
            <a:avLst/>
          </a:prstGeom>
        </p:spPr>
        <p:txBody>
          <a:bodyPr wrap="square">
            <a:spAutoFit/>
          </a:bodyPr>
          <a:lstStyle/>
          <a:p>
            <a:r>
              <a:rPr lang="fr-FR" sz="1400" dirty="0"/>
              <a:t>{</a:t>
            </a:r>
            <a:r>
              <a:rPr lang="fr-FR" sz="1400" dirty="0" err="1"/>
              <a:t>AirConditioningFrontAndRear</a:t>
            </a:r>
            <a:r>
              <a:rPr lang="fr-FR" sz="1400" dirty="0"/>
              <a:t>, </a:t>
            </a:r>
            <a:r>
              <a:rPr lang="fr-FR" sz="1400" dirty="0" err="1"/>
              <a:t>FrontFogLights</a:t>
            </a:r>
            <a:r>
              <a:rPr lang="fr-FR" sz="1400" dirty="0"/>
              <a:t>, </a:t>
            </a:r>
            <a:r>
              <a:rPr lang="fr-FR" sz="1400" dirty="0" err="1"/>
              <a:t>SAControl</a:t>
            </a:r>
            <a:r>
              <a:rPr lang="fr-FR" sz="1400" dirty="0"/>
              <a:t>}</a:t>
            </a:r>
          </a:p>
          <a:p>
            <a:r>
              <a:rPr lang="fr-FR" sz="1400" dirty="0"/>
              <a:t>{</a:t>
            </a:r>
            <a:r>
              <a:rPr lang="fr-FR" sz="1400" dirty="0" err="1"/>
              <a:t>AirConditioningFrontAndRear</a:t>
            </a:r>
            <a:r>
              <a:rPr lang="fr-FR" sz="1400" dirty="0"/>
              <a:t>, </a:t>
            </a:r>
            <a:r>
              <a:rPr lang="fr-FR" sz="1400" dirty="0" err="1"/>
              <a:t>SAControl</a:t>
            </a:r>
            <a:r>
              <a:rPr lang="fr-FR" sz="1400" dirty="0"/>
              <a:t>}</a:t>
            </a:r>
          </a:p>
          <a:p>
            <a:r>
              <a:rPr lang="fr-FR" sz="1400" dirty="0"/>
              <a:t>{</a:t>
            </a:r>
            <a:r>
              <a:rPr lang="fr-FR" sz="1400" dirty="0" err="1"/>
              <a:t>AutomaticHeadLights</a:t>
            </a:r>
            <a:r>
              <a:rPr lang="fr-FR" sz="1400" dirty="0"/>
              <a:t>, </a:t>
            </a:r>
            <a:r>
              <a:rPr lang="fr-FR" sz="1400" dirty="0" err="1"/>
              <a:t>AirConditioning</a:t>
            </a:r>
            <a:r>
              <a:rPr lang="fr-FR" sz="1400" dirty="0"/>
              <a:t>, </a:t>
            </a:r>
            <a:r>
              <a:rPr lang="fr-FR" sz="1400" dirty="0" err="1"/>
              <a:t>FrontFogLights</a:t>
            </a:r>
            <a:r>
              <a:rPr lang="fr-FR" sz="1400" dirty="0"/>
              <a:t>}</a:t>
            </a:r>
          </a:p>
          <a:p>
            <a:r>
              <a:rPr lang="fr-FR" sz="1400" dirty="0"/>
              <a:t>{</a:t>
            </a:r>
            <a:r>
              <a:rPr lang="fr-FR" sz="1400" dirty="0" err="1"/>
              <a:t>AirConditioningFrontAndRear</a:t>
            </a:r>
            <a:r>
              <a:rPr lang="fr-FR" sz="1400" dirty="0"/>
              <a:t>, </a:t>
            </a:r>
            <a:r>
              <a:rPr lang="fr-FR" sz="1400" dirty="0" err="1"/>
              <a:t>SAControl</a:t>
            </a:r>
            <a:r>
              <a:rPr lang="fr-FR" sz="1400" dirty="0"/>
              <a:t>, </a:t>
            </a:r>
            <a:r>
              <a:rPr lang="fr-FR" sz="1400" dirty="0" err="1"/>
              <a:t>AutomaticHeadLights</a:t>
            </a:r>
            <a:r>
              <a:rPr lang="fr-FR" sz="1400" dirty="0"/>
              <a:t>, </a:t>
            </a:r>
            <a:r>
              <a:rPr lang="fr-FR" sz="1400" dirty="0" err="1"/>
              <a:t>FrontFogLights</a:t>
            </a:r>
            <a:r>
              <a:rPr lang="fr-FR" sz="1400" dirty="0"/>
              <a:t>}</a:t>
            </a:r>
          </a:p>
          <a:p>
            <a:r>
              <a:rPr lang="fr-FR" sz="1400" dirty="0"/>
              <a:t>{</a:t>
            </a:r>
            <a:r>
              <a:rPr lang="fr-FR" sz="1400" dirty="0" err="1"/>
              <a:t>FrontFogLights</a:t>
            </a:r>
            <a:r>
              <a:rPr lang="fr-FR" sz="1400" dirty="0"/>
              <a:t>, </a:t>
            </a:r>
            <a:r>
              <a:rPr lang="fr-FR" sz="1400" dirty="0" err="1"/>
              <a:t>AirConditioning</a:t>
            </a:r>
            <a:r>
              <a:rPr lang="fr-FR" sz="1400" dirty="0"/>
              <a:t>}</a:t>
            </a:r>
          </a:p>
          <a:p>
            <a:r>
              <a:rPr lang="fr-FR" sz="1400" dirty="0"/>
              <a:t>{</a:t>
            </a:r>
            <a:r>
              <a:rPr lang="fr-FR" sz="1400" dirty="0" err="1"/>
              <a:t>AutomaticHeadLights</a:t>
            </a:r>
            <a:r>
              <a:rPr lang="fr-FR" sz="1400" dirty="0"/>
              <a:t>, </a:t>
            </a:r>
            <a:r>
              <a:rPr lang="fr-FR" sz="1400" dirty="0" err="1"/>
              <a:t>AirConditioningFrontAndRear</a:t>
            </a:r>
            <a:r>
              <a:rPr lang="fr-FR" sz="1400" dirty="0"/>
              <a:t>, </a:t>
            </a:r>
            <a:r>
              <a:rPr lang="fr-FR" sz="1400" dirty="0" err="1"/>
              <a:t>FrontFogLights</a:t>
            </a:r>
            <a:r>
              <a:rPr lang="fr-FR" sz="1400" dirty="0"/>
              <a:t>}</a:t>
            </a:r>
          </a:p>
          <a:p>
            <a:r>
              <a:rPr lang="fr-FR" sz="1400" dirty="0"/>
              <a:t>{</a:t>
            </a:r>
            <a:r>
              <a:rPr lang="fr-FR" sz="1400" dirty="0" err="1"/>
              <a:t>FrontFogLights</a:t>
            </a:r>
            <a:r>
              <a:rPr lang="fr-FR" sz="1400" dirty="0"/>
              <a:t>, </a:t>
            </a:r>
            <a:r>
              <a:rPr lang="fr-FR" sz="1400" dirty="0" err="1"/>
              <a:t>AirConditioningFrontAndRear</a:t>
            </a:r>
            <a:r>
              <a:rPr lang="fr-FR" sz="1400" dirty="0"/>
              <a:t>}</a:t>
            </a:r>
          </a:p>
          <a:p>
            <a:r>
              <a:rPr lang="fr-FR" sz="1400" dirty="0"/>
              <a:t>{</a:t>
            </a:r>
            <a:r>
              <a:rPr lang="fr-FR" sz="1400" dirty="0" err="1"/>
              <a:t>SAControl</a:t>
            </a:r>
            <a:r>
              <a:rPr lang="fr-FR" sz="1400" dirty="0"/>
              <a:t>, </a:t>
            </a:r>
            <a:r>
              <a:rPr lang="fr-FR" sz="1400" dirty="0" err="1"/>
              <a:t>AirConditioning</a:t>
            </a:r>
            <a:r>
              <a:rPr lang="fr-FR" sz="1400" dirty="0"/>
              <a:t>}</a:t>
            </a:r>
          </a:p>
        </p:txBody>
      </p:sp>
    </p:spTree>
    <p:extLst>
      <p:ext uri="{BB962C8B-B14F-4D97-AF65-F5344CB8AC3E}">
        <p14:creationId xmlns:p14="http://schemas.microsoft.com/office/powerpoint/2010/main" val="145622628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95536" y="1052736"/>
            <a:ext cx="8136904" cy="4247317"/>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Languages: </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How to specify </a:t>
            </a: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feature models?</a:t>
            </a:r>
          </a:p>
        </p:txBody>
      </p:sp>
    </p:spTree>
    <p:extLst>
      <p:ext uri="{BB962C8B-B14F-4D97-AF65-F5344CB8AC3E}">
        <p14:creationId xmlns:p14="http://schemas.microsoft.com/office/powerpoint/2010/main" val="295390696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36096" y="3717032"/>
            <a:ext cx="3707904" cy="3140968"/>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3717032"/>
            <a:ext cx="4211960" cy="3140968"/>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95536" y="-243408"/>
            <a:ext cx="8229600" cy="1143000"/>
          </a:xfrm>
        </p:spPr>
        <p:txBody>
          <a:bodyPr>
            <a:noAutofit/>
          </a:bodyPr>
          <a:lstStyle/>
          <a:p>
            <a:r>
              <a:rPr lang="en-US" sz="4000" b="1" dirty="0" smtClean="0">
                <a:solidFill>
                  <a:schemeClr val="tx2">
                    <a:lumMod val="60000"/>
                    <a:lumOff val="40000"/>
                  </a:schemeClr>
                </a:solidFill>
              </a:rPr>
              <a:t>Feature </a:t>
            </a:r>
            <a:r>
              <a:rPr lang="en-US" sz="4000" b="1" u="sng" dirty="0" smtClean="0">
                <a:solidFill>
                  <a:schemeClr val="tx2">
                    <a:lumMod val="60000"/>
                    <a:lumOff val="40000"/>
                  </a:schemeClr>
                </a:solidFill>
              </a:rPr>
              <a:t>Models</a:t>
            </a:r>
            <a:endParaRPr lang="en-US" sz="4000" b="1" u="sng"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52</a:t>
            </a:fld>
            <a:endParaRPr lang="en-US"/>
          </a:p>
        </p:txBody>
      </p:sp>
      <p:grpSp>
        <p:nvGrpSpPr>
          <p:cNvPr id="7" name="Group 6"/>
          <p:cNvGrpSpPr/>
          <p:nvPr/>
        </p:nvGrpSpPr>
        <p:grpSpPr>
          <a:xfrm>
            <a:off x="5652120" y="3695328"/>
            <a:ext cx="3312368" cy="3138264"/>
            <a:chOff x="5652120" y="3695328"/>
            <a:chExt cx="3312368" cy="3138264"/>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369346"/>
              <a:ext cx="3312368" cy="2066987"/>
            </a:xfrm>
            <a:prstGeom prst="rect">
              <a:avLst/>
            </a:prstGeom>
            <a:noFill/>
            <a:ln w="12700" cap="flat">
              <a:noFill/>
              <a:miter lim="800000"/>
              <a:headEnd/>
              <a:tailEnd/>
            </a:ln>
            <a:extLst>
              <a:ext uri="{909E8E84-426E-40dd-AFC4-6F175D3DCCD1}">
                <a14:hiddenFill xmlns:a14="http://schemas.microsoft.com/office/drawing/2010/main">
                  <a:solidFill>
                    <a:srgbClr val="FFFFFF"/>
                  </a:solidFill>
                </a14:hiddenFill>
              </a:ext>
            </a:extLst>
          </p:spPr>
        </p:pic>
        <p:pic>
          <p:nvPicPr>
            <p:cNvPr id="18" name="Image 28"/>
            <p:cNvPicPr>
              <a:picLocks noChangeAspect="1"/>
            </p:cNvPicPr>
            <p:nvPr/>
          </p:nvPicPr>
          <p:blipFill>
            <a:blip r:embed="rId4"/>
            <a:stretch>
              <a:fillRect/>
            </a:stretch>
          </p:blipFill>
          <p:spPr>
            <a:xfrm>
              <a:off x="5709903" y="3695328"/>
              <a:ext cx="1519203" cy="539158"/>
            </a:xfrm>
            <a:prstGeom prst="rect">
              <a:avLst/>
            </a:prstGeom>
            <a:ln>
              <a:noFill/>
            </a:ln>
          </p:spPr>
        </p:pic>
        <p:pic>
          <p:nvPicPr>
            <p:cNvPr id="19" name="Image 30"/>
            <p:cNvPicPr>
              <a:picLocks noChangeAspect="1"/>
            </p:cNvPicPr>
            <p:nvPr/>
          </p:nvPicPr>
          <p:blipFill>
            <a:blip r:embed="rId5"/>
            <a:stretch>
              <a:fillRect/>
            </a:stretch>
          </p:blipFill>
          <p:spPr>
            <a:xfrm>
              <a:off x="6345520" y="4152294"/>
              <a:ext cx="1393239" cy="494454"/>
            </a:xfrm>
            <a:prstGeom prst="rect">
              <a:avLst/>
            </a:prstGeom>
            <a:ln>
              <a:noFill/>
            </a:ln>
          </p:spPr>
        </p:pic>
        <p:pic>
          <p:nvPicPr>
            <p:cNvPr id="20" name="Image 31"/>
            <p:cNvPicPr>
              <a:picLocks noChangeAspect="1"/>
            </p:cNvPicPr>
            <p:nvPr/>
          </p:nvPicPr>
          <p:blipFill>
            <a:blip r:embed="rId6"/>
            <a:stretch>
              <a:fillRect/>
            </a:stretch>
          </p:blipFill>
          <p:spPr>
            <a:xfrm>
              <a:off x="7327836" y="3740263"/>
              <a:ext cx="1392745" cy="494279"/>
            </a:xfrm>
            <a:prstGeom prst="rect">
              <a:avLst/>
            </a:prstGeom>
            <a:ln>
              <a:noFill/>
            </a:ln>
          </p:spPr>
        </p:pic>
        <p:pic>
          <p:nvPicPr>
            <p:cNvPr id="21" name="Picture 20"/>
            <p:cNvPicPr>
              <a:picLocks noChangeAspect="1"/>
            </p:cNvPicPr>
            <p:nvPr/>
          </p:nvPicPr>
          <p:blipFill>
            <a:blip r:embed="rId7"/>
            <a:stretch>
              <a:fillRect/>
            </a:stretch>
          </p:blipFill>
          <p:spPr>
            <a:xfrm>
              <a:off x="6518870" y="5986988"/>
              <a:ext cx="1828086" cy="846604"/>
            </a:xfrm>
            <a:prstGeom prst="rect">
              <a:avLst/>
            </a:prstGeom>
            <a:ln>
              <a:noFill/>
            </a:ln>
          </p:spPr>
        </p:pic>
      </p:grpSp>
      <p:pic>
        <p:nvPicPr>
          <p:cNvPr id="12" name="Picture 11" descr="Capture d’écran 2012-09-02 à 15.34.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2" y="3832601"/>
            <a:ext cx="3869019" cy="3025399"/>
          </a:xfrm>
          <a:prstGeom prst="rect">
            <a:avLst/>
          </a:prstGeom>
          <a:ln>
            <a:solidFill>
              <a:srgbClr val="000000"/>
            </a:solidFill>
          </a:ln>
        </p:spPr>
      </p:pic>
      <p:pic>
        <p:nvPicPr>
          <p:cNvPr id="3" name="Picture 2" descr="Capture d’écran 2012-09-02 à 15.47.2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664" y="836712"/>
            <a:ext cx="6011901" cy="2592288"/>
          </a:xfrm>
          <a:prstGeom prst="rect">
            <a:avLst/>
          </a:prstGeom>
          <a:solidFill>
            <a:srgbClr val="C3D69B"/>
          </a:solidFill>
          <a:ln>
            <a:solidFill>
              <a:srgbClr val="000000"/>
            </a:solidFill>
          </a:ln>
        </p:spPr>
      </p:pic>
      <p:sp>
        <p:nvSpPr>
          <p:cNvPr id="13" name="Curved Up Arrow 12"/>
          <p:cNvSpPr/>
          <p:nvPr/>
        </p:nvSpPr>
        <p:spPr>
          <a:xfrm>
            <a:off x="3851920" y="6309320"/>
            <a:ext cx="1656184" cy="548680"/>
          </a:xfrm>
          <a:prstGeom prst="curvedUpArrow">
            <a:avLst/>
          </a:prstGeom>
          <a:solidFill>
            <a:srgbClr val="C3D6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403648" y="2204864"/>
            <a:ext cx="1683296" cy="1215752"/>
          </a:xfrm>
          <a:prstGeom prst="rect">
            <a:avLst/>
          </a:prstGeom>
          <a:solidFill>
            <a:srgbClr val="C3D69B">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283968" y="2132856"/>
            <a:ext cx="1683296" cy="1215752"/>
          </a:xfrm>
          <a:prstGeom prst="rect">
            <a:avLst/>
          </a:prstGeom>
          <a:solidFill>
            <a:srgbClr val="D99694">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9169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History of Feature Models</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sz="3200" b="1" dirty="0" smtClean="0">
                <a:solidFill>
                  <a:schemeClr val="tx2">
                    <a:lumMod val="60000"/>
                    <a:lumOff val="40000"/>
                  </a:schemeClr>
                </a:solidFill>
              </a:rPr>
              <a:t>~ often called Feature </a:t>
            </a:r>
            <a:r>
              <a:rPr lang="en-US" sz="3200" b="1" u="sng" dirty="0" smtClean="0">
                <a:solidFill>
                  <a:schemeClr val="tx2">
                    <a:lumMod val="60000"/>
                    <a:lumOff val="40000"/>
                  </a:schemeClr>
                </a:solidFill>
              </a:rPr>
              <a:t>Diagrams</a:t>
            </a:r>
            <a:r>
              <a:rPr lang="en-US" sz="3200" b="1" dirty="0" smtClean="0">
                <a:solidFill>
                  <a:schemeClr val="tx2">
                    <a:lumMod val="60000"/>
                    <a:lumOff val="40000"/>
                  </a:schemeClr>
                </a:solidFill>
              </a:rPr>
              <a:t> </a:t>
            </a:r>
            <a:br>
              <a:rPr lang="en-US" sz="3200" b="1" dirty="0" smtClean="0">
                <a:solidFill>
                  <a:schemeClr val="tx2">
                    <a:lumMod val="60000"/>
                    <a:lumOff val="40000"/>
                  </a:schemeClr>
                </a:solidFill>
              </a:rPr>
            </a:br>
            <a:r>
              <a:rPr lang="en-US" sz="3200" b="1" dirty="0" smtClean="0">
                <a:solidFill>
                  <a:schemeClr val="tx2">
                    <a:lumMod val="60000"/>
                    <a:lumOff val="40000"/>
                  </a:schemeClr>
                </a:solidFill>
              </a:rPr>
              <a:t>(suggest a visual representation)</a:t>
            </a:r>
            <a:br>
              <a:rPr lang="en-US" sz="3200" b="1" dirty="0" smtClean="0">
                <a:solidFill>
                  <a:schemeClr val="tx2">
                    <a:lumMod val="60000"/>
                    <a:lumOff val="40000"/>
                  </a:schemeClr>
                </a:solidFill>
              </a:rPr>
            </a:br>
            <a:r>
              <a:rPr lang="en-US" sz="3200" b="1" dirty="0">
                <a:solidFill>
                  <a:schemeClr val="tx2">
                    <a:lumMod val="60000"/>
                    <a:lumOff val="40000"/>
                  </a:schemeClr>
                </a:solidFill>
              </a:rPr>
              <a:t/>
            </a:r>
            <a:br>
              <a:rPr lang="en-US" sz="3200" b="1" dirty="0">
                <a:solidFill>
                  <a:schemeClr val="tx2">
                    <a:lumMod val="60000"/>
                    <a:lumOff val="40000"/>
                  </a:schemeClr>
                </a:solidFill>
              </a:rPr>
            </a:br>
            <a:r>
              <a:rPr lang="en-US" sz="3200" b="1" dirty="0" smtClean="0">
                <a:solidFill>
                  <a:schemeClr val="tx2">
                    <a:lumMod val="60000"/>
                    <a:lumOff val="40000"/>
                  </a:schemeClr>
                </a:solidFill>
              </a:rPr>
              <a:t>graphical languages</a:t>
            </a:r>
            <a:br>
              <a:rPr lang="en-US" sz="3200" b="1" dirty="0" smtClean="0">
                <a:solidFill>
                  <a:schemeClr val="tx2">
                    <a:lumMod val="60000"/>
                    <a:lumOff val="40000"/>
                  </a:schemeClr>
                </a:solidFill>
              </a:rPr>
            </a:br>
            <a:r>
              <a:rPr lang="en-US" sz="3200" b="1" dirty="0">
                <a:solidFill>
                  <a:schemeClr val="tx2">
                    <a:lumMod val="60000"/>
                    <a:lumOff val="40000"/>
                  </a:schemeClr>
                </a:solidFill>
              </a:rPr>
              <a:t/>
            </a:r>
            <a:br>
              <a:rPr lang="en-US" sz="3200" b="1" dirty="0">
                <a:solidFill>
                  <a:schemeClr val="tx2">
                    <a:lumMod val="60000"/>
                    <a:lumOff val="40000"/>
                  </a:schemeClr>
                </a:solidFill>
              </a:rPr>
            </a:b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32436451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19472"/>
            <a:ext cx="8229600" cy="5962674"/>
          </a:xfrm>
        </p:spPr>
        <p:txBody>
          <a:bodyPr>
            <a:normAutofit/>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Feature Models</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b="1" dirty="0" smtClean="0">
                <a:solidFill>
                  <a:schemeClr val="tx2">
                    <a:lumMod val="60000"/>
                    <a:lumOff val="40000"/>
                  </a:schemeClr>
                </a:solidFill>
              </a:rPr>
              <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pic>
        <p:nvPicPr>
          <p:cNvPr id="3" name="Picture 2" descr="Capture d’écran 2012-02-14 à 19.10.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060848"/>
            <a:ext cx="7380312" cy="3690156"/>
          </a:xfrm>
          <a:prstGeom prst="rect">
            <a:avLst/>
          </a:prstGeom>
        </p:spPr>
      </p:pic>
      <p:sp>
        <p:nvSpPr>
          <p:cNvPr id="5" name="Rectangle 4"/>
          <p:cNvSpPr/>
          <p:nvPr/>
        </p:nvSpPr>
        <p:spPr>
          <a:xfrm>
            <a:off x="5580112" y="1772816"/>
            <a:ext cx="2909007" cy="523220"/>
          </a:xfrm>
          <a:prstGeom prst="rect">
            <a:avLst/>
          </a:prstGeom>
        </p:spPr>
        <p:txBody>
          <a:bodyPr wrap="none">
            <a:spAutoFit/>
          </a:bodyPr>
          <a:lstStyle/>
          <a:p>
            <a:r>
              <a:rPr lang="de-DE" sz="2800" b="1" i="1" dirty="0" smtClean="0">
                <a:solidFill>
                  <a:srgbClr val="FF6600"/>
                </a:solidFill>
                <a:latin typeface="Calibri"/>
              </a:rPr>
              <a:t>Kang </a:t>
            </a:r>
            <a:r>
              <a:rPr lang="de-DE" sz="2800" b="1" i="1" dirty="0">
                <a:solidFill>
                  <a:srgbClr val="FF6600"/>
                </a:solidFill>
                <a:latin typeface="Calibri"/>
              </a:rPr>
              <a:t>et al. </a:t>
            </a:r>
            <a:r>
              <a:rPr lang="de-DE" sz="2800" b="1" i="1" dirty="0" smtClean="0">
                <a:solidFill>
                  <a:srgbClr val="FF6600"/>
                </a:solidFill>
                <a:latin typeface="Calibri"/>
              </a:rPr>
              <a:t>(</a:t>
            </a:r>
            <a:r>
              <a:rPr lang="fr-FR" sz="2800" b="1" i="1" dirty="0" smtClean="0">
                <a:solidFill>
                  <a:srgbClr val="FF6600"/>
                </a:solidFill>
                <a:latin typeface="Calibri"/>
              </a:rPr>
              <a:t>1990</a:t>
            </a:r>
            <a:r>
              <a:rPr lang="de-DE" sz="2800" b="1" i="1" dirty="0" smtClean="0">
                <a:solidFill>
                  <a:srgbClr val="FF6600"/>
                </a:solidFill>
                <a:latin typeface="Calibri"/>
              </a:rPr>
              <a:t>)</a:t>
            </a:r>
            <a:endParaRPr lang="de-DE" sz="2800" b="1" i="1" dirty="0">
              <a:solidFill>
                <a:srgbClr val="FF6600"/>
              </a:solidFill>
              <a:latin typeface="Calibri"/>
            </a:endParaRPr>
          </a:p>
        </p:txBody>
      </p:sp>
    </p:spTree>
    <p:extLst>
      <p:ext uri="{BB962C8B-B14F-4D97-AF65-F5344CB8AC3E}">
        <p14:creationId xmlns:p14="http://schemas.microsoft.com/office/powerpoint/2010/main" val="33231228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pattFill prst="zigZag">
          <a:fgClr>
            <a:srgbClr val="FFFFFF"/>
          </a:fgClr>
          <a:bgClr>
            <a:prstClr val="white"/>
          </a:bgClr>
        </a:patt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fr-FR" dirty="0">
                <a:latin typeface="Arial" charset="0"/>
                <a:cs typeface="Arial" charset="0"/>
              </a:rPr>
              <a:t>FD </a:t>
            </a:r>
            <a:r>
              <a:rPr lang="fr-FR" dirty="0" err="1">
                <a:latin typeface="Arial" charset="0"/>
                <a:cs typeface="Arial" charset="0"/>
              </a:rPr>
              <a:t>dialects</a:t>
            </a:r>
            <a:endParaRPr lang="fr-FR" dirty="0">
              <a:latin typeface="Arial" charset="0"/>
              <a:cs typeface="Arial" charset="0"/>
            </a:endParaRPr>
          </a:p>
        </p:txBody>
      </p:sp>
      <p:pic>
        <p:nvPicPr>
          <p:cNvPr id="47107" name="Picture 34" descr="MonitorEngineBo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181600"/>
            <a:ext cx="1828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70450"/>
            <a:ext cx="2133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696913"/>
            <a:ext cx="2057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633413"/>
            <a:ext cx="2033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09613"/>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5" name="AutoShape 39"/>
          <p:cNvSpPr>
            <a:spLocks noChangeArrowheads="1"/>
          </p:cNvSpPr>
          <p:nvPr/>
        </p:nvSpPr>
        <p:spPr bwMode="auto">
          <a:xfrm>
            <a:off x="457200" y="2614613"/>
            <a:ext cx="8534400" cy="1066800"/>
          </a:xfrm>
          <a:prstGeom prst="rightArrow">
            <a:avLst>
              <a:gd name="adj1" fmla="val 52380"/>
              <a:gd name="adj2" fmla="val 132593"/>
            </a:avLst>
          </a:prstGeom>
          <a:solidFill>
            <a:srgbClr val="00FF80"/>
          </a:solidFill>
          <a:ln w="9525">
            <a:noFill/>
            <a:miter lim="800000"/>
            <a:headEnd/>
            <a:tailEnd/>
          </a:ln>
          <a:effectLst>
            <a:outerShdw blurRad="63500" dist="38099" dir="2700000" algn="ctr" rotWithShape="0">
              <a:srgbClr val="000000">
                <a:alpha val="74998"/>
              </a:srgbClr>
            </a:outerShdw>
          </a:effec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80936" name="AutoShape 40"/>
          <p:cNvSpPr>
            <a:spLocks noChangeArrowheads="1"/>
          </p:cNvSpPr>
          <p:nvPr/>
        </p:nvSpPr>
        <p:spPr bwMode="auto">
          <a:xfrm>
            <a:off x="381000" y="1852613"/>
            <a:ext cx="2057400" cy="762000"/>
          </a:xfrm>
          <a:prstGeom prst="wedgeRectCallout">
            <a:avLst>
              <a:gd name="adj1" fmla="val -46065"/>
              <a:gd name="adj2" fmla="val 8125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14" name="Rectangle 41"/>
          <p:cNvSpPr>
            <a:spLocks noChangeArrowheads="1"/>
          </p:cNvSpPr>
          <p:nvPr/>
        </p:nvSpPr>
        <p:spPr bwMode="auto">
          <a:xfrm>
            <a:off x="457200" y="19288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FODA (OFT)</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1990]</a:t>
            </a:r>
          </a:p>
        </p:txBody>
      </p:sp>
      <p:sp>
        <p:nvSpPr>
          <p:cNvPr id="80938" name="AutoShape 42"/>
          <p:cNvSpPr>
            <a:spLocks noChangeArrowheads="1"/>
          </p:cNvSpPr>
          <p:nvPr/>
        </p:nvSpPr>
        <p:spPr bwMode="auto">
          <a:xfrm rot="-10790659">
            <a:off x="152400" y="3833813"/>
            <a:ext cx="2057400" cy="762000"/>
          </a:xfrm>
          <a:prstGeom prst="wedgeRectCallout">
            <a:avLst>
              <a:gd name="adj1" fmla="val -103343"/>
              <a:gd name="adj2" fmla="val 10611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rot="10800000"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16" name="Rectangle 43"/>
          <p:cNvSpPr>
            <a:spLocks noChangeArrowheads="1"/>
          </p:cNvSpPr>
          <p:nvPr/>
        </p:nvSpPr>
        <p:spPr bwMode="auto">
          <a:xfrm rot="-1214">
            <a:off x="228600" y="39100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FORM (OFD)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1998]</a:t>
            </a:r>
          </a:p>
        </p:txBody>
      </p:sp>
      <p:sp>
        <p:nvSpPr>
          <p:cNvPr id="80940" name="AutoShape 44"/>
          <p:cNvSpPr>
            <a:spLocks noChangeArrowheads="1"/>
          </p:cNvSpPr>
          <p:nvPr/>
        </p:nvSpPr>
        <p:spPr bwMode="auto">
          <a:xfrm>
            <a:off x="2514600" y="1852613"/>
            <a:ext cx="2133600" cy="762000"/>
          </a:xfrm>
          <a:prstGeom prst="wedgeRectCallout">
            <a:avLst>
              <a:gd name="adj1" fmla="val -11014"/>
              <a:gd name="adj2" fmla="val 8500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18" name="Rectangle 45"/>
          <p:cNvSpPr>
            <a:spLocks noChangeArrowheads="1"/>
          </p:cNvSpPr>
          <p:nvPr/>
        </p:nvSpPr>
        <p:spPr bwMode="auto">
          <a:xfrm>
            <a:off x="2593975" y="1928813"/>
            <a:ext cx="1916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pPr>
            <a:r>
              <a:rPr lang="en-GB" sz="1600" i="1" dirty="0" err="1" smtClean="0">
                <a:solidFill>
                  <a:srgbClr val="FFFFFF"/>
                </a:solidFill>
                <a:latin typeface="Arial" charset="0"/>
                <a:ea typeface="ＭＳ Ｐゴシック" charset="0"/>
                <a:cs typeface="ＭＳ Ｐゴシック" charset="0"/>
              </a:rPr>
              <a:t>FeatuRSEB</a:t>
            </a:r>
            <a:r>
              <a:rPr lang="en-GB" sz="1600" i="1" dirty="0" smtClean="0">
                <a:solidFill>
                  <a:srgbClr val="FFFFFF"/>
                </a:solidFill>
                <a:latin typeface="Arial" charset="0"/>
                <a:ea typeface="ＭＳ Ｐゴシック" charset="0"/>
                <a:cs typeface="ＭＳ Ｐゴシック" charset="0"/>
              </a:rPr>
              <a:t> (RFD)</a:t>
            </a:r>
          </a:p>
          <a:p>
            <a:pPr defTabSz="449263" eaLnBrk="0" fontAlgn="base" hangingPunct="0">
              <a:spcBef>
                <a:spcPct val="0"/>
              </a:spcBef>
              <a:spcAft>
                <a:spcPct val="0"/>
              </a:spcAft>
            </a:pPr>
            <a:r>
              <a:rPr lang="en-GB" sz="1600" i="1" dirty="0" smtClean="0">
                <a:solidFill>
                  <a:srgbClr val="FFFFFF"/>
                </a:solidFill>
                <a:latin typeface="Arial" charset="0"/>
                <a:ea typeface="ＭＳ Ｐゴシック" charset="0"/>
                <a:cs typeface="ＭＳ Ｐゴシック" charset="0"/>
              </a:rPr>
              <a:t>[</a:t>
            </a:r>
            <a:r>
              <a:rPr lang="en-GB" sz="1600" i="1" dirty="0" err="1" smtClean="0">
                <a:solidFill>
                  <a:srgbClr val="FFFFFF"/>
                </a:solidFill>
                <a:latin typeface="Arial" charset="0"/>
                <a:ea typeface="ＭＳ Ｐゴシック" charset="0"/>
                <a:cs typeface="ＭＳ Ｐゴシック" charset="0"/>
              </a:rPr>
              <a:t>Griss</a:t>
            </a:r>
            <a:r>
              <a:rPr lang="en-GB" sz="1600" i="1" dirty="0" smtClean="0">
                <a:solidFill>
                  <a:srgbClr val="FFFFFF"/>
                </a:solidFill>
                <a:latin typeface="Arial" charset="0"/>
                <a:ea typeface="ＭＳ Ｐゴシック" charset="0"/>
                <a:cs typeface="ＭＳ Ｐゴシック" charset="0"/>
              </a:rPr>
              <a:t> et al., 1998]</a:t>
            </a:r>
          </a:p>
        </p:txBody>
      </p:sp>
      <p:sp>
        <p:nvSpPr>
          <p:cNvPr id="80942" name="AutoShape 46"/>
          <p:cNvSpPr>
            <a:spLocks noChangeArrowheads="1"/>
          </p:cNvSpPr>
          <p:nvPr/>
        </p:nvSpPr>
        <p:spPr bwMode="auto">
          <a:xfrm>
            <a:off x="4343400" y="4191000"/>
            <a:ext cx="2057400" cy="914400"/>
          </a:xfrm>
          <a:prstGeom prst="wedgeRectCallout">
            <a:avLst>
              <a:gd name="adj1" fmla="val -12116"/>
              <a:gd name="adj2" fmla="val -134722"/>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20" name="Rectangle 47"/>
          <p:cNvSpPr>
            <a:spLocks noChangeArrowheads="1"/>
          </p:cNvSpPr>
          <p:nvPr/>
        </p:nvSpPr>
        <p:spPr bwMode="auto">
          <a:xfrm>
            <a:off x="4013200" y="4203700"/>
            <a:ext cx="2768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VBFD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[van Gurp et al.,</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2001]</a:t>
            </a:r>
          </a:p>
        </p:txBody>
      </p:sp>
      <p:sp>
        <p:nvSpPr>
          <p:cNvPr id="80944" name="AutoShape 48"/>
          <p:cNvSpPr>
            <a:spLocks noChangeArrowheads="1"/>
          </p:cNvSpPr>
          <p:nvPr/>
        </p:nvSpPr>
        <p:spPr bwMode="auto">
          <a:xfrm>
            <a:off x="6553200" y="3833813"/>
            <a:ext cx="2209800" cy="914400"/>
          </a:xfrm>
          <a:prstGeom prst="wedgeRectCallout">
            <a:avLst>
              <a:gd name="adj1" fmla="val -96838"/>
              <a:gd name="adj2" fmla="val -96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22" name="Rectangle 49"/>
          <p:cNvSpPr>
            <a:spLocks noChangeArrowheads="1"/>
          </p:cNvSpPr>
          <p:nvPr/>
        </p:nvSpPr>
        <p:spPr bwMode="auto">
          <a:xfrm>
            <a:off x="6573838" y="3986213"/>
            <a:ext cx="2189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[Riebisch et al., 2002]</a:t>
            </a:r>
          </a:p>
        </p:txBody>
      </p:sp>
      <p:sp>
        <p:nvSpPr>
          <p:cNvPr id="80946" name="AutoShape 50"/>
          <p:cNvSpPr>
            <a:spLocks noChangeArrowheads="1"/>
          </p:cNvSpPr>
          <p:nvPr/>
        </p:nvSpPr>
        <p:spPr bwMode="auto">
          <a:xfrm>
            <a:off x="2362200" y="3833813"/>
            <a:ext cx="1828800" cy="1066800"/>
          </a:xfrm>
          <a:prstGeom prst="wedgeRectCallout">
            <a:avLst>
              <a:gd name="adj1" fmla="val 61981"/>
              <a:gd name="adj2" fmla="val -90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24" name="Rectangle 51"/>
          <p:cNvSpPr>
            <a:spLocks noChangeArrowheads="1"/>
          </p:cNvSpPr>
          <p:nvPr/>
        </p:nvSpPr>
        <p:spPr bwMode="auto">
          <a:xfrm>
            <a:off x="2133600" y="3986213"/>
            <a:ext cx="2327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Gen. Prog. (GPFT)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[Czarnecki et al., </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2000]</a:t>
            </a:r>
          </a:p>
        </p:txBody>
      </p:sp>
      <p:sp>
        <p:nvSpPr>
          <p:cNvPr id="80948" name="AutoShape 52"/>
          <p:cNvSpPr>
            <a:spLocks noChangeArrowheads="1"/>
          </p:cNvSpPr>
          <p:nvPr/>
        </p:nvSpPr>
        <p:spPr bwMode="auto">
          <a:xfrm>
            <a:off x="4876800" y="1852613"/>
            <a:ext cx="2438400" cy="762000"/>
          </a:xfrm>
          <a:prstGeom prst="wedgeRectCallout">
            <a:avLst>
              <a:gd name="adj1" fmla="val 45181"/>
              <a:gd name="adj2" fmla="val 80833"/>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7126" name="Rectangle 53"/>
          <p:cNvSpPr>
            <a:spLocks noChangeArrowheads="1"/>
          </p:cNvSpPr>
          <p:nvPr/>
        </p:nvSpPr>
        <p:spPr bwMode="auto">
          <a:xfrm>
            <a:off x="4876800" y="1897063"/>
            <a:ext cx="2257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PLUSS (PFT)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[Eriksson et al., 2005]</a:t>
            </a:r>
          </a:p>
        </p:txBody>
      </p:sp>
      <p:pic>
        <p:nvPicPr>
          <p:cNvPr id="47127" name="Picture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718050"/>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57" descr="MonitorEngineCzarneck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175250"/>
            <a:ext cx="1879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6748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p:txBody>
          <a:bodyPr/>
          <a:lstStyle/>
          <a:p>
            <a:pPr eaLnBrk="1" hangingPunct="1"/>
            <a:r>
              <a:rPr lang="fr-FR">
                <a:latin typeface="Arial" charset="0"/>
                <a:cs typeface="Arial" charset="0"/>
              </a:rPr>
              <a:t>FD dialects</a:t>
            </a:r>
          </a:p>
        </p:txBody>
      </p:sp>
      <p:pic>
        <p:nvPicPr>
          <p:cNvPr id="49155" name="Picture 26" descr="MonitorEngineBo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181600"/>
            <a:ext cx="1828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70450"/>
            <a:ext cx="2133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696913"/>
            <a:ext cx="2057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633413"/>
            <a:ext cx="2033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09613"/>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718050"/>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49" descr="MonitorEngineCzarneck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175250"/>
            <a:ext cx="1879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95" name="AutoShape 51"/>
          <p:cNvSpPr>
            <a:spLocks noChangeArrowheads="1"/>
          </p:cNvSpPr>
          <p:nvPr/>
        </p:nvSpPr>
        <p:spPr bwMode="auto">
          <a:xfrm>
            <a:off x="457200" y="2614613"/>
            <a:ext cx="8534400" cy="1066800"/>
          </a:xfrm>
          <a:prstGeom prst="rightArrow">
            <a:avLst>
              <a:gd name="adj1" fmla="val 52380"/>
              <a:gd name="adj2" fmla="val 132593"/>
            </a:avLst>
          </a:prstGeom>
          <a:solidFill>
            <a:srgbClr val="00FF80"/>
          </a:solidFill>
          <a:ln w="9525">
            <a:noFill/>
            <a:miter lim="800000"/>
            <a:headEnd/>
            <a:tailEnd/>
          </a:ln>
          <a:effectLst>
            <a:outerShdw blurRad="63500" dist="38099" dir="2700000" algn="ctr" rotWithShape="0">
              <a:srgbClr val="000000">
                <a:alpha val="74998"/>
              </a:srgbClr>
            </a:outerShdw>
          </a:effec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82996" name="AutoShape 52"/>
          <p:cNvSpPr>
            <a:spLocks noChangeArrowheads="1"/>
          </p:cNvSpPr>
          <p:nvPr/>
        </p:nvSpPr>
        <p:spPr bwMode="auto">
          <a:xfrm>
            <a:off x="381000" y="1852613"/>
            <a:ext cx="2057400" cy="762000"/>
          </a:xfrm>
          <a:prstGeom prst="wedgeRectCallout">
            <a:avLst>
              <a:gd name="adj1" fmla="val -46065"/>
              <a:gd name="adj2" fmla="val 8125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64" name="Rectangle 53"/>
          <p:cNvSpPr>
            <a:spLocks noChangeArrowheads="1"/>
          </p:cNvSpPr>
          <p:nvPr/>
        </p:nvSpPr>
        <p:spPr bwMode="auto">
          <a:xfrm>
            <a:off x="457200" y="19288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FODA (OFT)</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1990]</a:t>
            </a:r>
          </a:p>
        </p:txBody>
      </p:sp>
      <p:sp>
        <p:nvSpPr>
          <p:cNvPr id="82998" name="AutoShape 54"/>
          <p:cNvSpPr>
            <a:spLocks noChangeArrowheads="1"/>
          </p:cNvSpPr>
          <p:nvPr/>
        </p:nvSpPr>
        <p:spPr bwMode="auto">
          <a:xfrm rot="-10790659">
            <a:off x="152400" y="3833813"/>
            <a:ext cx="2057400" cy="762000"/>
          </a:xfrm>
          <a:prstGeom prst="wedgeRectCallout">
            <a:avLst>
              <a:gd name="adj1" fmla="val -103343"/>
              <a:gd name="adj2" fmla="val 10611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rot="10800000"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66" name="Rectangle 55"/>
          <p:cNvSpPr>
            <a:spLocks noChangeArrowheads="1"/>
          </p:cNvSpPr>
          <p:nvPr/>
        </p:nvSpPr>
        <p:spPr bwMode="auto">
          <a:xfrm rot="-1214">
            <a:off x="228600" y="39100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FORM (OFD)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1998]</a:t>
            </a:r>
          </a:p>
        </p:txBody>
      </p:sp>
      <p:sp>
        <p:nvSpPr>
          <p:cNvPr id="83000" name="AutoShape 56"/>
          <p:cNvSpPr>
            <a:spLocks noChangeArrowheads="1"/>
          </p:cNvSpPr>
          <p:nvPr/>
        </p:nvSpPr>
        <p:spPr bwMode="auto">
          <a:xfrm>
            <a:off x="2514600" y="1852613"/>
            <a:ext cx="2133600" cy="762000"/>
          </a:xfrm>
          <a:prstGeom prst="wedgeRectCallout">
            <a:avLst>
              <a:gd name="adj1" fmla="val -11014"/>
              <a:gd name="adj2" fmla="val 8500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68" name="Rectangle 57"/>
          <p:cNvSpPr>
            <a:spLocks noChangeArrowheads="1"/>
          </p:cNvSpPr>
          <p:nvPr/>
        </p:nvSpPr>
        <p:spPr bwMode="auto">
          <a:xfrm>
            <a:off x="2593975" y="1928813"/>
            <a:ext cx="1916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FeatuRSEB (RFD)</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[Griss et al., 1998]</a:t>
            </a:r>
          </a:p>
        </p:txBody>
      </p:sp>
      <p:sp>
        <p:nvSpPr>
          <p:cNvPr id="83002" name="AutoShape 58"/>
          <p:cNvSpPr>
            <a:spLocks noChangeArrowheads="1"/>
          </p:cNvSpPr>
          <p:nvPr/>
        </p:nvSpPr>
        <p:spPr bwMode="auto">
          <a:xfrm>
            <a:off x="4343400" y="4191000"/>
            <a:ext cx="2057400" cy="914400"/>
          </a:xfrm>
          <a:prstGeom prst="wedgeRectCallout">
            <a:avLst>
              <a:gd name="adj1" fmla="val -12116"/>
              <a:gd name="adj2" fmla="val -134722"/>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70" name="Rectangle 59"/>
          <p:cNvSpPr>
            <a:spLocks noChangeArrowheads="1"/>
          </p:cNvSpPr>
          <p:nvPr/>
        </p:nvSpPr>
        <p:spPr bwMode="auto">
          <a:xfrm>
            <a:off x="4013200" y="4203700"/>
            <a:ext cx="2768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VBFD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[van Gurp et al.,</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2001]</a:t>
            </a:r>
          </a:p>
        </p:txBody>
      </p:sp>
      <p:sp>
        <p:nvSpPr>
          <p:cNvPr id="83004" name="AutoShape 60"/>
          <p:cNvSpPr>
            <a:spLocks noChangeArrowheads="1"/>
          </p:cNvSpPr>
          <p:nvPr/>
        </p:nvSpPr>
        <p:spPr bwMode="auto">
          <a:xfrm>
            <a:off x="6553200" y="3833813"/>
            <a:ext cx="2209800" cy="914400"/>
          </a:xfrm>
          <a:prstGeom prst="wedgeRectCallout">
            <a:avLst>
              <a:gd name="adj1" fmla="val -96838"/>
              <a:gd name="adj2" fmla="val -96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72" name="Rectangle 61"/>
          <p:cNvSpPr>
            <a:spLocks noChangeArrowheads="1"/>
          </p:cNvSpPr>
          <p:nvPr/>
        </p:nvSpPr>
        <p:spPr bwMode="auto">
          <a:xfrm>
            <a:off x="6573838" y="3986213"/>
            <a:ext cx="2189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[Riebisch et al., 2002]</a:t>
            </a:r>
          </a:p>
        </p:txBody>
      </p:sp>
      <p:sp>
        <p:nvSpPr>
          <p:cNvPr id="83006" name="AutoShape 62"/>
          <p:cNvSpPr>
            <a:spLocks noChangeArrowheads="1"/>
          </p:cNvSpPr>
          <p:nvPr/>
        </p:nvSpPr>
        <p:spPr bwMode="auto">
          <a:xfrm>
            <a:off x="2362200" y="3833813"/>
            <a:ext cx="1828800" cy="1066800"/>
          </a:xfrm>
          <a:prstGeom prst="wedgeRectCallout">
            <a:avLst>
              <a:gd name="adj1" fmla="val 61981"/>
              <a:gd name="adj2" fmla="val -90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74" name="Rectangle 63"/>
          <p:cNvSpPr>
            <a:spLocks noChangeArrowheads="1"/>
          </p:cNvSpPr>
          <p:nvPr/>
        </p:nvSpPr>
        <p:spPr bwMode="auto">
          <a:xfrm>
            <a:off x="2133600" y="3986213"/>
            <a:ext cx="2327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Gen. Prog. (GPFT)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[Czarnecki et al., </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2000]</a:t>
            </a:r>
          </a:p>
        </p:txBody>
      </p:sp>
      <p:sp>
        <p:nvSpPr>
          <p:cNvPr id="83008" name="AutoShape 64"/>
          <p:cNvSpPr>
            <a:spLocks noChangeArrowheads="1"/>
          </p:cNvSpPr>
          <p:nvPr/>
        </p:nvSpPr>
        <p:spPr bwMode="auto">
          <a:xfrm>
            <a:off x="4876800" y="1852613"/>
            <a:ext cx="2438400" cy="762000"/>
          </a:xfrm>
          <a:prstGeom prst="wedgeRectCallout">
            <a:avLst>
              <a:gd name="adj1" fmla="val 45181"/>
              <a:gd name="adj2" fmla="val 80833"/>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176" name="Rectangle 65"/>
          <p:cNvSpPr>
            <a:spLocks noChangeArrowheads="1"/>
          </p:cNvSpPr>
          <p:nvPr/>
        </p:nvSpPr>
        <p:spPr bwMode="auto">
          <a:xfrm>
            <a:off x="4876800" y="1897063"/>
            <a:ext cx="2257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PLUSS (PFT)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[Eriksson et al., 2005]</a:t>
            </a:r>
          </a:p>
        </p:txBody>
      </p:sp>
      <p:sp>
        <p:nvSpPr>
          <p:cNvPr id="49177" name="Oval 66"/>
          <p:cNvSpPr>
            <a:spLocks noChangeArrowheads="1"/>
          </p:cNvSpPr>
          <p:nvPr/>
        </p:nvSpPr>
        <p:spPr bwMode="auto">
          <a:xfrm rot="3386560">
            <a:off x="1066800" y="13716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49178" name="Rectangle 50"/>
          <p:cNvSpPr>
            <a:spLocks noChangeArrowheads="1"/>
          </p:cNvSpPr>
          <p:nvPr/>
        </p:nvSpPr>
        <p:spPr bwMode="auto">
          <a:xfrm rot="-1936906">
            <a:off x="730250" y="2527300"/>
            <a:ext cx="24320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3200" smtClean="0">
                <a:solidFill>
                  <a:srgbClr val="000000"/>
                </a:solidFill>
                <a:latin typeface="Comic Sans MS" charset="0"/>
                <a:ea typeface="ＭＳ Ｐゴシック" charset="0"/>
                <a:cs typeface="ＭＳ Ｐゴシック" charset="0"/>
              </a:rPr>
              <a:t>Aesthetic</a:t>
            </a:r>
            <a:br>
              <a:rPr lang="en-GB" sz="3200" smtClean="0">
                <a:solidFill>
                  <a:srgbClr val="000000"/>
                </a:solidFill>
                <a:latin typeface="Comic Sans MS" charset="0"/>
                <a:ea typeface="ＭＳ Ｐゴシック" charset="0"/>
                <a:cs typeface="ＭＳ Ｐゴシック" charset="0"/>
              </a:rPr>
            </a:br>
            <a:r>
              <a:rPr lang="en-GB" sz="3200" smtClean="0">
                <a:solidFill>
                  <a:srgbClr val="000000"/>
                </a:solidFill>
                <a:latin typeface="Comic Sans MS" charset="0"/>
                <a:ea typeface="ＭＳ Ｐゴシック" charset="0"/>
                <a:cs typeface="ＭＳ Ｐゴシック" charset="0"/>
              </a:rPr>
              <a:t>differences</a:t>
            </a:r>
            <a:endParaRPr lang="fr-FR" sz="3200"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72341295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onitorEngineBo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181600"/>
            <a:ext cx="1828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70450"/>
            <a:ext cx="2133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696913"/>
            <a:ext cx="2057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633413"/>
            <a:ext cx="2033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09613"/>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7"/>
          <p:cNvSpPr>
            <a:spLocks noGrp="1" noChangeArrowheads="1"/>
          </p:cNvSpPr>
          <p:nvPr>
            <p:ph type="title"/>
          </p:nvPr>
        </p:nvSpPr>
        <p:spPr/>
        <p:txBody>
          <a:bodyPr/>
          <a:lstStyle/>
          <a:p>
            <a:pPr eaLnBrk="1" hangingPunct="1"/>
            <a:r>
              <a:rPr lang="fr-FR">
                <a:latin typeface="Arial" charset="0"/>
                <a:cs typeface="Arial" charset="0"/>
              </a:rPr>
              <a:t>FD dialects</a:t>
            </a:r>
          </a:p>
        </p:txBody>
      </p:sp>
      <p:pic>
        <p:nvPicPr>
          <p:cNvPr id="512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718050"/>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MonitorEngineCzarneck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175250"/>
            <a:ext cx="1879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4" name="AutoShape 10"/>
          <p:cNvSpPr>
            <a:spLocks noChangeArrowheads="1"/>
          </p:cNvSpPr>
          <p:nvPr/>
        </p:nvSpPr>
        <p:spPr bwMode="auto">
          <a:xfrm>
            <a:off x="457200" y="2614613"/>
            <a:ext cx="8534400" cy="1066800"/>
          </a:xfrm>
          <a:prstGeom prst="rightArrow">
            <a:avLst>
              <a:gd name="adj1" fmla="val 52380"/>
              <a:gd name="adj2" fmla="val 132593"/>
            </a:avLst>
          </a:prstGeom>
          <a:solidFill>
            <a:srgbClr val="00FF80"/>
          </a:solidFill>
          <a:ln w="9525">
            <a:noFill/>
            <a:miter lim="800000"/>
            <a:headEnd/>
            <a:tailEnd/>
          </a:ln>
          <a:effectLst>
            <a:outerShdw blurRad="63500" dist="38099" dir="2700000" algn="ctr" rotWithShape="0">
              <a:srgbClr val="000000">
                <a:alpha val="74998"/>
              </a:srgbClr>
            </a:outerShdw>
          </a:effec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210955" name="AutoShape 11"/>
          <p:cNvSpPr>
            <a:spLocks noChangeArrowheads="1"/>
          </p:cNvSpPr>
          <p:nvPr/>
        </p:nvSpPr>
        <p:spPr bwMode="auto">
          <a:xfrm>
            <a:off x="381000" y="1852613"/>
            <a:ext cx="2057400" cy="762000"/>
          </a:xfrm>
          <a:prstGeom prst="wedgeRectCallout">
            <a:avLst>
              <a:gd name="adj1" fmla="val -46065"/>
              <a:gd name="adj2" fmla="val 8125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12" name="Rectangle 12"/>
          <p:cNvSpPr>
            <a:spLocks noChangeArrowheads="1"/>
          </p:cNvSpPr>
          <p:nvPr/>
        </p:nvSpPr>
        <p:spPr bwMode="auto">
          <a:xfrm>
            <a:off x="457200" y="19288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FODA (OFT)</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1990]</a:t>
            </a:r>
          </a:p>
        </p:txBody>
      </p:sp>
      <p:sp>
        <p:nvSpPr>
          <p:cNvPr id="210957" name="AutoShape 13"/>
          <p:cNvSpPr>
            <a:spLocks noChangeArrowheads="1"/>
          </p:cNvSpPr>
          <p:nvPr/>
        </p:nvSpPr>
        <p:spPr bwMode="auto">
          <a:xfrm rot="-10790659">
            <a:off x="152400" y="3833813"/>
            <a:ext cx="2057400" cy="762000"/>
          </a:xfrm>
          <a:prstGeom prst="wedgeRectCallout">
            <a:avLst>
              <a:gd name="adj1" fmla="val -103343"/>
              <a:gd name="adj2" fmla="val 10611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rot="10800000"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14" name="Rectangle 14"/>
          <p:cNvSpPr>
            <a:spLocks noChangeArrowheads="1"/>
          </p:cNvSpPr>
          <p:nvPr/>
        </p:nvSpPr>
        <p:spPr bwMode="auto">
          <a:xfrm rot="-1214">
            <a:off x="228600" y="39100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FORM (OFD)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1998]</a:t>
            </a:r>
          </a:p>
        </p:txBody>
      </p:sp>
      <p:sp>
        <p:nvSpPr>
          <p:cNvPr id="210959" name="AutoShape 15"/>
          <p:cNvSpPr>
            <a:spLocks noChangeArrowheads="1"/>
          </p:cNvSpPr>
          <p:nvPr/>
        </p:nvSpPr>
        <p:spPr bwMode="auto">
          <a:xfrm>
            <a:off x="2514600" y="1852613"/>
            <a:ext cx="2133600" cy="762000"/>
          </a:xfrm>
          <a:prstGeom prst="wedgeRectCallout">
            <a:avLst>
              <a:gd name="adj1" fmla="val -11014"/>
              <a:gd name="adj2" fmla="val 8500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16" name="Rectangle 16"/>
          <p:cNvSpPr>
            <a:spLocks noChangeArrowheads="1"/>
          </p:cNvSpPr>
          <p:nvPr/>
        </p:nvSpPr>
        <p:spPr bwMode="auto">
          <a:xfrm>
            <a:off x="2593975" y="1928813"/>
            <a:ext cx="1916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FeatuRSEB (RFD)</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[Griss et al., 1998]</a:t>
            </a:r>
          </a:p>
        </p:txBody>
      </p:sp>
      <p:sp>
        <p:nvSpPr>
          <p:cNvPr id="210961" name="AutoShape 17"/>
          <p:cNvSpPr>
            <a:spLocks noChangeArrowheads="1"/>
          </p:cNvSpPr>
          <p:nvPr/>
        </p:nvSpPr>
        <p:spPr bwMode="auto">
          <a:xfrm>
            <a:off x="4343400" y="4191000"/>
            <a:ext cx="2057400" cy="914400"/>
          </a:xfrm>
          <a:prstGeom prst="wedgeRectCallout">
            <a:avLst>
              <a:gd name="adj1" fmla="val -12116"/>
              <a:gd name="adj2" fmla="val -134722"/>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18" name="Rectangle 18"/>
          <p:cNvSpPr>
            <a:spLocks noChangeArrowheads="1"/>
          </p:cNvSpPr>
          <p:nvPr/>
        </p:nvSpPr>
        <p:spPr bwMode="auto">
          <a:xfrm>
            <a:off x="4013200" y="4203700"/>
            <a:ext cx="2768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VBFD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[van Gurp et al.,</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2001]</a:t>
            </a:r>
          </a:p>
        </p:txBody>
      </p:sp>
      <p:sp>
        <p:nvSpPr>
          <p:cNvPr id="210963" name="AutoShape 19"/>
          <p:cNvSpPr>
            <a:spLocks noChangeArrowheads="1"/>
          </p:cNvSpPr>
          <p:nvPr/>
        </p:nvSpPr>
        <p:spPr bwMode="auto">
          <a:xfrm>
            <a:off x="6553200" y="3833813"/>
            <a:ext cx="2209800" cy="914400"/>
          </a:xfrm>
          <a:prstGeom prst="wedgeRectCallout">
            <a:avLst>
              <a:gd name="adj1" fmla="val -96838"/>
              <a:gd name="adj2" fmla="val -96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20" name="Rectangle 20"/>
          <p:cNvSpPr>
            <a:spLocks noChangeArrowheads="1"/>
          </p:cNvSpPr>
          <p:nvPr/>
        </p:nvSpPr>
        <p:spPr bwMode="auto">
          <a:xfrm>
            <a:off x="6573838" y="3986213"/>
            <a:ext cx="2189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[Riebisch et al., 2002]</a:t>
            </a:r>
          </a:p>
        </p:txBody>
      </p:sp>
      <p:sp>
        <p:nvSpPr>
          <p:cNvPr id="210965" name="AutoShape 21"/>
          <p:cNvSpPr>
            <a:spLocks noChangeArrowheads="1"/>
          </p:cNvSpPr>
          <p:nvPr/>
        </p:nvSpPr>
        <p:spPr bwMode="auto">
          <a:xfrm>
            <a:off x="2362200" y="3833813"/>
            <a:ext cx="1828800" cy="1066800"/>
          </a:xfrm>
          <a:prstGeom prst="wedgeRectCallout">
            <a:avLst>
              <a:gd name="adj1" fmla="val 61981"/>
              <a:gd name="adj2" fmla="val -90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22" name="Rectangle 22"/>
          <p:cNvSpPr>
            <a:spLocks noChangeArrowheads="1"/>
          </p:cNvSpPr>
          <p:nvPr/>
        </p:nvSpPr>
        <p:spPr bwMode="auto">
          <a:xfrm>
            <a:off x="2133600" y="3986213"/>
            <a:ext cx="2327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Gen. Prog. (GPFT)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[Czarnecki et al., </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2000]</a:t>
            </a:r>
          </a:p>
        </p:txBody>
      </p:sp>
      <p:sp>
        <p:nvSpPr>
          <p:cNvPr id="210967" name="AutoShape 23"/>
          <p:cNvSpPr>
            <a:spLocks noChangeArrowheads="1"/>
          </p:cNvSpPr>
          <p:nvPr/>
        </p:nvSpPr>
        <p:spPr bwMode="auto">
          <a:xfrm>
            <a:off x="4876800" y="1852613"/>
            <a:ext cx="2438400" cy="762000"/>
          </a:xfrm>
          <a:prstGeom prst="wedgeRectCallout">
            <a:avLst>
              <a:gd name="adj1" fmla="val 45181"/>
              <a:gd name="adj2" fmla="val 80833"/>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1224" name="Rectangle 24"/>
          <p:cNvSpPr>
            <a:spLocks noChangeArrowheads="1"/>
          </p:cNvSpPr>
          <p:nvPr/>
        </p:nvSpPr>
        <p:spPr bwMode="auto">
          <a:xfrm>
            <a:off x="4876800" y="1897063"/>
            <a:ext cx="2257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PLUSS (PFT)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[Eriksson et al., 2005]</a:t>
            </a:r>
          </a:p>
        </p:txBody>
      </p:sp>
      <p:sp>
        <p:nvSpPr>
          <p:cNvPr id="51225" name="Oval 26"/>
          <p:cNvSpPr>
            <a:spLocks noChangeArrowheads="1"/>
          </p:cNvSpPr>
          <p:nvPr/>
        </p:nvSpPr>
        <p:spPr bwMode="auto">
          <a:xfrm rot="3386560">
            <a:off x="1066800" y="13716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51226" name="Rectangle 27"/>
          <p:cNvSpPr>
            <a:spLocks noChangeArrowheads="1"/>
          </p:cNvSpPr>
          <p:nvPr/>
        </p:nvSpPr>
        <p:spPr bwMode="auto">
          <a:xfrm rot="-1936906">
            <a:off x="730250" y="2527300"/>
            <a:ext cx="24320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3200" smtClean="0">
                <a:solidFill>
                  <a:srgbClr val="000000"/>
                </a:solidFill>
                <a:latin typeface="Comic Sans MS" charset="0"/>
                <a:ea typeface="ＭＳ Ｐゴシック" charset="0"/>
                <a:cs typeface="ＭＳ Ｐゴシック" charset="0"/>
              </a:rPr>
              <a:t>Aesthetic</a:t>
            </a:r>
            <a:br>
              <a:rPr lang="en-GB" sz="3200" smtClean="0">
                <a:solidFill>
                  <a:srgbClr val="000000"/>
                </a:solidFill>
                <a:latin typeface="Comic Sans MS" charset="0"/>
                <a:ea typeface="ＭＳ Ｐゴシック" charset="0"/>
                <a:cs typeface="ＭＳ Ｐゴシック" charset="0"/>
              </a:rPr>
            </a:br>
            <a:r>
              <a:rPr lang="en-GB" sz="3200" smtClean="0">
                <a:solidFill>
                  <a:srgbClr val="000000"/>
                </a:solidFill>
                <a:latin typeface="Comic Sans MS" charset="0"/>
                <a:ea typeface="ＭＳ Ｐゴシック" charset="0"/>
                <a:cs typeface="ＭＳ Ｐゴシック" charset="0"/>
              </a:rPr>
              <a:t>differences</a:t>
            </a:r>
            <a:endParaRPr lang="fr-FR" sz="3200" smtClean="0">
              <a:solidFill>
                <a:srgbClr val="000000"/>
              </a:solidFill>
              <a:latin typeface="Comic Sans MS" charset="0"/>
              <a:ea typeface="ＭＳ Ｐゴシック" charset="0"/>
              <a:cs typeface="ＭＳ Ｐゴシック" charset="0"/>
            </a:endParaRPr>
          </a:p>
        </p:txBody>
      </p:sp>
      <p:sp>
        <p:nvSpPr>
          <p:cNvPr id="51227" name="Oval 28"/>
          <p:cNvSpPr>
            <a:spLocks noChangeArrowheads="1"/>
          </p:cNvSpPr>
          <p:nvPr/>
        </p:nvSpPr>
        <p:spPr bwMode="auto">
          <a:xfrm rot="3386560">
            <a:off x="3200400" y="13716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51228" name="Rectangle 29"/>
          <p:cNvSpPr>
            <a:spLocks noChangeArrowheads="1"/>
          </p:cNvSpPr>
          <p:nvPr/>
        </p:nvSpPr>
        <p:spPr bwMode="auto">
          <a:xfrm rot="-1936906">
            <a:off x="3125788" y="2525713"/>
            <a:ext cx="19129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3200" smtClean="0">
                <a:solidFill>
                  <a:srgbClr val="000000"/>
                </a:solidFill>
                <a:latin typeface="Comic Sans MS" charset="0"/>
                <a:ea typeface="ＭＳ Ｐゴシック" charset="0"/>
                <a:cs typeface="ＭＳ Ｐゴシック" charset="0"/>
              </a:rPr>
              <a:t>Stronger</a:t>
            </a:r>
            <a:br>
              <a:rPr lang="en-GB" sz="3200" smtClean="0">
                <a:solidFill>
                  <a:srgbClr val="000000"/>
                </a:solidFill>
                <a:latin typeface="Comic Sans MS" charset="0"/>
                <a:ea typeface="ＭＳ Ｐゴシック" charset="0"/>
                <a:cs typeface="ＭＳ Ｐゴシック" charset="0"/>
              </a:rPr>
            </a:br>
            <a:r>
              <a:rPr lang="en-GB" sz="3200" smtClean="0">
                <a:solidFill>
                  <a:srgbClr val="000000"/>
                </a:solidFill>
                <a:latin typeface="Comic Sans MS" charset="0"/>
                <a:ea typeface="ＭＳ Ｐゴシック" charset="0"/>
                <a:cs typeface="ＭＳ Ｐゴシック" charset="0"/>
              </a:rPr>
              <a:t>claims</a:t>
            </a:r>
            <a:endParaRPr lang="fr-FR" sz="3600"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0328999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onitorEngineBo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181600"/>
            <a:ext cx="1828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70450"/>
            <a:ext cx="2133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696913"/>
            <a:ext cx="2057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633413"/>
            <a:ext cx="2033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09613"/>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7"/>
          <p:cNvSpPr>
            <a:spLocks noGrp="1" noChangeArrowheads="1"/>
          </p:cNvSpPr>
          <p:nvPr>
            <p:ph type="title"/>
          </p:nvPr>
        </p:nvSpPr>
        <p:spPr/>
        <p:txBody>
          <a:bodyPr/>
          <a:lstStyle/>
          <a:p>
            <a:pPr eaLnBrk="1" hangingPunct="1"/>
            <a:r>
              <a:rPr lang="fr-FR" smtClean="0">
                <a:latin typeface="Arial" charset="0"/>
                <a:cs typeface="Arial" charset="0"/>
              </a:rPr>
              <a:t>FD dialects</a:t>
            </a:r>
            <a:endParaRPr lang="fr-FR" dirty="0">
              <a:latin typeface="Arial" charset="0"/>
              <a:cs typeface="Arial" charset="0"/>
            </a:endParaRPr>
          </a:p>
        </p:txBody>
      </p:sp>
      <p:pic>
        <p:nvPicPr>
          <p:cNvPr id="53256"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718050"/>
            <a:ext cx="22161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6" descr="MonitorEngineCzarneck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175250"/>
            <a:ext cx="1879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457200" y="2614613"/>
            <a:ext cx="8534400" cy="1066800"/>
          </a:xfrm>
          <a:prstGeom prst="rightArrow">
            <a:avLst>
              <a:gd name="adj1" fmla="val 52380"/>
              <a:gd name="adj2" fmla="val 132593"/>
            </a:avLst>
          </a:prstGeom>
          <a:solidFill>
            <a:srgbClr val="00FF80"/>
          </a:solidFill>
          <a:ln w="9525">
            <a:noFill/>
            <a:miter lim="800000"/>
            <a:headEnd/>
            <a:tailEnd/>
          </a:ln>
          <a:effectLst>
            <a:outerShdw blurRad="63500" dist="38099" dir="2700000" algn="ctr" rotWithShape="0">
              <a:srgbClr val="000000">
                <a:alpha val="74998"/>
              </a:srgbClr>
            </a:outerShdw>
          </a:effec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85021" name="AutoShape 29"/>
          <p:cNvSpPr>
            <a:spLocks noChangeArrowheads="1"/>
          </p:cNvSpPr>
          <p:nvPr/>
        </p:nvSpPr>
        <p:spPr bwMode="auto">
          <a:xfrm>
            <a:off x="381000" y="1852613"/>
            <a:ext cx="2057400" cy="762000"/>
          </a:xfrm>
          <a:prstGeom prst="wedgeRectCallout">
            <a:avLst>
              <a:gd name="adj1" fmla="val -46065"/>
              <a:gd name="adj2" fmla="val 8125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60" name="Rectangle 30"/>
          <p:cNvSpPr>
            <a:spLocks noChangeArrowheads="1"/>
          </p:cNvSpPr>
          <p:nvPr/>
        </p:nvSpPr>
        <p:spPr bwMode="auto">
          <a:xfrm>
            <a:off x="457200" y="19288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FODA (OFT)</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1990]</a:t>
            </a:r>
          </a:p>
        </p:txBody>
      </p:sp>
      <p:sp>
        <p:nvSpPr>
          <p:cNvPr id="85023" name="AutoShape 31"/>
          <p:cNvSpPr>
            <a:spLocks noChangeArrowheads="1"/>
          </p:cNvSpPr>
          <p:nvPr/>
        </p:nvSpPr>
        <p:spPr bwMode="auto">
          <a:xfrm rot="-10790659">
            <a:off x="152400" y="3833813"/>
            <a:ext cx="2057400" cy="762000"/>
          </a:xfrm>
          <a:prstGeom prst="wedgeRectCallout">
            <a:avLst>
              <a:gd name="adj1" fmla="val -103343"/>
              <a:gd name="adj2" fmla="val 10611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rot="10800000"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62" name="Rectangle 32"/>
          <p:cNvSpPr>
            <a:spLocks noChangeArrowheads="1"/>
          </p:cNvSpPr>
          <p:nvPr/>
        </p:nvSpPr>
        <p:spPr bwMode="auto">
          <a:xfrm rot="-1214">
            <a:off x="228600" y="3910013"/>
            <a:ext cx="1847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FORM (OFD)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[Kang et al., 1998]</a:t>
            </a:r>
          </a:p>
        </p:txBody>
      </p:sp>
      <p:sp>
        <p:nvSpPr>
          <p:cNvPr id="85025" name="AutoShape 33"/>
          <p:cNvSpPr>
            <a:spLocks noChangeArrowheads="1"/>
          </p:cNvSpPr>
          <p:nvPr/>
        </p:nvSpPr>
        <p:spPr bwMode="auto">
          <a:xfrm>
            <a:off x="2514600" y="1852613"/>
            <a:ext cx="2133600" cy="762000"/>
          </a:xfrm>
          <a:prstGeom prst="wedgeRectCallout">
            <a:avLst>
              <a:gd name="adj1" fmla="val -11014"/>
              <a:gd name="adj2" fmla="val 85000"/>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64" name="Rectangle 34"/>
          <p:cNvSpPr>
            <a:spLocks noChangeArrowheads="1"/>
          </p:cNvSpPr>
          <p:nvPr/>
        </p:nvSpPr>
        <p:spPr bwMode="auto">
          <a:xfrm>
            <a:off x="2593975" y="1928813"/>
            <a:ext cx="1916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FeatuRSEB (RFD)</a:t>
            </a:r>
          </a:p>
          <a:p>
            <a:pP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[Griss et al., 1998]</a:t>
            </a:r>
          </a:p>
        </p:txBody>
      </p:sp>
      <p:sp>
        <p:nvSpPr>
          <p:cNvPr id="85027" name="AutoShape 35"/>
          <p:cNvSpPr>
            <a:spLocks noChangeArrowheads="1"/>
          </p:cNvSpPr>
          <p:nvPr/>
        </p:nvSpPr>
        <p:spPr bwMode="auto">
          <a:xfrm>
            <a:off x="4343400" y="4191000"/>
            <a:ext cx="2057400" cy="914400"/>
          </a:xfrm>
          <a:prstGeom prst="wedgeRectCallout">
            <a:avLst>
              <a:gd name="adj1" fmla="val -12116"/>
              <a:gd name="adj2" fmla="val -134722"/>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66" name="Rectangle 36"/>
          <p:cNvSpPr>
            <a:spLocks noChangeArrowheads="1"/>
          </p:cNvSpPr>
          <p:nvPr/>
        </p:nvSpPr>
        <p:spPr bwMode="auto">
          <a:xfrm>
            <a:off x="4013200" y="4203700"/>
            <a:ext cx="2768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VBFD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[van Gurp et al.,</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2001]</a:t>
            </a:r>
          </a:p>
        </p:txBody>
      </p:sp>
      <p:sp>
        <p:nvSpPr>
          <p:cNvPr id="85029" name="AutoShape 37"/>
          <p:cNvSpPr>
            <a:spLocks noChangeArrowheads="1"/>
          </p:cNvSpPr>
          <p:nvPr/>
        </p:nvSpPr>
        <p:spPr bwMode="auto">
          <a:xfrm>
            <a:off x="6553200" y="3833813"/>
            <a:ext cx="2209800" cy="914400"/>
          </a:xfrm>
          <a:prstGeom prst="wedgeRectCallout">
            <a:avLst>
              <a:gd name="adj1" fmla="val -96838"/>
              <a:gd name="adj2" fmla="val -96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68" name="Rectangle 38"/>
          <p:cNvSpPr>
            <a:spLocks noChangeArrowheads="1"/>
          </p:cNvSpPr>
          <p:nvPr/>
        </p:nvSpPr>
        <p:spPr bwMode="auto">
          <a:xfrm>
            <a:off x="6573838" y="3986213"/>
            <a:ext cx="2189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EFD</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[Riebisch et al., 2002]</a:t>
            </a:r>
          </a:p>
        </p:txBody>
      </p:sp>
      <p:sp>
        <p:nvSpPr>
          <p:cNvPr id="85031" name="AutoShape 39"/>
          <p:cNvSpPr>
            <a:spLocks noChangeArrowheads="1"/>
          </p:cNvSpPr>
          <p:nvPr/>
        </p:nvSpPr>
        <p:spPr bwMode="auto">
          <a:xfrm>
            <a:off x="2362200" y="3833813"/>
            <a:ext cx="1828800" cy="1066800"/>
          </a:xfrm>
          <a:prstGeom prst="wedgeRectCallout">
            <a:avLst>
              <a:gd name="adj1" fmla="val 61981"/>
              <a:gd name="adj2" fmla="val -90181"/>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70" name="Rectangle 40"/>
          <p:cNvSpPr>
            <a:spLocks noChangeArrowheads="1"/>
          </p:cNvSpPr>
          <p:nvPr/>
        </p:nvSpPr>
        <p:spPr bwMode="auto">
          <a:xfrm>
            <a:off x="2133600" y="3986213"/>
            <a:ext cx="2327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Gen. Prog. (GPFT)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[Czarnecki et al., </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2000]</a:t>
            </a:r>
          </a:p>
        </p:txBody>
      </p:sp>
      <p:sp>
        <p:nvSpPr>
          <p:cNvPr id="85033" name="AutoShape 41"/>
          <p:cNvSpPr>
            <a:spLocks noChangeArrowheads="1"/>
          </p:cNvSpPr>
          <p:nvPr/>
        </p:nvSpPr>
        <p:spPr bwMode="auto">
          <a:xfrm>
            <a:off x="4876800" y="1852613"/>
            <a:ext cx="2438400" cy="762000"/>
          </a:xfrm>
          <a:prstGeom prst="wedgeRectCallout">
            <a:avLst>
              <a:gd name="adj1" fmla="val 45181"/>
              <a:gd name="adj2" fmla="val 80833"/>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449263" eaLnBrk="0" fontAlgn="base" hangingPunct="0">
              <a:spcBef>
                <a:spcPct val="0"/>
              </a:spcBef>
              <a:spcAft>
                <a:spcPct val="0"/>
              </a:spcAft>
            </a:pPr>
            <a:endParaRPr lang="fr-FR" sz="2000" b="1" i="1" smtClean="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3272" name="Rectangle 42"/>
          <p:cNvSpPr>
            <a:spLocks noChangeArrowheads="1"/>
          </p:cNvSpPr>
          <p:nvPr/>
        </p:nvSpPr>
        <p:spPr bwMode="auto">
          <a:xfrm>
            <a:off x="4876800" y="1897063"/>
            <a:ext cx="2257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PLUSS (PFT)</a:t>
            </a:r>
          </a:p>
          <a:p>
            <a:pPr algn="ctr" defTabSz="449263" eaLnBrk="0" fontAlgn="base" hangingPunct="0">
              <a:spcBef>
                <a:spcPct val="0"/>
              </a:spcBef>
              <a:spcAft>
                <a:spcPct val="0"/>
              </a:spcAft>
            </a:pPr>
            <a:r>
              <a:rPr lang="en-GB" sz="1600" i="1" smtClean="0">
                <a:solidFill>
                  <a:srgbClr val="FFFFFF"/>
                </a:solidFill>
                <a:latin typeface="Arial" charset="0"/>
                <a:ea typeface="ＭＳ Ｐゴシック" charset="0"/>
                <a:cs typeface="ＭＳ Ｐゴシック" charset="0"/>
              </a:rPr>
              <a:t>[Eriksson et al., 2005]</a:t>
            </a:r>
          </a:p>
        </p:txBody>
      </p:sp>
      <p:sp>
        <p:nvSpPr>
          <p:cNvPr id="53273" name="Oval 44"/>
          <p:cNvSpPr>
            <a:spLocks noChangeArrowheads="1"/>
          </p:cNvSpPr>
          <p:nvPr/>
        </p:nvSpPr>
        <p:spPr bwMode="auto">
          <a:xfrm rot="3386560">
            <a:off x="5257800" y="12954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53274" name="Oval 47"/>
          <p:cNvSpPr>
            <a:spLocks noChangeArrowheads="1"/>
          </p:cNvSpPr>
          <p:nvPr/>
        </p:nvSpPr>
        <p:spPr bwMode="auto">
          <a:xfrm rot="3386560">
            <a:off x="1066800" y="13716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53275" name="Rectangle 48"/>
          <p:cNvSpPr>
            <a:spLocks noChangeArrowheads="1"/>
          </p:cNvSpPr>
          <p:nvPr/>
        </p:nvSpPr>
        <p:spPr bwMode="auto">
          <a:xfrm rot="-1936906">
            <a:off x="730250" y="2527300"/>
            <a:ext cx="24320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3200" smtClean="0">
                <a:solidFill>
                  <a:srgbClr val="000000"/>
                </a:solidFill>
                <a:latin typeface="Comic Sans MS" charset="0"/>
                <a:ea typeface="ＭＳ Ｐゴシック" charset="0"/>
                <a:cs typeface="ＭＳ Ｐゴシック" charset="0"/>
              </a:rPr>
              <a:t>Aesthetic</a:t>
            </a:r>
            <a:br>
              <a:rPr lang="en-GB" sz="3200" smtClean="0">
                <a:solidFill>
                  <a:srgbClr val="000000"/>
                </a:solidFill>
                <a:latin typeface="Comic Sans MS" charset="0"/>
                <a:ea typeface="ＭＳ Ｐゴシック" charset="0"/>
                <a:cs typeface="ＭＳ Ｐゴシック" charset="0"/>
              </a:rPr>
            </a:br>
            <a:r>
              <a:rPr lang="en-GB" sz="3200" smtClean="0">
                <a:solidFill>
                  <a:srgbClr val="000000"/>
                </a:solidFill>
                <a:latin typeface="Comic Sans MS" charset="0"/>
                <a:ea typeface="ＭＳ Ｐゴシック" charset="0"/>
                <a:cs typeface="ＭＳ Ｐゴシック" charset="0"/>
              </a:rPr>
              <a:t>differences</a:t>
            </a:r>
            <a:endParaRPr lang="fr-FR" sz="3200" smtClean="0">
              <a:solidFill>
                <a:srgbClr val="000000"/>
              </a:solidFill>
              <a:latin typeface="Comic Sans MS" charset="0"/>
              <a:ea typeface="ＭＳ Ｐゴシック" charset="0"/>
              <a:cs typeface="ＭＳ Ｐゴシック" charset="0"/>
            </a:endParaRPr>
          </a:p>
        </p:txBody>
      </p:sp>
      <p:sp>
        <p:nvSpPr>
          <p:cNvPr id="53276" name="Oval 49"/>
          <p:cNvSpPr>
            <a:spLocks noChangeArrowheads="1"/>
          </p:cNvSpPr>
          <p:nvPr/>
        </p:nvSpPr>
        <p:spPr bwMode="auto">
          <a:xfrm rot="3386560">
            <a:off x="3200400" y="1371600"/>
            <a:ext cx="1752600" cy="3429000"/>
          </a:xfrm>
          <a:prstGeom prst="ellipse">
            <a:avLst/>
          </a:prstGeom>
          <a:solidFill>
            <a:srgbClr val="FFFF99">
              <a:alpha val="7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eaLnBrk="0" fontAlgn="base" hangingPunct="0">
              <a:lnSpc>
                <a:spcPct val="106000"/>
              </a:lnSpc>
              <a:spcBef>
                <a:spcPct val="0"/>
              </a:spcBef>
              <a:spcAft>
                <a:spcPct val="0"/>
              </a:spcAft>
              <a:buClr>
                <a:srgbClr val="000000"/>
              </a:buClr>
              <a:buSzPct val="100000"/>
              <a:buFont typeface="Times New Roman" charset="0"/>
              <a:buNone/>
            </a:pPr>
            <a:endParaRPr lang="fr-FR" sz="2400" smtClean="0">
              <a:solidFill>
                <a:srgbClr val="FFFFFF"/>
              </a:solidFill>
              <a:latin typeface="Times New Roman" charset="0"/>
              <a:ea typeface="ＭＳ Ｐゴシック" charset="0"/>
              <a:cs typeface="ＭＳ Ｐゴシック" charset="0"/>
            </a:endParaRPr>
          </a:p>
        </p:txBody>
      </p:sp>
      <p:sp>
        <p:nvSpPr>
          <p:cNvPr id="53277" name="Rectangle 50"/>
          <p:cNvSpPr>
            <a:spLocks noChangeArrowheads="1"/>
          </p:cNvSpPr>
          <p:nvPr/>
        </p:nvSpPr>
        <p:spPr bwMode="auto">
          <a:xfrm rot="-1936906">
            <a:off x="3125788" y="2525713"/>
            <a:ext cx="19129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3200" smtClean="0">
                <a:solidFill>
                  <a:srgbClr val="000000"/>
                </a:solidFill>
                <a:latin typeface="Comic Sans MS" charset="0"/>
                <a:ea typeface="ＭＳ Ｐゴシック" charset="0"/>
                <a:cs typeface="ＭＳ Ｐゴシック" charset="0"/>
              </a:rPr>
              <a:t>Stronger</a:t>
            </a:r>
            <a:br>
              <a:rPr lang="en-GB" sz="3200" smtClean="0">
                <a:solidFill>
                  <a:srgbClr val="000000"/>
                </a:solidFill>
                <a:latin typeface="Comic Sans MS" charset="0"/>
                <a:ea typeface="ＭＳ Ｐゴシック" charset="0"/>
                <a:cs typeface="ＭＳ Ｐゴシック" charset="0"/>
              </a:rPr>
            </a:br>
            <a:r>
              <a:rPr lang="en-GB" sz="3200" smtClean="0">
                <a:solidFill>
                  <a:srgbClr val="000000"/>
                </a:solidFill>
                <a:latin typeface="Comic Sans MS" charset="0"/>
                <a:ea typeface="ＭＳ Ｐゴシック" charset="0"/>
                <a:cs typeface="ＭＳ Ｐゴシック" charset="0"/>
              </a:rPr>
              <a:t>claims</a:t>
            </a:r>
            <a:endParaRPr lang="fr-FR" sz="3600" smtClean="0">
              <a:solidFill>
                <a:srgbClr val="000000"/>
              </a:solidFill>
              <a:latin typeface="Comic Sans MS" charset="0"/>
              <a:ea typeface="ＭＳ Ｐゴシック" charset="0"/>
              <a:cs typeface="ＭＳ Ｐゴシック" charset="0"/>
            </a:endParaRPr>
          </a:p>
        </p:txBody>
      </p:sp>
      <p:sp>
        <p:nvSpPr>
          <p:cNvPr id="53278" name="Rectangle 51"/>
          <p:cNvSpPr>
            <a:spLocks noChangeArrowheads="1"/>
          </p:cNvSpPr>
          <p:nvPr/>
        </p:nvSpPr>
        <p:spPr bwMode="auto">
          <a:xfrm rot="-1936906">
            <a:off x="4505325" y="2463800"/>
            <a:ext cx="33877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fontAlgn="base" hangingPunct="0">
              <a:spcBef>
                <a:spcPct val="0"/>
              </a:spcBef>
              <a:spcAft>
                <a:spcPct val="0"/>
              </a:spcAft>
            </a:pPr>
            <a:r>
              <a:rPr lang="en-GB" sz="2800" smtClean="0">
                <a:solidFill>
                  <a:srgbClr val="000000"/>
                </a:solidFill>
                <a:latin typeface="Comic Sans MS" charset="0"/>
                <a:ea typeface="ＭＳ Ｐゴシック" charset="0"/>
                <a:cs typeface="ＭＳ Ｐゴシック" charset="0"/>
              </a:rPr>
              <a:t>Vague use of terms</a:t>
            </a:r>
          </a:p>
          <a:p>
            <a:pPr algn="ctr" defTabSz="449263" eaLnBrk="0" fontAlgn="base" hangingPunct="0">
              <a:spcBef>
                <a:spcPct val="0"/>
              </a:spcBef>
              <a:spcAft>
                <a:spcPct val="0"/>
              </a:spcAft>
            </a:pPr>
            <a:r>
              <a:rPr lang="en-GB" smtClean="0">
                <a:solidFill>
                  <a:srgbClr val="000000"/>
                </a:solidFill>
                <a:latin typeface="Comic Sans MS" charset="0"/>
                <a:ea typeface="ＭＳ Ｐゴシック" charset="0"/>
                <a:cs typeface="ＭＳ Ｐゴシック" charset="0"/>
              </a:rPr>
              <a:t>syntax, semantics,</a:t>
            </a:r>
            <a:br>
              <a:rPr lang="en-GB" smtClean="0">
                <a:solidFill>
                  <a:srgbClr val="000000"/>
                </a:solidFill>
                <a:latin typeface="Comic Sans MS" charset="0"/>
                <a:ea typeface="ＭＳ Ｐゴシック" charset="0"/>
                <a:cs typeface="ＭＳ Ｐゴシック" charset="0"/>
              </a:rPr>
            </a:br>
            <a:r>
              <a:rPr lang="en-GB" smtClean="0">
                <a:solidFill>
                  <a:srgbClr val="000000"/>
                </a:solidFill>
                <a:latin typeface="Comic Sans MS" charset="0"/>
                <a:ea typeface="ＭＳ Ｐゴシック" charset="0"/>
                <a:cs typeface="ＭＳ Ｐゴシック" charset="0"/>
              </a:rPr>
              <a:t>expressiveness, ambiguity,...</a:t>
            </a:r>
            <a:endParaRPr lang="fr-FR"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545782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052736"/>
            <a:ext cx="9144000" cy="4247317"/>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Concrete (graphical) syntax matters…</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But </a:t>
            </a:r>
            <a:r>
              <a:rPr lang="nl-BE" sz="5400" b="1" u="sng"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semantics</a:t>
            </a:r>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 even more!</a:t>
            </a:r>
          </a:p>
        </p:txBody>
      </p:sp>
    </p:spTree>
    <p:extLst>
      <p:ext uri="{BB962C8B-B14F-4D97-AF65-F5344CB8AC3E}">
        <p14:creationId xmlns:p14="http://schemas.microsoft.com/office/powerpoint/2010/main" val="2789040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Capture d’écran 2012-10-22 à 23.39.46.png"/>
          <p:cNvPicPr>
            <a:picLocks noGrp="1" noChangeAspect="1"/>
          </p:cNvPicPr>
          <p:nvPr>
            <p:ph idx="1"/>
          </p:nvPr>
        </p:nvPicPr>
        <p:blipFill>
          <a:blip r:embed="rId2">
            <a:extLst>
              <a:ext uri="{28A0092B-C50C-407E-A947-70E740481C1C}">
                <a14:useLocalDpi xmlns:a14="http://schemas.microsoft.com/office/drawing/2010/main" val="0"/>
              </a:ext>
            </a:extLst>
          </a:blip>
          <a:srcRect l="-21585" r="-21585"/>
          <a:stretch>
            <a:fillRect/>
          </a:stretch>
        </p:blipFill>
        <p:spPr>
          <a:xfrm>
            <a:off x="-1044624" y="332656"/>
            <a:ext cx="10474625" cy="5760640"/>
          </a:xfrm>
        </p:spPr>
      </p:pic>
      <p:sp>
        <p:nvSpPr>
          <p:cNvPr id="4" name="Espace réservé du numéro de diapositive 3"/>
          <p:cNvSpPr>
            <a:spLocks noGrp="1"/>
          </p:cNvSpPr>
          <p:nvPr>
            <p:ph type="sldNum" sz="quarter" idx="12"/>
          </p:nvPr>
        </p:nvSpPr>
        <p:spPr/>
        <p:txBody>
          <a:bodyPr/>
          <a:lstStyle/>
          <a:p>
            <a:fld id="{07E659AE-68A2-41B4-825A-F55FDC85404D}" type="slidenum">
              <a:rPr lang="en-US" smtClean="0"/>
              <a:pPr/>
              <a:t>6</a:t>
            </a:fld>
            <a:endParaRPr lang="en-US"/>
          </a:p>
        </p:txBody>
      </p:sp>
    </p:spTree>
    <p:extLst>
      <p:ext uri="{BB962C8B-B14F-4D97-AF65-F5344CB8AC3E}">
        <p14:creationId xmlns:p14="http://schemas.microsoft.com/office/powerpoint/2010/main" val="32113047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6583362"/>
          </a:xfrm>
        </p:spPr>
        <p:txBody>
          <a:bodyPr>
            <a:normAutofit fontScale="90000"/>
          </a:bodyPr>
          <a:lstStyle/>
          <a:p>
            <a:pPr algn="l"/>
            <a:r>
              <a:rPr lang="en-US" b="1" dirty="0">
                <a:solidFill>
                  <a:schemeClr val="tx2">
                    <a:lumMod val="60000"/>
                    <a:lumOff val="40000"/>
                  </a:schemeClr>
                </a:solidFill>
              </a:rPr>
              <a:t/>
            </a:r>
            <a:br>
              <a:rPr lang="en-US" b="1" dirty="0">
                <a:solidFill>
                  <a:schemeClr val="tx2">
                    <a:lumMod val="60000"/>
                    <a:lumOff val="40000"/>
                  </a:schemeClr>
                </a:solidFill>
              </a:rPr>
            </a:br>
            <a:r>
              <a:rPr lang="en-US" sz="5300" b="1" dirty="0" smtClean="0">
                <a:solidFill>
                  <a:schemeClr val="tx2">
                    <a:lumMod val="60000"/>
                    <a:lumOff val="40000"/>
                  </a:schemeClr>
                </a:solidFill>
              </a:rPr>
              <a:t>Feature Models</a:t>
            </a:r>
            <a:br>
              <a:rPr lang="en-US" sz="5300" b="1" dirty="0" smtClean="0">
                <a:solidFill>
                  <a:schemeClr val="tx2">
                    <a:lumMod val="60000"/>
                    <a:lumOff val="40000"/>
                  </a:schemeClr>
                </a:solidFill>
              </a:rPr>
            </a:br>
            <a:r>
              <a:rPr lang="en-US" sz="5300" b="1" dirty="0">
                <a:solidFill>
                  <a:schemeClr val="tx2">
                    <a:lumMod val="60000"/>
                    <a:lumOff val="40000"/>
                  </a:schemeClr>
                </a:solidFill>
              </a:rPr>
              <a:t/>
            </a:r>
            <a:br>
              <a:rPr lang="en-US" sz="5300" b="1" dirty="0">
                <a:solidFill>
                  <a:schemeClr val="tx2">
                    <a:lumMod val="60000"/>
                    <a:lumOff val="40000"/>
                  </a:schemeClr>
                </a:solidFill>
              </a:rPr>
            </a:br>
            <a:r>
              <a:rPr lang="en-US" b="1" dirty="0" smtClean="0">
                <a:solidFill>
                  <a:schemeClr val="tx2">
                    <a:lumMod val="60000"/>
                    <a:lumOff val="40000"/>
                  </a:schemeClr>
                </a:solidFill>
              </a:rPr>
              <a:t>~ Feature Diagrams </a:t>
            </a:r>
            <a:br>
              <a:rPr lang="en-US" b="1" dirty="0" smtClean="0">
                <a:solidFill>
                  <a:schemeClr val="tx2">
                    <a:lumMod val="60000"/>
                    <a:lumOff val="40000"/>
                  </a:schemeClr>
                </a:solidFill>
              </a:rPr>
            </a:br>
            <a:r>
              <a:rPr lang="en-US" b="1" dirty="0" smtClean="0">
                <a:solidFill>
                  <a:schemeClr val="tx2">
                    <a:lumMod val="60000"/>
                    <a:lumOff val="40000"/>
                  </a:schemeClr>
                </a:solidFill>
              </a:rPr>
              <a:t>(suggest a visual representation)</a:t>
            </a:r>
            <a:br>
              <a:rPr lang="en-US"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r>
              <a:rPr lang="en-US" sz="3100" b="1" dirty="0" smtClean="0">
                <a:solidFill>
                  <a:schemeClr val="tx2">
                    <a:lumMod val="60000"/>
                    <a:lumOff val="40000"/>
                  </a:schemeClr>
                </a:solidFill>
              </a:rPr>
              <a:t>but that’s not mandatory</a:t>
            </a:r>
            <a:br>
              <a:rPr lang="en-US" sz="3100" b="1" dirty="0" smtClean="0">
                <a:solidFill>
                  <a:schemeClr val="tx2">
                    <a:lumMod val="60000"/>
                    <a:lumOff val="40000"/>
                  </a:schemeClr>
                </a:solidFill>
              </a:rPr>
            </a:br>
            <a:r>
              <a:rPr lang="en-US" sz="3100" b="1" dirty="0" smtClean="0">
                <a:solidFill>
                  <a:schemeClr val="tx2">
                    <a:lumMod val="60000"/>
                    <a:lumOff val="40000"/>
                  </a:schemeClr>
                </a:solidFill>
              </a:rPr>
              <a:t>that does not necessary scale </a:t>
            </a:r>
            <a:r>
              <a:rPr lang="en-US" sz="3100" b="1" dirty="0">
                <a:solidFill>
                  <a:schemeClr val="tx2">
                    <a:lumMod val="60000"/>
                    <a:lumOff val="40000"/>
                  </a:schemeClr>
                </a:solidFill>
              </a:rPr>
              <a:t/>
            </a:r>
            <a:br>
              <a:rPr lang="en-US" sz="3100" b="1" dirty="0">
                <a:solidFill>
                  <a:schemeClr val="tx2">
                    <a:lumMod val="60000"/>
                    <a:lumOff val="40000"/>
                  </a:schemeClr>
                </a:solidFill>
              </a:rPr>
            </a:br>
            <a:r>
              <a:rPr lang="en-US" sz="3100" b="1" dirty="0" smtClean="0">
                <a:solidFill>
                  <a:schemeClr val="tx2">
                    <a:lumMod val="60000"/>
                    <a:lumOff val="40000"/>
                  </a:schemeClr>
                </a:solidFill>
              </a:rPr>
              <a:t>or respond to users’ concerns</a:t>
            </a:r>
            <a:br>
              <a:rPr lang="en-US" sz="3100" b="1" dirty="0" smtClean="0">
                <a:solidFill>
                  <a:schemeClr val="tx2">
                    <a:lumMod val="60000"/>
                    <a:lumOff val="40000"/>
                  </a:schemeClr>
                </a:solidFill>
              </a:rPr>
            </a:br>
            <a:r>
              <a:rPr lang="en-US" b="1" dirty="0">
                <a:solidFill>
                  <a:schemeClr val="tx2">
                    <a:lumMod val="60000"/>
                    <a:lumOff val="40000"/>
                  </a:schemeClr>
                </a:solidFill>
              </a:rPr>
              <a:t/>
            </a:r>
            <a:br>
              <a:rPr lang="en-US" b="1" dirty="0">
                <a:solidFill>
                  <a:schemeClr val="tx2">
                    <a:lumMod val="60000"/>
                    <a:lumOff val="40000"/>
                  </a:schemeClr>
                </a:solidFill>
              </a:rPr>
            </a:b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376897838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61</a:t>
            </a:fld>
            <a:endParaRPr lang="en-US"/>
          </a:p>
        </p:txBody>
      </p:sp>
      <p:pic>
        <p:nvPicPr>
          <p:cNvPr id="5" name="Picture 4"/>
          <p:cNvPicPr>
            <a:picLocks noChangeAspect="1"/>
          </p:cNvPicPr>
          <p:nvPr/>
        </p:nvPicPr>
        <p:blipFill>
          <a:blip r:embed="rId2">
            <a:lum bright="-83000" contrast="100000"/>
          </a:blip>
          <a:stretch>
            <a:fillRect/>
          </a:stretch>
        </p:blipFill>
        <p:spPr>
          <a:xfrm>
            <a:off x="-180528" y="94180"/>
            <a:ext cx="9144000" cy="6763820"/>
          </a:xfrm>
          <a:prstGeom prst="rect">
            <a:avLst/>
          </a:prstGeom>
        </p:spPr>
      </p:pic>
    </p:spTree>
    <p:extLst>
      <p:ext uri="{BB962C8B-B14F-4D97-AF65-F5344CB8AC3E}">
        <p14:creationId xmlns:p14="http://schemas.microsoft.com/office/powerpoint/2010/main" val="232450831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62</a:t>
            </a:fld>
            <a:endParaRPr lang="en-US"/>
          </a:p>
        </p:txBody>
      </p:sp>
      <p:pic>
        <p:nvPicPr>
          <p:cNvPr id="6" name="Picture 5"/>
          <p:cNvPicPr>
            <a:picLocks noChangeAspect="1"/>
          </p:cNvPicPr>
          <p:nvPr/>
        </p:nvPicPr>
        <p:blipFill>
          <a:blip r:embed="rId2"/>
          <a:stretch>
            <a:fillRect/>
          </a:stretch>
        </p:blipFill>
        <p:spPr>
          <a:xfrm>
            <a:off x="0" y="38100"/>
            <a:ext cx="9144000" cy="6763820"/>
          </a:xfrm>
          <a:prstGeom prst="rect">
            <a:avLst/>
          </a:prstGeom>
        </p:spPr>
      </p:pic>
    </p:spTree>
    <p:extLst>
      <p:ext uri="{BB962C8B-B14F-4D97-AF65-F5344CB8AC3E}">
        <p14:creationId xmlns:p14="http://schemas.microsoft.com/office/powerpoint/2010/main" val="28785330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659AE-68A2-41B4-825A-F55FDC85404D}" type="slidenum">
              <a:rPr lang="en-US" smtClean="0"/>
              <a:pPr/>
              <a:t>63</a:t>
            </a:fld>
            <a:endParaRPr lang="en-US"/>
          </a:p>
        </p:txBody>
      </p:sp>
      <p:pic>
        <p:nvPicPr>
          <p:cNvPr id="5" name="Picture 4"/>
          <p:cNvPicPr>
            <a:picLocks noChangeAspect="1"/>
          </p:cNvPicPr>
          <p:nvPr/>
        </p:nvPicPr>
        <p:blipFill>
          <a:blip r:embed="rId2"/>
          <a:stretch>
            <a:fillRect/>
          </a:stretch>
        </p:blipFill>
        <p:spPr>
          <a:xfrm>
            <a:off x="0" y="38100"/>
            <a:ext cx="9144000" cy="6763820"/>
          </a:xfrm>
          <a:prstGeom prst="rect">
            <a:avLst/>
          </a:prstGeom>
        </p:spPr>
      </p:pic>
    </p:spTree>
    <p:extLst>
      <p:ext uri="{BB962C8B-B14F-4D97-AF65-F5344CB8AC3E}">
        <p14:creationId xmlns:p14="http://schemas.microsoft.com/office/powerpoint/2010/main" val="221773268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rmAutofit/>
          </a:bodyPr>
          <a:lstStyle/>
          <a:p>
            <a:r>
              <a:rPr lang="fr-FR" b="1" dirty="0" smtClean="0">
                <a:solidFill>
                  <a:schemeClr val="tx2">
                    <a:lumMod val="60000"/>
                    <a:lumOff val="40000"/>
                  </a:schemeClr>
                </a:solidFill>
              </a:rPr>
              <a:t>Visualisation </a:t>
            </a:r>
            <a:r>
              <a:rPr lang="fr-FR" b="1" dirty="0" err="1" smtClean="0">
                <a:solidFill>
                  <a:schemeClr val="tx2">
                    <a:lumMod val="60000"/>
                    <a:lumOff val="40000"/>
                  </a:schemeClr>
                </a:solidFill>
              </a:rPr>
              <a:t>will</a:t>
            </a:r>
            <a:r>
              <a:rPr lang="fr-FR" b="1" dirty="0" smtClean="0">
                <a:solidFill>
                  <a:schemeClr val="tx2">
                    <a:lumMod val="60000"/>
                    <a:lumOff val="40000"/>
                  </a:schemeClr>
                </a:solidFill>
              </a:rPr>
              <a:t> help, right ?</a:t>
            </a:r>
            <a:endParaRPr lang="en-US" dirty="0"/>
          </a:p>
        </p:txBody>
      </p:sp>
      <p:sp>
        <p:nvSpPr>
          <p:cNvPr id="3" name="Content Placeholder 2"/>
          <p:cNvSpPr>
            <a:spLocks noGrp="1"/>
          </p:cNvSpPr>
          <p:nvPr>
            <p:ph idx="1"/>
          </p:nvPr>
        </p:nvSpPr>
        <p:spPr>
          <a:xfrm>
            <a:off x="0" y="980728"/>
            <a:ext cx="8686800" cy="5069160"/>
          </a:xfrm>
        </p:spPr>
        <p:txBody>
          <a:bodyPr>
            <a:normAutofit/>
          </a:bodyPr>
          <a:lstStyle/>
          <a:p>
            <a:endParaRPr lang="fr-FR" dirty="0" smtClean="0">
              <a:solidFill>
                <a:srgbClr val="000000"/>
              </a:solidFill>
            </a:endParaRPr>
          </a:p>
          <a:p>
            <a:r>
              <a:rPr lang="fr-FR" dirty="0" smtClean="0">
                <a:solidFill>
                  <a:srgbClr val="000000"/>
                </a:solidFill>
              </a:rPr>
              <a:t>Tools </a:t>
            </a:r>
            <a:r>
              <a:rPr lang="fr-FR" dirty="0" err="1" smtClean="0">
                <a:solidFill>
                  <a:srgbClr val="000000"/>
                </a:solidFill>
              </a:rPr>
              <a:t>create</a:t>
            </a:r>
            <a:r>
              <a:rPr lang="fr-FR" dirty="0" smtClean="0">
                <a:solidFill>
                  <a:srgbClr val="000000"/>
                </a:solidFill>
              </a:rPr>
              <a:t> </a:t>
            </a:r>
            <a:r>
              <a:rPr lang="fr-FR" dirty="0" err="1" smtClean="0">
                <a:solidFill>
                  <a:srgbClr val="000000"/>
                </a:solidFill>
              </a:rPr>
              <a:t>their</a:t>
            </a:r>
            <a:r>
              <a:rPr lang="fr-FR" dirty="0" smtClean="0">
                <a:solidFill>
                  <a:srgbClr val="000000"/>
                </a:solidFill>
              </a:rPr>
              <a:t> </a:t>
            </a:r>
            <a:r>
              <a:rPr lang="fr-FR" dirty="0" err="1" smtClean="0">
                <a:solidFill>
                  <a:srgbClr val="000000"/>
                </a:solidFill>
              </a:rPr>
              <a:t>own</a:t>
            </a:r>
            <a:r>
              <a:rPr lang="fr-FR" dirty="0" smtClean="0">
                <a:solidFill>
                  <a:srgbClr val="000000"/>
                </a:solidFill>
              </a:rPr>
              <a:t> </a:t>
            </a:r>
            <a:r>
              <a:rPr lang="fr-FR" dirty="0" err="1" smtClean="0">
                <a:solidFill>
                  <a:srgbClr val="000000"/>
                </a:solidFill>
              </a:rPr>
              <a:t>problems</a:t>
            </a:r>
            <a:endParaRPr lang="fr-FR" dirty="0" smtClean="0">
              <a:solidFill>
                <a:srgbClr val="000000"/>
              </a:solidFill>
            </a:endParaRPr>
          </a:p>
          <a:p>
            <a:r>
              <a:rPr lang="fr-FR" dirty="0" err="1" smtClean="0">
                <a:solidFill>
                  <a:srgbClr val="000000"/>
                </a:solidFill>
              </a:rPr>
              <a:t>Lock</a:t>
            </a:r>
            <a:r>
              <a:rPr lang="fr-FR" dirty="0" smtClean="0">
                <a:solidFill>
                  <a:srgbClr val="000000"/>
                </a:solidFill>
              </a:rPr>
              <a:t>-in, </a:t>
            </a:r>
            <a:r>
              <a:rPr lang="fr-FR" dirty="0" err="1" smtClean="0">
                <a:solidFill>
                  <a:srgbClr val="000000"/>
                </a:solidFill>
              </a:rPr>
              <a:t>dependance</a:t>
            </a:r>
            <a:endParaRPr lang="fr-FR" dirty="0" smtClean="0">
              <a:solidFill>
                <a:srgbClr val="000000"/>
              </a:solidFill>
            </a:endParaRPr>
          </a:p>
          <a:p>
            <a:r>
              <a:rPr lang="fr-FR" dirty="0" err="1" smtClean="0">
                <a:solidFill>
                  <a:srgbClr val="000000"/>
                </a:solidFill>
              </a:rPr>
              <a:t>Some</a:t>
            </a:r>
            <a:r>
              <a:rPr lang="fr-FR" dirty="0" smtClean="0">
                <a:solidFill>
                  <a:srgbClr val="000000"/>
                </a:solidFill>
              </a:rPr>
              <a:t> information </a:t>
            </a:r>
            <a:r>
              <a:rPr lang="fr-FR" dirty="0" err="1" smtClean="0">
                <a:solidFill>
                  <a:srgbClr val="000000"/>
                </a:solidFill>
              </a:rPr>
              <a:t>is</a:t>
            </a:r>
            <a:r>
              <a:rPr lang="fr-FR" dirty="0" smtClean="0">
                <a:solidFill>
                  <a:srgbClr val="000000"/>
                </a:solidFill>
              </a:rPr>
              <a:t> </a:t>
            </a:r>
            <a:r>
              <a:rPr lang="fr-FR" dirty="0" err="1" smtClean="0">
                <a:solidFill>
                  <a:srgbClr val="000000"/>
                </a:solidFill>
              </a:rPr>
              <a:t>inevitably</a:t>
            </a:r>
            <a:r>
              <a:rPr lang="fr-FR" dirty="0" smtClean="0">
                <a:solidFill>
                  <a:srgbClr val="000000"/>
                </a:solidFill>
              </a:rPr>
              <a:t> </a:t>
            </a:r>
            <a:r>
              <a:rPr lang="fr-FR" dirty="0" err="1" smtClean="0">
                <a:solidFill>
                  <a:srgbClr val="000000"/>
                </a:solidFill>
              </a:rPr>
              <a:t>textual</a:t>
            </a:r>
            <a:endParaRPr lang="fr-FR" dirty="0" smtClean="0">
              <a:solidFill>
                <a:srgbClr val="000000"/>
              </a:solidFill>
            </a:endParaRPr>
          </a:p>
          <a:p>
            <a:pPr lvl="1"/>
            <a:r>
              <a:rPr lang="fr-FR" dirty="0" smtClean="0">
                <a:solidFill>
                  <a:srgbClr val="000000"/>
                </a:solidFill>
              </a:rPr>
              <a:t>OCL </a:t>
            </a:r>
            <a:r>
              <a:rPr lang="fr-FR" dirty="0" err="1" smtClean="0">
                <a:solidFill>
                  <a:srgbClr val="000000"/>
                </a:solidFill>
              </a:rPr>
              <a:t>constraints</a:t>
            </a:r>
            <a:r>
              <a:rPr lang="fr-FR" dirty="0" smtClean="0">
                <a:solidFill>
                  <a:srgbClr val="000000"/>
                </a:solidFill>
              </a:rPr>
              <a:t> in UML</a:t>
            </a:r>
          </a:p>
          <a:p>
            <a:pPr lvl="1"/>
            <a:r>
              <a:rPr lang="fr-FR" dirty="0" err="1" smtClean="0">
                <a:solidFill>
                  <a:srgbClr val="000000"/>
                </a:solidFill>
              </a:rPr>
              <a:t>Minispecs</a:t>
            </a:r>
            <a:r>
              <a:rPr lang="fr-FR" dirty="0" smtClean="0">
                <a:solidFill>
                  <a:srgbClr val="000000"/>
                </a:solidFill>
              </a:rPr>
              <a:t> in </a:t>
            </a:r>
            <a:r>
              <a:rPr lang="fr-FR" dirty="0" err="1" smtClean="0">
                <a:solidFill>
                  <a:srgbClr val="000000"/>
                </a:solidFill>
              </a:rPr>
              <a:t>StateCharts</a:t>
            </a:r>
            <a:endParaRPr lang="fr-FR" dirty="0" smtClean="0">
              <a:solidFill>
                <a:srgbClr val="000000"/>
              </a:solidFill>
            </a:endParaRPr>
          </a:p>
          <a:p>
            <a:pPr lvl="1"/>
            <a:r>
              <a:rPr lang="fr-FR" dirty="0" err="1" smtClean="0">
                <a:solidFill>
                  <a:srgbClr val="000000"/>
                </a:solidFill>
              </a:rPr>
              <a:t>Attributes</a:t>
            </a:r>
            <a:r>
              <a:rPr lang="fr-FR" dirty="0" smtClean="0">
                <a:solidFill>
                  <a:srgbClr val="000000"/>
                </a:solidFill>
              </a:rPr>
              <a:t> and </a:t>
            </a:r>
            <a:r>
              <a:rPr lang="fr-FR" dirty="0" err="1" smtClean="0">
                <a:solidFill>
                  <a:srgbClr val="000000"/>
                </a:solidFill>
              </a:rPr>
              <a:t>constraints</a:t>
            </a:r>
            <a:r>
              <a:rPr lang="fr-FR" dirty="0" smtClean="0">
                <a:solidFill>
                  <a:srgbClr val="000000"/>
                </a:solidFill>
              </a:rPr>
              <a:t> in FD</a:t>
            </a:r>
            <a:endParaRPr lang="fr-FR" dirty="0">
              <a:solidFill>
                <a:srgbClr val="000000"/>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64</a:t>
            </a:fld>
            <a:endParaRPr lang="en-US"/>
          </a:p>
        </p:txBody>
      </p:sp>
    </p:spTree>
    <p:extLst>
      <p:ext uri="{BB962C8B-B14F-4D97-AF65-F5344CB8AC3E}">
        <p14:creationId xmlns:p14="http://schemas.microsoft.com/office/powerpoint/2010/main" val="41543386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rmAutofit/>
          </a:bodyPr>
          <a:lstStyle/>
          <a:p>
            <a:r>
              <a:rPr lang="fr-FR" b="1" dirty="0" err="1" smtClean="0">
                <a:solidFill>
                  <a:schemeClr val="tx2">
                    <a:lumMod val="60000"/>
                    <a:lumOff val="40000"/>
                  </a:schemeClr>
                </a:solidFill>
              </a:rPr>
              <a:t>Why</a:t>
            </a:r>
            <a:r>
              <a:rPr lang="fr-FR" b="1" dirty="0" smtClean="0">
                <a:solidFill>
                  <a:schemeClr val="tx2">
                    <a:lumMod val="60000"/>
                    <a:lumOff val="40000"/>
                  </a:schemeClr>
                </a:solidFill>
              </a:rPr>
              <a:t> not use </a:t>
            </a:r>
            <a:r>
              <a:rPr lang="fr-FR" b="1" dirty="0" err="1" smtClean="0">
                <a:solidFill>
                  <a:schemeClr val="tx2">
                    <a:lumMod val="60000"/>
                    <a:lumOff val="40000"/>
                  </a:schemeClr>
                </a:solidFill>
              </a:rPr>
              <a:t>text</a:t>
            </a:r>
            <a:r>
              <a:rPr lang="fr-FR" b="1" dirty="0" smtClean="0">
                <a:solidFill>
                  <a:schemeClr val="tx2">
                    <a:lumMod val="60000"/>
                    <a:lumOff val="40000"/>
                  </a:schemeClr>
                </a:solidFill>
              </a:rPr>
              <a:t> </a:t>
            </a:r>
            <a:r>
              <a:rPr lang="fr-FR" b="1" dirty="0" err="1" smtClean="0">
                <a:solidFill>
                  <a:schemeClr val="tx2">
                    <a:lumMod val="60000"/>
                    <a:lumOff val="40000"/>
                  </a:schemeClr>
                </a:solidFill>
              </a:rPr>
              <a:t>altogether</a:t>
            </a:r>
            <a:r>
              <a:rPr lang="fr-FR" b="1" dirty="0" smtClean="0">
                <a:solidFill>
                  <a:schemeClr val="tx2">
                    <a:lumMod val="60000"/>
                    <a:lumOff val="40000"/>
                  </a:schemeClr>
                </a:solidFill>
              </a:rPr>
              <a:t> ?</a:t>
            </a:r>
            <a:endParaRPr lang="en-US" dirty="0"/>
          </a:p>
        </p:txBody>
      </p:sp>
      <p:sp>
        <p:nvSpPr>
          <p:cNvPr id="3" name="Content Placeholder 2"/>
          <p:cNvSpPr>
            <a:spLocks noGrp="1"/>
          </p:cNvSpPr>
          <p:nvPr>
            <p:ph idx="1"/>
          </p:nvPr>
        </p:nvSpPr>
        <p:spPr>
          <a:xfrm>
            <a:off x="0" y="980728"/>
            <a:ext cx="8686800" cy="5069160"/>
          </a:xfrm>
        </p:spPr>
        <p:txBody>
          <a:bodyPr>
            <a:normAutofit/>
          </a:bodyPr>
          <a:lstStyle/>
          <a:p>
            <a:endParaRPr lang="fr-FR" dirty="0" smtClean="0">
              <a:solidFill>
                <a:srgbClr val="000000"/>
              </a:solidFill>
            </a:endParaRPr>
          </a:p>
          <a:p>
            <a:r>
              <a:rPr lang="fr-FR" dirty="0" smtClean="0">
                <a:solidFill>
                  <a:srgbClr val="000000"/>
                </a:solidFill>
              </a:rPr>
              <a:t>There are </a:t>
            </a:r>
            <a:r>
              <a:rPr lang="fr-FR" dirty="0" err="1" smtClean="0">
                <a:solidFill>
                  <a:srgbClr val="000000"/>
                </a:solidFill>
              </a:rPr>
              <a:t>powerful</a:t>
            </a:r>
            <a:r>
              <a:rPr lang="fr-FR" dirty="0" smtClean="0">
                <a:solidFill>
                  <a:srgbClr val="000000"/>
                </a:solidFill>
              </a:rPr>
              <a:t> </a:t>
            </a:r>
            <a:r>
              <a:rPr lang="fr-FR" dirty="0" err="1" smtClean="0">
                <a:solidFill>
                  <a:srgbClr val="000000"/>
                </a:solidFill>
              </a:rPr>
              <a:t>tools</a:t>
            </a:r>
            <a:r>
              <a:rPr lang="fr-FR" dirty="0" smtClean="0">
                <a:solidFill>
                  <a:srgbClr val="000000"/>
                </a:solidFill>
              </a:rPr>
              <a:t> for </a:t>
            </a:r>
            <a:r>
              <a:rPr lang="fr-FR" dirty="0" err="1" smtClean="0">
                <a:solidFill>
                  <a:srgbClr val="000000"/>
                </a:solidFill>
              </a:rPr>
              <a:t>that</a:t>
            </a:r>
            <a:endParaRPr lang="fr-FR" dirty="0" smtClean="0">
              <a:solidFill>
                <a:srgbClr val="000000"/>
              </a:solidFill>
            </a:endParaRPr>
          </a:p>
          <a:p>
            <a:r>
              <a:rPr lang="fr-FR" dirty="0" err="1" smtClean="0">
                <a:solidFill>
                  <a:srgbClr val="000000"/>
                </a:solidFill>
              </a:rPr>
              <a:t>Helps</a:t>
            </a:r>
            <a:r>
              <a:rPr lang="fr-FR" dirty="0" smtClean="0">
                <a:solidFill>
                  <a:srgbClr val="000000"/>
                </a:solidFill>
              </a:rPr>
              <a:t> </a:t>
            </a:r>
            <a:r>
              <a:rPr lang="fr-FR" dirty="0" err="1" smtClean="0">
                <a:solidFill>
                  <a:srgbClr val="000000"/>
                </a:solidFill>
              </a:rPr>
              <a:t>with</a:t>
            </a:r>
            <a:endParaRPr lang="fr-FR" dirty="0" smtClean="0">
              <a:solidFill>
                <a:srgbClr val="000000"/>
              </a:solidFill>
            </a:endParaRPr>
          </a:p>
          <a:p>
            <a:pPr lvl="1"/>
            <a:r>
              <a:rPr lang="fr-FR" dirty="0" err="1" smtClean="0">
                <a:solidFill>
                  <a:srgbClr val="000000"/>
                </a:solidFill>
              </a:rPr>
              <a:t>Editing</a:t>
            </a:r>
            <a:endParaRPr lang="fr-FR" dirty="0" smtClean="0">
              <a:solidFill>
                <a:srgbClr val="000000"/>
              </a:solidFill>
            </a:endParaRPr>
          </a:p>
          <a:p>
            <a:pPr lvl="1"/>
            <a:r>
              <a:rPr lang="fr-FR" dirty="0" smtClean="0">
                <a:solidFill>
                  <a:srgbClr val="000000"/>
                </a:solidFill>
              </a:rPr>
              <a:t>Transformation</a:t>
            </a:r>
          </a:p>
          <a:p>
            <a:pPr lvl="1"/>
            <a:r>
              <a:rPr lang="fr-FR" dirty="0" err="1" smtClean="0">
                <a:solidFill>
                  <a:srgbClr val="000000"/>
                </a:solidFill>
              </a:rPr>
              <a:t>Versioning</a:t>
            </a:r>
            <a:endParaRPr lang="fr-FR" dirty="0" smtClean="0">
              <a:solidFill>
                <a:srgbClr val="000000"/>
              </a:solidFill>
            </a:endParaRPr>
          </a:p>
          <a:p>
            <a:pPr lvl="1"/>
            <a:r>
              <a:rPr lang="fr-FR" dirty="0" smtClean="0">
                <a:solidFill>
                  <a:srgbClr val="000000"/>
                </a:solidFill>
              </a:rPr>
              <a:t>Information exchange </a:t>
            </a:r>
          </a:p>
          <a:p>
            <a:pPr lvl="1"/>
            <a:r>
              <a:rPr lang="fr-FR" dirty="0" smtClean="0">
                <a:solidFill>
                  <a:srgbClr val="000000"/>
                </a:solidFill>
              </a:rPr>
              <a:t>…</a:t>
            </a:r>
          </a:p>
          <a:p>
            <a:r>
              <a:rPr lang="fr-FR" dirty="0" err="1" smtClean="0">
                <a:solidFill>
                  <a:srgbClr val="000000"/>
                </a:solidFill>
              </a:rPr>
              <a:t>Graphical</a:t>
            </a:r>
            <a:r>
              <a:rPr lang="fr-FR" dirty="0" smtClean="0">
                <a:solidFill>
                  <a:srgbClr val="000000"/>
                </a:solidFill>
              </a:rPr>
              <a:t> </a:t>
            </a:r>
            <a:r>
              <a:rPr lang="fr-FR" dirty="0" err="1" smtClean="0">
                <a:solidFill>
                  <a:srgbClr val="000000"/>
                </a:solidFill>
              </a:rPr>
              <a:t>views</a:t>
            </a:r>
            <a:r>
              <a:rPr lang="fr-FR" dirty="0" smtClean="0">
                <a:solidFill>
                  <a:srgbClr val="000000"/>
                </a:solidFill>
              </a:rPr>
              <a:t> </a:t>
            </a:r>
            <a:r>
              <a:rPr lang="fr-FR" dirty="0" err="1" smtClean="0">
                <a:solidFill>
                  <a:srgbClr val="000000"/>
                </a:solidFill>
              </a:rPr>
              <a:t>can</a:t>
            </a:r>
            <a:r>
              <a:rPr lang="fr-FR" dirty="0" smtClean="0">
                <a:solidFill>
                  <a:srgbClr val="000000"/>
                </a:solidFill>
              </a:rPr>
              <a:t> </a:t>
            </a:r>
            <a:r>
              <a:rPr lang="fr-FR" dirty="0" err="1" smtClean="0">
                <a:solidFill>
                  <a:srgbClr val="000000"/>
                </a:solidFill>
              </a:rPr>
              <a:t>be</a:t>
            </a:r>
            <a:r>
              <a:rPr lang="fr-FR" dirty="0" smtClean="0">
                <a:solidFill>
                  <a:srgbClr val="000000"/>
                </a:solidFill>
              </a:rPr>
              <a:t> </a:t>
            </a:r>
            <a:r>
              <a:rPr lang="fr-FR" dirty="0" err="1" smtClean="0">
                <a:solidFill>
                  <a:srgbClr val="000000"/>
                </a:solidFill>
              </a:rPr>
              <a:t>generated</a:t>
            </a:r>
            <a:r>
              <a:rPr lang="fr-FR" dirty="0" smtClean="0">
                <a:solidFill>
                  <a:srgbClr val="000000"/>
                </a:solidFill>
              </a:rPr>
              <a:t> </a:t>
            </a:r>
            <a:r>
              <a:rPr lang="fr-FR" dirty="0" err="1" smtClean="0">
                <a:solidFill>
                  <a:srgbClr val="000000"/>
                </a:solidFill>
              </a:rPr>
              <a:t>anyway</a:t>
            </a:r>
            <a:endParaRPr lang="fr-FR" dirty="0" smtClean="0">
              <a:solidFill>
                <a:srgbClr val="000000"/>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65</a:t>
            </a:fld>
            <a:endParaRPr lang="en-US"/>
          </a:p>
        </p:txBody>
      </p:sp>
    </p:spTree>
    <p:extLst>
      <p:ext uri="{BB962C8B-B14F-4D97-AF65-F5344CB8AC3E}">
        <p14:creationId xmlns:p14="http://schemas.microsoft.com/office/powerpoint/2010/main" val="24101823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rmAutofit/>
          </a:bodyPr>
          <a:lstStyle/>
          <a:p>
            <a:r>
              <a:rPr lang="fr-FR" b="1" dirty="0" smtClean="0">
                <a:solidFill>
                  <a:schemeClr val="tx2">
                    <a:lumMod val="60000"/>
                    <a:lumOff val="40000"/>
                  </a:schemeClr>
                </a:solidFill>
              </a:rPr>
              <a:t>Not a new </a:t>
            </a:r>
            <a:r>
              <a:rPr lang="fr-FR" b="1" dirty="0" err="1" smtClean="0">
                <a:solidFill>
                  <a:schemeClr val="tx2">
                    <a:lumMod val="60000"/>
                    <a:lumOff val="40000"/>
                  </a:schemeClr>
                </a:solidFill>
              </a:rPr>
              <a:t>idea</a:t>
            </a:r>
            <a:endParaRPr lang="en-US"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049204372"/>
              </p:ext>
            </p:extLst>
          </p:nvPr>
        </p:nvGraphicFramePr>
        <p:xfrm>
          <a:off x="251520" y="1412776"/>
          <a:ext cx="8686800" cy="297288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370840">
                <a:tc>
                  <a:txBody>
                    <a:bodyPr/>
                    <a:lstStyle/>
                    <a:p>
                      <a:pPr algn="ctr"/>
                      <a:r>
                        <a:rPr lang="fr-FR" dirty="0" err="1" smtClean="0"/>
                        <a:t>Language</a:t>
                      </a:r>
                      <a:endParaRPr lang="fr-FR" dirty="0"/>
                    </a:p>
                  </a:txBody>
                  <a:tcPr/>
                </a:tc>
                <a:tc>
                  <a:txBody>
                    <a:bodyPr/>
                    <a:lstStyle/>
                    <a:p>
                      <a:pPr algn="ctr"/>
                      <a:r>
                        <a:rPr lang="fr-FR" dirty="0" smtClean="0"/>
                        <a:t>User </a:t>
                      </a:r>
                      <a:r>
                        <a:rPr lang="fr-FR" dirty="0" err="1" smtClean="0"/>
                        <a:t>Friendly</a:t>
                      </a:r>
                      <a:endParaRPr lang="fr-FR" dirty="0"/>
                    </a:p>
                  </a:txBody>
                  <a:tcPr/>
                </a:tc>
                <a:tc>
                  <a:txBody>
                    <a:bodyPr/>
                    <a:lstStyle/>
                    <a:p>
                      <a:pPr algn="ctr"/>
                      <a:r>
                        <a:rPr lang="fr-FR" dirty="0" err="1" smtClean="0"/>
                        <a:t>Attributes</a:t>
                      </a:r>
                      <a:endParaRPr lang="fr-FR" dirty="0"/>
                    </a:p>
                  </a:txBody>
                  <a:tcPr/>
                </a:tc>
                <a:tc>
                  <a:txBody>
                    <a:bodyPr/>
                    <a:lstStyle/>
                    <a:p>
                      <a:pPr algn="ctr"/>
                      <a:r>
                        <a:rPr lang="fr-FR" dirty="0" err="1" smtClean="0"/>
                        <a:t>Cardinalities</a:t>
                      </a:r>
                      <a:endParaRPr lang="fr-FR" dirty="0"/>
                    </a:p>
                  </a:txBody>
                  <a:tcPr/>
                </a:tc>
                <a:tc>
                  <a:txBody>
                    <a:bodyPr/>
                    <a:lstStyle/>
                    <a:p>
                      <a:pPr algn="ctr"/>
                      <a:r>
                        <a:rPr lang="fr-FR" dirty="0" smtClean="0"/>
                        <a:t>Cross </a:t>
                      </a:r>
                      <a:r>
                        <a:rPr lang="fr-FR" dirty="0" err="1" smtClean="0"/>
                        <a:t>tree</a:t>
                      </a:r>
                      <a:r>
                        <a:rPr lang="fr-FR" dirty="0" smtClean="0"/>
                        <a:t> </a:t>
                      </a:r>
                      <a:r>
                        <a:rPr lang="fr-FR" dirty="0" err="1" smtClean="0"/>
                        <a:t>constraints</a:t>
                      </a:r>
                      <a:endParaRPr lang="fr-FR" dirty="0"/>
                    </a:p>
                  </a:txBody>
                  <a:tcPr/>
                </a:tc>
                <a:tc>
                  <a:txBody>
                    <a:bodyPr/>
                    <a:lstStyle/>
                    <a:p>
                      <a:pPr algn="ctr"/>
                      <a:r>
                        <a:rPr lang="fr-FR" dirty="0" err="1" smtClean="0"/>
                        <a:t>Modula-risation</a:t>
                      </a:r>
                      <a:endParaRPr lang="fr-FR" dirty="0"/>
                    </a:p>
                  </a:txBody>
                  <a:tcPr/>
                </a:tc>
              </a:tr>
              <a:tr h="370840">
                <a:tc>
                  <a:txBody>
                    <a:bodyPr/>
                    <a:lstStyle/>
                    <a:p>
                      <a:r>
                        <a:rPr lang="fr-FR" dirty="0" smtClean="0"/>
                        <a:t>Van </a:t>
                      </a:r>
                      <a:r>
                        <a:rPr lang="fr-FR" dirty="0" err="1" smtClean="0"/>
                        <a:t>Deursen</a:t>
                      </a:r>
                      <a:r>
                        <a:rPr lang="fr-FR" baseline="0" dirty="0" smtClean="0"/>
                        <a:t> et al.</a:t>
                      </a:r>
                      <a:endParaRPr lang="fr-FR" dirty="0"/>
                    </a:p>
                  </a:txBody>
                  <a:tcPr/>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pPr algn="ctr"/>
                      <a:endParaRPr lang="fr-FR" sz="2400" dirty="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endParaRPr lang="fr-FR"/>
                    </a:p>
                  </a:txBody>
                  <a:tcPr/>
                </a:tc>
              </a:tr>
              <a:tr h="370840">
                <a:tc>
                  <a:txBody>
                    <a:bodyPr/>
                    <a:lstStyle/>
                    <a:p>
                      <a:r>
                        <a:rPr lang="fr-FR" dirty="0" smtClean="0"/>
                        <a:t>GUIDSL</a:t>
                      </a:r>
                    </a:p>
                    <a:p>
                      <a:r>
                        <a:rPr lang="fr-FR" dirty="0" smtClean="0"/>
                        <a:t>(AHEAD)</a:t>
                      </a:r>
                      <a:endParaRPr lang="fr-FR" dirty="0"/>
                    </a:p>
                  </a:txBody>
                  <a:tcPr/>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endParaRPr lang="fr-FR"/>
                    </a:p>
                  </a:txBody>
                  <a:tcPr/>
                </a:tc>
              </a:tr>
              <a:tr h="370840">
                <a:tc>
                  <a:txBody>
                    <a:bodyPr/>
                    <a:lstStyle/>
                    <a:p>
                      <a:r>
                        <a:rPr lang="fr-FR" dirty="0" smtClean="0"/>
                        <a:t>SXFM</a:t>
                      </a:r>
                      <a:endParaRPr lang="fr-FR" dirty="0"/>
                    </a:p>
                  </a:txBody>
                  <a:tcPr/>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pPr algn="ctr"/>
                      <a:endParaRPr lang="fr-FR" sz="2400">
                        <a:solidFill>
                          <a:srgbClr val="008000"/>
                        </a:solidFill>
                      </a:endParaRPr>
                    </a:p>
                  </a:txBody>
                  <a:tcPr marT="46800" marB="0"/>
                </a:tc>
                <a:tc>
                  <a:txBody>
                    <a:bodyPr/>
                    <a:lstStyle/>
                    <a:p>
                      <a:endParaRPr lang="fr-FR"/>
                    </a:p>
                  </a:txBody>
                  <a:tcPr/>
                </a:tc>
              </a:tr>
              <a:tr h="370840">
                <a:tc>
                  <a:txBody>
                    <a:bodyPr/>
                    <a:lstStyle/>
                    <a:p>
                      <a:r>
                        <a:rPr lang="fr-FR" dirty="0" smtClean="0"/>
                        <a:t>XML-</a:t>
                      </a:r>
                      <a:r>
                        <a:rPr lang="fr-FR" dirty="0" err="1" smtClean="0"/>
                        <a:t>based</a:t>
                      </a:r>
                      <a:endParaRPr lang="fr-FR" dirty="0" smtClean="0"/>
                    </a:p>
                    <a:p>
                      <a:r>
                        <a:rPr lang="fr-FR" dirty="0" smtClean="0"/>
                        <a:t>(FAMA</a:t>
                      </a:r>
                      <a:r>
                        <a:rPr lang="fr-FR" baseline="0" dirty="0" smtClean="0"/>
                        <a:t> etc.)</a:t>
                      </a:r>
                      <a:endParaRPr lang="fr-FR" dirty="0"/>
                    </a:p>
                  </a:txBody>
                  <a:tcPr/>
                </a:tc>
                <a:tc>
                  <a:txBody>
                    <a:bodyPr/>
                    <a:lstStyle/>
                    <a:p>
                      <a:pPr algn="ctr"/>
                      <a:endParaRPr lang="fr-FR" sz="2400">
                        <a:solidFill>
                          <a:srgbClr val="008000"/>
                        </a:solidFill>
                      </a:endParaRPr>
                    </a:p>
                  </a:txBody>
                  <a:tcPr marT="46800" marB="0"/>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pPr algn="ctr"/>
                      <a:r>
                        <a:rPr lang="fr-FR" sz="2400" dirty="0" smtClean="0">
                          <a:solidFill>
                            <a:srgbClr val="008000"/>
                          </a:solidFill>
                        </a:rPr>
                        <a:t>✔</a:t>
                      </a:r>
                      <a:endParaRPr lang="fr-FR" sz="2400" dirty="0">
                        <a:solidFill>
                          <a:srgbClr val="008000"/>
                        </a:solidFill>
                      </a:endParaRPr>
                    </a:p>
                  </a:txBody>
                  <a:tcPr marT="46800" marB="0"/>
                </a:tc>
                <a:tc>
                  <a:txBody>
                    <a:bodyPr/>
                    <a:lstStyle/>
                    <a:p>
                      <a:endParaRPr lang="fr-FR" dirty="0"/>
                    </a:p>
                  </a:txBody>
                  <a:tcPr/>
                </a:tc>
              </a:tr>
            </a:tbl>
          </a:graphicData>
        </a:graphic>
      </p:graphicFrame>
      <p:sp>
        <p:nvSpPr>
          <p:cNvPr id="4" name="Slide Number Placeholder 3"/>
          <p:cNvSpPr>
            <a:spLocks noGrp="1"/>
          </p:cNvSpPr>
          <p:nvPr>
            <p:ph type="sldNum" sz="quarter" idx="12"/>
          </p:nvPr>
        </p:nvSpPr>
        <p:spPr/>
        <p:txBody>
          <a:bodyPr/>
          <a:lstStyle/>
          <a:p>
            <a:fld id="{07E659AE-68A2-41B4-825A-F55FDC85404D}" type="slidenum">
              <a:rPr lang="en-US" smtClean="0"/>
              <a:pPr/>
              <a:t>66</a:t>
            </a:fld>
            <a:endParaRPr lang="en-US"/>
          </a:p>
        </p:txBody>
      </p:sp>
      <p:sp>
        <p:nvSpPr>
          <p:cNvPr id="6" name="ZoneTexte 5"/>
          <p:cNvSpPr txBox="1"/>
          <p:nvPr/>
        </p:nvSpPr>
        <p:spPr>
          <a:xfrm>
            <a:off x="7308304" y="4005064"/>
            <a:ext cx="1440160" cy="1208901"/>
          </a:xfrm>
          <a:prstGeom prst="star16">
            <a:avLst/>
          </a:prstGeom>
          <a:solidFill>
            <a:srgbClr val="FF0000"/>
          </a:solidFill>
        </p:spPr>
        <p:txBody>
          <a:bodyPr wrap="square" rtlCol="0">
            <a:spAutoFit/>
          </a:bodyPr>
          <a:lstStyle/>
          <a:p>
            <a:r>
              <a:rPr lang="fr-FR" dirty="0" smtClean="0">
                <a:solidFill>
                  <a:schemeClr val="bg1"/>
                </a:solidFill>
              </a:rPr>
              <a:t>+ CML</a:t>
            </a:r>
          </a:p>
          <a:p>
            <a:r>
              <a:rPr lang="fr-FR" dirty="0" smtClean="0">
                <a:solidFill>
                  <a:schemeClr val="bg1"/>
                </a:solidFill>
              </a:rPr>
              <a:t>+ VSL</a:t>
            </a:r>
            <a:endParaRPr lang="fr-FR" dirty="0">
              <a:solidFill>
                <a:schemeClr val="bg1"/>
              </a:solidFill>
            </a:endParaRPr>
          </a:p>
        </p:txBody>
      </p:sp>
    </p:spTree>
    <p:extLst>
      <p:ext uri="{BB962C8B-B14F-4D97-AF65-F5344CB8AC3E}">
        <p14:creationId xmlns:p14="http://schemas.microsoft.com/office/powerpoint/2010/main" val="239693461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normAutofit/>
          </a:bodyPr>
          <a:lstStyle/>
          <a:p>
            <a:r>
              <a:rPr lang="fr-FR" b="1" dirty="0" err="1" smtClean="0">
                <a:solidFill>
                  <a:schemeClr val="tx2">
                    <a:lumMod val="60000"/>
                    <a:lumOff val="40000"/>
                  </a:schemeClr>
                </a:solidFill>
              </a:rPr>
              <a:t>Furthermore</a:t>
            </a:r>
            <a:endParaRPr lang="en-US" dirty="0"/>
          </a:p>
        </p:txBody>
      </p:sp>
      <p:sp>
        <p:nvSpPr>
          <p:cNvPr id="3" name="Content Placeholder 2"/>
          <p:cNvSpPr>
            <a:spLocks noGrp="1"/>
          </p:cNvSpPr>
          <p:nvPr>
            <p:ph idx="1"/>
          </p:nvPr>
        </p:nvSpPr>
        <p:spPr>
          <a:xfrm>
            <a:off x="179512" y="1124744"/>
            <a:ext cx="8686800" cy="5069160"/>
          </a:xfrm>
        </p:spPr>
        <p:txBody>
          <a:bodyPr>
            <a:normAutofit fontScale="92500" lnSpcReduction="20000"/>
          </a:bodyPr>
          <a:lstStyle/>
          <a:p>
            <a:endParaRPr lang="fr-FR" dirty="0" smtClean="0">
              <a:solidFill>
                <a:srgbClr val="000000"/>
              </a:solidFill>
            </a:endParaRPr>
          </a:p>
          <a:p>
            <a:r>
              <a:rPr lang="fr-FR" dirty="0" smtClean="0">
                <a:solidFill>
                  <a:srgbClr val="000000"/>
                </a:solidFill>
              </a:rPr>
              <a:t>Intuitive C-</a:t>
            </a:r>
            <a:r>
              <a:rPr lang="fr-FR" dirty="0" err="1" smtClean="0">
                <a:solidFill>
                  <a:srgbClr val="000000"/>
                </a:solidFill>
              </a:rPr>
              <a:t>like</a:t>
            </a:r>
            <a:r>
              <a:rPr lang="fr-FR" dirty="0" smtClean="0">
                <a:solidFill>
                  <a:srgbClr val="000000"/>
                </a:solidFill>
              </a:rPr>
              <a:t> </a:t>
            </a:r>
            <a:r>
              <a:rPr lang="fr-FR" dirty="0" err="1" smtClean="0">
                <a:solidFill>
                  <a:srgbClr val="000000"/>
                </a:solidFill>
              </a:rPr>
              <a:t>syntax</a:t>
            </a:r>
            <a:endParaRPr lang="fr-FR" dirty="0" smtClean="0">
              <a:solidFill>
                <a:srgbClr val="000000"/>
              </a:solidFill>
            </a:endParaRPr>
          </a:p>
          <a:p>
            <a:endParaRPr lang="fr-FR" dirty="0" smtClean="0">
              <a:solidFill>
                <a:srgbClr val="000000"/>
              </a:solidFill>
            </a:endParaRPr>
          </a:p>
          <a:p>
            <a:endParaRPr lang="fr-FR" dirty="0">
              <a:solidFill>
                <a:srgbClr val="000000"/>
              </a:solidFill>
            </a:endParaRPr>
          </a:p>
          <a:p>
            <a:r>
              <a:rPr lang="fr-FR" dirty="0" err="1" smtClean="0">
                <a:solidFill>
                  <a:srgbClr val="000000"/>
                </a:solidFill>
              </a:rPr>
              <a:t>Formal</a:t>
            </a:r>
            <a:r>
              <a:rPr lang="fr-FR" dirty="0" smtClean="0">
                <a:solidFill>
                  <a:srgbClr val="000000"/>
                </a:solidFill>
              </a:rPr>
              <a:t> </a:t>
            </a:r>
            <a:r>
              <a:rPr lang="fr-FR" dirty="0" err="1" smtClean="0">
                <a:solidFill>
                  <a:srgbClr val="000000"/>
                </a:solidFill>
              </a:rPr>
              <a:t>semantics</a:t>
            </a:r>
            <a:endParaRPr lang="fr-FR" dirty="0" smtClean="0">
              <a:solidFill>
                <a:srgbClr val="000000"/>
              </a:solidFill>
            </a:endParaRPr>
          </a:p>
          <a:p>
            <a:endParaRPr lang="fr-FR" dirty="0" smtClean="0">
              <a:solidFill>
                <a:srgbClr val="000000"/>
              </a:solidFill>
            </a:endParaRPr>
          </a:p>
          <a:p>
            <a:endParaRPr lang="fr-FR" dirty="0" smtClean="0">
              <a:solidFill>
                <a:srgbClr val="000000"/>
              </a:solidFill>
            </a:endParaRPr>
          </a:p>
          <a:p>
            <a:r>
              <a:rPr lang="fr-FR" dirty="0" err="1" smtClean="0">
                <a:solidFill>
                  <a:srgbClr val="000000"/>
                </a:solidFill>
              </a:rPr>
              <a:t>Statically</a:t>
            </a:r>
            <a:r>
              <a:rPr lang="fr-FR" dirty="0" smtClean="0">
                <a:solidFill>
                  <a:srgbClr val="000000"/>
                </a:solidFill>
              </a:rPr>
              <a:t> </a:t>
            </a:r>
            <a:r>
              <a:rPr lang="fr-FR" dirty="0" err="1" smtClean="0">
                <a:solidFill>
                  <a:srgbClr val="000000"/>
                </a:solidFill>
              </a:rPr>
              <a:t>typed</a:t>
            </a:r>
            <a:endParaRPr lang="fr-FR" dirty="0" smtClean="0">
              <a:solidFill>
                <a:srgbClr val="000000"/>
              </a:solidFill>
            </a:endParaRPr>
          </a:p>
          <a:p>
            <a:endParaRPr lang="fr-FR" dirty="0">
              <a:solidFill>
                <a:srgbClr val="000000"/>
              </a:solidFill>
            </a:endParaRPr>
          </a:p>
          <a:p>
            <a:r>
              <a:rPr lang="fr-FR" dirty="0" err="1" smtClean="0">
                <a:solidFill>
                  <a:srgbClr val="000000"/>
                </a:solidFill>
              </a:rPr>
              <a:t>Editing</a:t>
            </a:r>
            <a:r>
              <a:rPr lang="fr-FR" dirty="0" smtClean="0">
                <a:solidFill>
                  <a:srgbClr val="000000"/>
                </a:solidFill>
              </a:rPr>
              <a:t> </a:t>
            </a:r>
            <a:r>
              <a:rPr lang="fr-FR" dirty="0" err="1" smtClean="0">
                <a:solidFill>
                  <a:srgbClr val="000000"/>
                </a:solidFill>
              </a:rPr>
              <a:t>facilities</a:t>
            </a:r>
            <a:endParaRPr lang="fr-FR" dirty="0" smtClean="0">
              <a:solidFill>
                <a:srgbClr val="000000"/>
              </a:solidFill>
            </a:endParaRPr>
          </a:p>
          <a:p>
            <a:pPr lvl="1"/>
            <a:r>
              <a:rPr lang="fr-FR" dirty="0" err="1" smtClean="0">
                <a:solidFill>
                  <a:srgbClr val="000000"/>
                </a:solidFill>
              </a:rPr>
              <a:t>Textual</a:t>
            </a:r>
            <a:r>
              <a:rPr lang="fr-FR" dirty="0" smtClean="0">
                <a:solidFill>
                  <a:srgbClr val="000000"/>
                </a:solidFill>
              </a:rPr>
              <a:t> editor </a:t>
            </a:r>
            <a:r>
              <a:rPr lang="fr-FR" dirty="0" err="1" smtClean="0">
                <a:solidFill>
                  <a:srgbClr val="000000"/>
                </a:solidFill>
              </a:rPr>
              <a:t>with</a:t>
            </a:r>
            <a:r>
              <a:rPr lang="fr-FR" dirty="0" smtClean="0">
                <a:solidFill>
                  <a:srgbClr val="000000"/>
                </a:solidFill>
              </a:rPr>
              <a:t> auto-</a:t>
            </a:r>
            <a:r>
              <a:rPr lang="fr-FR" dirty="0" err="1" smtClean="0">
                <a:solidFill>
                  <a:srgbClr val="000000"/>
                </a:solidFill>
              </a:rPr>
              <a:t>completion</a:t>
            </a:r>
            <a:endParaRPr lang="fr-FR" dirty="0" smtClean="0">
              <a:solidFill>
                <a:srgbClr val="000000"/>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67</a:t>
            </a:fld>
            <a:endParaRPr lang="en-US"/>
          </a:p>
        </p:txBody>
      </p:sp>
    </p:spTree>
    <p:extLst>
      <p:ext uri="{BB962C8B-B14F-4D97-AF65-F5344CB8AC3E}">
        <p14:creationId xmlns:p14="http://schemas.microsoft.com/office/powerpoint/2010/main" val="42237775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p:cNvSpPr>
          <p:nvPr/>
        </p:nvSpPr>
        <p:spPr bwMode="auto">
          <a:xfrm>
            <a:off x="179512" y="2276872"/>
            <a:ext cx="3429000" cy="324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algn="l"/>
            <a:r>
              <a:rPr lang="en-US" sz="1300" dirty="0">
                <a:solidFill>
                  <a:srgbClr val="002D99"/>
                </a:solidFill>
                <a:latin typeface="Consolas Bold" charset="0"/>
                <a:ea typeface="ＭＳ Ｐゴシック" charset="0"/>
                <a:cs typeface="Consolas Bold" charset="0"/>
                <a:sym typeface="Consolas Bold" charset="0"/>
              </a:rPr>
              <a:t>root</a:t>
            </a:r>
            <a:r>
              <a:rPr lang="en-US" sz="1300" dirty="0">
                <a:latin typeface="Consolas" charset="0"/>
                <a:ea typeface="ＭＳ Ｐゴシック" charset="0"/>
                <a:cs typeface="Consolas" charset="0"/>
                <a:sym typeface="Consolas" charset="0"/>
              </a:rPr>
              <a:t> </a:t>
            </a:r>
            <a:r>
              <a:rPr lang="en-US" sz="1300" dirty="0" err="1">
                <a:latin typeface="Consolas" charset="0"/>
                <a:ea typeface="ＭＳ Ｐゴシック" charset="0"/>
                <a:cs typeface="Consolas" charset="0"/>
                <a:sym typeface="Consolas" charset="0"/>
              </a:rPr>
              <a:t>AudiCar</a:t>
            </a:r>
            <a:r>
              <a:rPr lang="en-US" sz="1300" dirty="0">
                <a:latin typeface="Consolas" charset="0"/>
                <a:ea typeface="ＭＳ Ｐゴシック" charset="0"/>
                <a:cs typeface="Consolas" charset="0"/>
                <a:sym typeface="Consolas" charset="0"/>
              </a:rPr>
              <a:t> {		</a:t>
            </a:r>
            <a:r>
              <a:rPr lang="en-US" sz="1300" dirty="0" smtClean="0">
                <a:latin typeface="Consolas" charset="0"/>
                <a:ea typeface="ＭＳ Ｐゴシック" charset="0"/>
                <a:cs typeface="Consolas" charset="0"/>
                <a:sym typeface="Consolas" charset="0"/>
              </a:rPr>
              <a:t>	</a:t>
            </a:r>
            <a:r>
              <a:rPr lang="en-US" sz="1300" dirty="0" smtClean="0">
                <a:solidFill>
                  <a:srgbClr val="002D99"/>
                </a:solidFill>
                <a:latin typeface="Consolas Bold" charset="0"/>
                <a:ea typeface="ＭＳ Ｐゴシック" charset="0"/>
                <a:cs typeface="Consolas Bold" charset="0"/>
                <a:sym typeface="Consolas Bold" charset="0"/>
              </a:rPr>
              <a:t>group</a:t>
            </a:r>
            <a:r>
              <a:rPr lang="en-US" sz="1300" dirty="0" smtClean="0">
                <a:latin typeface="Consolas" charset="0"/>
                <a:ea typeface="ＭＳ Ｐゴシック" charset="0"/>
                <a:cs typeface="Consolas" charset="0"/>
                <a:sym typeface="Consolas" charset="0"/>
              </a:rPr>
              <a:t> </a:t>
            </a:r>
            <a:r>
              <a:rPr lang="en-US" sz="1300" dirty="0" err="1">
                <a:solidFill>
                  <a:srgbClr val="002D99"/>
                </a:solidFill>
                <a:latin typeface="Consolas Bold" charset="0"/>
                <a:ea typeface="ＭＳ Ｐゴシック" charset="0"/>
                <a:cs typeface="Consolas Bold" charset="0"/>
                <a:sym typeface="Consolas Bold" charset="0"/>
              </a:rPr>
              <a:t>allOf</a:t>
            </a:r>
            <a:r>
              <a:rPr lang="en-US" sz="1300" dirty="0">
                <a:solidFill>
                  <a:srgbClr val="002D99"/>
                </a:solidFill>
                <a:latin typeface="Consolas Bold" charset="0"/>
                <a:ea typeface="ＭＳ Ｐゴシック" charset="0"/>
                <a:cs typeface="Consolas Bold" charset="0"/>
                <a:sym typeface="Consolas Bold" charset="0"/>
              </a:rPr>
              <a:t> </a:t>
            </a:r>
            <a:r>
              <a:rPr lang="en-US" sz="1300" dirty="0">
                <a:latin typeface="Consolas" charset="0"/>
                <a:ea typeface="ＭＳ Ｐゴシック" charset="0"/>
                <a:cs typeface="Consolas" charset="0"/>
                <a:sym typeface="Consolas" charset="0"/>
              </a:rPr>
              <a:t>{	</a:t>
            </a:r>
            <a:r>
              <a:rPr lang="en-US" sz="1300" dirty="0" err="1" smtClean="0">
                <a:latin typeface="Consolas" charset="0"/>
                <a:ea typeface="ＭＳ Ｐゴシック" charset="0"/>
                <a:cs typeface="Consolas" charset="0"/>
                <a:sym typeface="Consolas" charset="0"/>
              </a:rPr>
              <a:t>ModelLine</a:t>
            </a:r>
            <a:r>
              <a:rPr lang="en-US" sz="1300" dirty="0">
                <a:latin typeface="Consolas" charset="0"/>
                <a:ea typeface="ＭＳ Ｐゴシック" charset="0"/>
                <a:cs typeface="Consolas" charset="0"/>
                <a:sym typeface="Consolas" charset="0"/>
              </a:rPr>
              <a:t>,		</a:t>
            </a:r>
            <a:r>
              <a:rPr lang="en-US" sz="1300" dirty="0" err="1">
                <a:latin typeface="Consolas" charset="0"/>
                <a:ea typeface="ＭＳ Ｐゴシック" charset="0"/>
                <a:cs typeface="Consolas" charset="0"/>
                <a:sym typeface="Consolas" charset="0"/>
              </a:rPr>
              <a:t>BodyStyle</a:t>
            </a:r>
            <a:r>
              <a:rPr lang="en-US" sz="1300" dirty="0">
                <a:latin typeface="Consolas" charset="0"/>
                <a:ea typeface="ＭＳ Ｐゴシック" charset="0"/>
                <a:cs typeface="Consolas" charset="0"/>
                <a:sym typeface="Consolas" charset="0"/>
              </a:rPr>
              <a: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smtClean="0">
                <a:latin typeface="Consolas" charset="0"/>
                <a:ea typeface="ＭＳ Ｐゴシック" charset="0"/>
                <a:cs typeface="Consolas" charset="0"/>
                <a:sym typeface="Consolas" charset="0"/>
              </a:rPr>
              <a:t>Model</a:t>
            </a:r>
            <a:r>
              <a:rPr lang="en-US" sz="1300" dirty="0">
                <a:latin typeface="Consolas" charset="0"/>
                <a:ea typeface="ＭＳ Ｐゴシック" charset="0"/>
                <a:cs typeface="Consolas" charset="0"/>
                <a:sym typeface="Consolas" charset="0"/>
              </a:rPr>
              <a:t>,		Engine,		Exterior,		Interior,		Equipment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smtClean="0">
                <a:latin typeface="Consolas" charset="0"/>
                <a:ea typeface="ＭＳ Ｐゴシック" charset="0"/>
                <a:cs typeface="Consolas" charset="0"/>
                <a:sym typeface="Consolas" charset="0"/>
              </a:rPr>
              <a:t>         }</a:t>
            </a:r>
            <a:endParaRPr lang="en-US" sz="1300" dirty="0">
              <a:latin typeface="Consolas" charset="0"/>
              <a:ea typeface="ＭＳ Ｐゴシック" charset="0"/>
              <a:cs typeface="Consolas" charset="0"/>
              <a:sym typeface="Consolas" charset="0"/>
            </a:endParaRPr>
          </a:p>
          <a:p>
            <a:pPr algn="l"/>
            <a:endParaRPr lang="en-US" sz="1300" dirty="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a:t>
            </a:r>
          </a:p>
        </p:txBody>
      </p:sp>
      <p:sp>
        <p:nvSpPr>
          <p:cNvPr id="32771" name="Rectangle 3"/>
          <p:cNvSpPr>
            <a:spLocks/>
          </p:cNvSpPr>
          <p:nvPr/>
        </p:nvSpPr>
        <p:spPr bwMode="auto">
          <a:xfrm>
            <a:off x="2738909" y="2495550"/>
            <a:ext cx="10797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dirty="0">
                <a:ea typeface="ＭＳ Ｐゴシック" charset="0"/>
                <a:cs typeface="Helvetica Neue Light" charset="0"/>
              </a:rPr>
              <a:t>root feature</a:t>
            </a:r>
          </a:p>
        </p:txBody>
      </p:sp>
      <p:pic>
        <p:nvPicPr>
          <p:cNvPr id="3277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93" y="2639566"/>
            <a:ext cx="1937742"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3" name="Rectangle 5"/>
          <p:cNvSpPr>
            <a:spLocks/>
          </p:cNvSpPr>
          <p:nvPr/>
        </p:nvSpPr>
        <p:spPr bwMode="auto">
          <a:xfrm>
            <a:off x="4395093" y="3215630"/>
            <a:ext cx="17028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dirty="0">
                <a:ea typeface="ＭＳ Ｐゴシック" charset="0"/>
                <a:cs typeface="Helvetica Neue Light" charset="0"/>
              </a:rPr>
              <a:t>and decomposition</a:t>
            </a:r>
          </a:p>
        </p:txBody>
      </p:sp>
      <p:pic>
        <p:nvPicPr>
          <p:cNvPr id="3277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861" y="3215630"/>
            <a:ext cx="2196703"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5" name="Rectangle 7"/>
          <p:cNvSpPr>
            <a:spLocks/>
          </p:cNvSpPr>
          <p:nvPr/>
        </p:nvSpPr>
        <p:spPr bwMode="auto">
          <a:xfrm>
            <a:off x="3275856" y="3789040"/>
            <a:ext cx="609004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r>
              <a:rPr lang="en-US" sz="1200" dirty="0">
                <a:ea typeface="ＭＳ Ｐゴシック" charset="0"/>
                <a:cs typeface="Helvetica Neue Light" charset="0"/>
              </a:rPr>
              <a:t>all </a:t>
            </a:r>
            <a:r>
              <a:rPr lang="en-US" sz="1200" dirty="0" err="1">
                <a:ea typeface="ＭＳ Ｐゴシック" charset="0"/>
                <a:cs typeface="Helvetica Neue Light" charset="0"/>
              </a:rPr>
              <a:t>subfeatures</a:t>
            </a:r>
            <a:r>
              <a:rPr lang="en-US" sz="1200" dirty="0">
                <a:ea typeface="ＭＳ Ｐゴシック" charset="0"/>
                <a:cs typeface="Helvetica Neue Light" charset="0"/>
              </a:rPr>
              <a:t> must be present in the product</a:t>
            </a:r>
          </a:p>
        </p:txBody>
      </p:sp>
      <p:pic>
        <p:nvPicPr>
          <p:cNvPr id="3277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0877" y="3863702"/>
            <a:ext cx="375047" cy="1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7" name="Rectangle 9"/>
          <p:cNvSpPr>
            <a:spLocks/>
          </p:cNvSpPr>
          <p:nvPr/>
        </p:nvSpPr>
        <p:spPr bwMode="auto">
          <a:xfrm>
            <a:off x="3098949" y="4295750"/>
            <a:ext cx="1100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dirty="0">
                <a:ea typeface="ＭＳ Ｐゴシック" charset="0"/>
                <a:cs typeface="Helvetica Neue Light" charset="0"/>
              </a:rPr>
              <a:t>sub features</a:t>
            </a:r>
          </a:p>
        </p:txBody>
      </p:sp>
      <p:sp>
        <p:nvSpPr>
          <p:cNvPr id="11"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a:t>
            </a:r>
            <a:r>
              <a:rPr lang="en-US" b="1" dirty="0" err="1" smtClean="0">
                <a:solidFill>
                  <a:srgbClr val="558ED5"/>
                </a:solidFill>
              </a:rPr>
              <a:t>allOf</a:t>
            </a:r>
            <a:r>
              <a:rPr lang="en-US" b="1" dirty="0" smtClean="0">
                <a:solidFill>
                  <a:srgbClr val="558ED5"/>
                </a:solidFill>
              </a:rPr>
              <a:t> – and decomposition</a:t>
            </a:r>
            <a:endParaRPr lang="en-US" b="1" dirty="0">
              <a:solidFill>
                <a:srgbClr val="558ED5"/>
              </a:solidFill>
            </a:endParaRPr>
          </a:p>
        </p:txBody>
      </p:sp>
      <p:pic>
        <p:nvPicPr>
          <p:cNvPr id="2" name="Image 1" descr="Capture d’écran 2012-10-26 à 06.4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2276872"/>
            <a:ext cx="2206863" cy="2160240"/>
          </a:xfrm>
          <a:prstGeom prst="rect">
            <a:avLst/>
          </a:prstGeom>
          <a:ln>
            <a:solidFill>
              <a:srgbClr val="000000"/>
            </a:solidFill>
          </a:ln>
        </p:spPr>
      </p:pic>
    </p:spTree>
    <p:extLst>
      <p:ext uri="{BB962C8B-B14F-4D97-AF65-F5344CB8AC3E}">
        <p14:creationId xmlns:p14="http://schemas.microsoft.com/office/powerpoint/2010/main" val="390371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optional features</a:t>
            </a:r>
            <a:endParaRPr lang="en-US" b="1" dirty="0">
              <a:solidFill>
                <a:srgbClr val="558ED5"/>
              </a:solidFill>
            </a:endParaRPr>
          </a:p>
        </p:txBody>
      </p:sp>
      <p:sp>
        <p:nvSpPr>
          <p:cNvPr id="9" name="Rectangle 8"/>
          <p:cNvSpPr/>
          <p:nvPr/>
        </p:nvSpPr>
        <p:spPr>
          <a:xfrm>
            <a:off x="5652120" y="2420888"/>
            <a:ext cx="1569660" cy="369332"/>
          </a:xfrm>
          <a:prstGeom prst="rect">
            <a:avLst/>
          </a:prstGeom>
        </p:spPr>
        <p:txBody>
          <a:bodyPr wrap="none">
            <a:spAutoFit/>
          </a:bodyPr>
          <a:lstStyle/>
          <a:p>
            <a:r>
              <a:rPr lang="fr-FR" dirty="0" smtClean="0"/>
              <a:t>all </a:t>
            </a:r>
            <a:r>
              <a:rPr lang="fr-FR" dirty="0" err="1" smtClean="0"/>
              <a:t>subfeatures</a:t>
            </a:r>
            <a:r>
              <a:rPr lang="fr-FR" dirty="0" smtClean="0"/>
              <a:t> </a:t>
            </a:r>
            <a:endParaRPr lang="fr-FR" dirty="0"/>
          </a:p>
        </p:txBody>
      </p:sp>
      <p:sp>
        <p:nvSpPr>
          <p:cNvPr id="10" name="Rectangle 9"/>
          <p:cNvSpPr/>
          <p:nvPr/>
        </p:nvSpPr>
        <p:spPr>
          <a:xfrm>
            <a:off x="6012160" y="2708920"/>
            <a:ext cx="1806517" cy="246221"/>
          </a:xfrm>
          <a:prstGeom prst="rect">
            <a:avLst/>
          </a:prstGeom>
        </p:spPr>
        <p:txBody>
          <a:bodyPr wrap="none">
            <a:spAutoFit/>
          </a:bodyPr>
          <a:lstStyle/>
          <a:p>
            <a:r>
              <a:rPr lang="fr-FR" sz="1000" dirty="0"/>
              <a:t>must </a:t>
            </a:r>
            <a:r>
              <a:rPr lang="fr-FR" sz="1000" dirty="0" err="1"/>
              <a:t>be</a:t>
            </a:r>
            <a:r>
              <a:rPr lang="fr-FR" sz="1000" dirty="0"/>
              <a:t> </a:t>
            </a:r>
            <a:r>
              <a:rPr lang="fr-FR" sz="1000" dirty="0" err="1"/>
              <a:t>present</a:t>
            </a:r>
            <a:r>
              <a:rPr lang="fr-FR" sz="1000" dirty="0"/>
              <a:t> in the </a:t>
            </a:r>
            <a:r>
              <a:rPr lang="fr-FR" sz="1000" dirty="0" err="1"/>
              <a:t>product</a:t>
            </a:r>
            <a:endParaRPr lang="fr-FR" sz="1000" dirty="0"/>
          </a:p>
        </p:txBody>
      </p:sp>
      <p:sp>
        <p:nvSpPr>
          <p:cNvPr id="11" name="Rectangle 10"/>
          <p:cNvSpPr/>
          <p:nvPr/>
        </p:nvSpPr>
        <p:spPr>
          <a:xfrm>
            <a:off x="6948264" y="3717032"/>
            <a:ext cx="1614632" cy="369332"/>
          </a:xfrm>
          <a:prstGeom prst="rect">
            <a:avLst/>
          </a:prstGeom>
        </p:spPr>
        <p:txBody>
          <a:bodyPr wrap="none">
            <a:spAutoFit/>
          </a:bodyPr>
          <a:lstStyle/>
          <a:p>
            <a:r>
              <a:rPr lang="fr-FR" dirty="0" err="1"/>
              <a:t>except</a:t>
            </a:r>
            <a:r>
              <a:rPr lang="fr-FR" dirty="0"/>
              <a:t> </a:t>
            </a:r>
            <a:r>
              <a:rPr lang="fr-FR" dirty="0" err="1"/>
              <a:t>this</a:t>
            </a:r>
            <a:r>
              <a:rPr lang="fr-FR" dirty="0"/>
              <a:t> one</a:t>
            </a:r>
          </a:p>
        </p:txBody>
      </p:sp>
      <p:sp>
        <p:nvSpPr>
          <p:cNvPr id="12" name="Rectangle 11"/>
          <p:cNvSpPr/>
          <p:nvPr/>
        </p:nvSpPr>
        <p:spPr>
          <a:xfrm>
            <a:off x="7308304" y="4005064"/>
            <a:ext cx="826932" cy="246221"/>
          </a:xfrm>
          <a:prstGeom prst="rect">
            <a:avLst/>
          </a:prstGeom>
        </p:spPr>
        <p:txBody>
          <a:bodyPr wrap="none">
            <a:spAutoFit/>
          </a:bodyPr>
          <a:lstStyle/>
          <a:p>
            <a:r>
              <a:rPr lang="fr-FR" sz="1000" dirty="0" err="1"/>
              <a:t>it</a:t>
            </a:r>
            <a:r>
              <a:rPr lang="fr-FR" sz="1000" dirty="0"/>
              <a:t> </a:t>
            </a:r>
            <a:r>
              <a:rPr lang="fr-FR" sz="1000" dirty="0" err="1"/>
              <a:t>is</a:t>
            </a:r>
            <a:r>
              <a:rPr lang="fr-FR" sz="1000" dirty="0"/>
              <a:t> </a:t>
            </a:r>
            <a:r>
              <a:rPr lang="fr-FR" sz="1000" dirty="0" err="1"/>
              <a:t>optional</a:t>
            </a:r>
            <a:endParaRPr lang="fr-FR" sz="1000" dirty="0"/>
          </a:p>
        </p:txBody>
      </p:sp>
      <p:sp>
        <p:nvSpPr>
          <p:cNvPr id="13" name="Rectangle 12"/>
          <p:cNvSpPr/>
          <p:nvPr/>
        </p:nvSpPr>
        <p:spPr>
          <a:xfrm>
            <a:off x="755576" y="2924944"/>
            <a:ext cx="4572000" cy="1384995"/>
          </a:xfrm>
          <a:prstGeom prst="rect">
            <a:avLst/>
          </a:prstGeom>
        </p:spPr>
        <p:txBody>
          <a:bodyPr>
            <a:spAutoFit/>
          </a:bodyPr>
          <a:lstStyle/>
          <a:p>
            <a:r>
              <a:rPr lang="fr-FR" sz="1200" dirty="0" err="1">
                <a:latin typeface="Consolas"/>
                <a:cs typeface="Consolas"/>
              </a:rPr>
              <a:t>Exterior</a:t>
            </a:r>
            <a:r>
              <a:rPr lang="fr-FR" sz="1200" dirty="0">
                <a:latin typeface="Consolas"/>
                <a:cs typeface="Consolas"/>
              </a:rPr>
              <a:t>{</a:t>
            </a:r>
          </a:p>
          <a:p>
            <a:r>
              <a:rPr lang="fr-FR" sz="1200" dirty="0">
                <a:latin typeface="Consolas"/>
                <a:cs typeface="Consolas"/>
              </a:rPr>
              <a:t> </a:t>
            </a:r>
            <a:r>
              <a:rPr lang="fr-FR" sz="1200" dirty="0" smtClean="0">
                <a:latin typeface="Consolas"/>
                <a:cs typeface="Consolas"/>
              </a:rPr>
              <a:t>   </a:t>
            </a:r>
            <a:r>
              <a:rPr lang="fr-FR" sz="1200" b="1" dirty="0" smtClean="0">
                <a:solidFill>
                  <a:srgbClr val="000090"/>
                </a:solidFill>
                <a:latin typeface="Consolas"/>
                <a:cs typeface="Consolas"/>
              </a:rPr>
              <a:t>group </a:t>
            </a:r>
            <a:r>
              <a:rPr lang="fr-FR" sz="1200" b="1" dirty="0" err="1">
                <a:solidFill>
                  <a:srgbClr val="000090"/>
                </a:solidFill>
                <a:latin typeface="Consolas"/>
                <a:cs typeface="Consolas"/>
              </a:rPr>
              <a:t>allof</a:t>
            </a:r>
            <a:r>
              <a:rPr lang="fr-FR" sz="1200" dirty="0">
                <a:solidFill>
                  <a:srgbClr val="000090"/>
                </a:solidFill>
                <a:latin typeface="Consolas"/>
                <a:cs typeface="Consolas"/>
              </a:rPr>
              <a:t> </a:t>
            </a:r>
            <a:r>
              <a:rPr lang="fr-FR" sz="1200" dirty="0">
                <a:latin typeface="Consolas"/>
                <a:cs typeface="Consolas"/>
              </a:rPr>
              <a:t>{</a:t>
            </a:r>
          </a:p>
          <a:p>
            <a:r>
              <a:rPr lang="fr-FR" sz="1200" dirty="0">
                <a:latin typeface="Consolas"/>
                <a:cs typeface="Consolas"/>
              </a:rPr>
              <a:t>	</a:t>
            </a:r>
            <a:r>
              <a:rPr lang="fr-FR" sz="1200" dirty="0" err="1" smtClean="0">
                <a:latin typeface="Consolas"/>
                <a:cs typeface="Consolas"/>
              </a:rPr>
              <a:t>Wheels</a:t>
            </a:r>
            <a:r>
              <a:rPr lang="fr-FR" sz="1200" dirty="0">
                <a:latin typeface="Consolas"/>
                <a:cs typeface="Consolas"/>
              </a:rPr>
              <a:t>,</a:t>
            </a:r>
          </a:p>
          <a:p>
            <a:r>
              <a:rPr lang="fr-FR" sz="1200" dirty="0">
                <a:latin typeface="Consolas"/>
                <a:cs typeface="Consolas"/>
              </a:rPr>
              <a:t>	</a:t>
            </a:r>
            <a:r>
              <a:rPr lang="fr-FR" sz="1200" dirty="0" err="1" smtClean="0">
                <a:latin typeface="Consolas"/>
                <a:cs typeface="Consolas"/>
              </a:rPr>
              <a:t>Paint</a:t>
            </a:r>
            <a:r>
              <a:rPr lang="fr-FR" sz="1200" dirty="0">
                <a:latin typeface="Consolas"/>
                <a:cs typeface="Consolas"/>
              </a:rPr>
              <a:t>,</a:t>
            </a:r>
          </a:p>
          <a:p>
            <a:r>
              <a:rPr lang="fr-FR" sz="1200" dirty="0">
                <a:latin typeface="Consolas"/>
                <a:cs typeface="Consolas"/>
              </a:rPr>
              <a:t> </a:t>
            </a:r>
            <a:r>
              <a:rPr lang="fr-FR" sz="1200" dirty="0" smtClean="0">
                <a:latin typeface="Consolas"/>
                <a:cs typeface="Consolas"/>
              </a:rPr>
              <a:t>	</a:t>
            </a:r>
            <a:r>
              <a:rPr lang="fr-FR" sz="1200" b="1" dirty="0" err="1" smtClean="0">
                <a:solidFill>
                  <a:srgbClr val="000090"/>
                </a:solidFill>
                <a:latin typeface="Consolas"/>
                <a:cs typeface="Consolas"/>
              </a:rPr>
              <a:t>opt</a:t>
            </a:r>
            <a:r>
              <a:rPr lang="fr-FR" sz="1200" dirty="0" smtClean="0">
                <a:solidFill>
                  <a:srgbClr val="000090"/>
                </a:solidFill>
                <a:latin typeface="Consolas"/>
                <a:cs typeface="Consolas"/>
              </a:rPr>
              <a:t> </a:t>
            </a:r>
            <a:r>
              <a:rPr lang="fr-FR" sz="1200" dirty="0" err="1">
                <a:latin typeface="Consolas"/>
                <a:cs typeface="Consolas"/>
              </a:rPr>
              <a:t>BlackStylingPack</a:t>
            </a:r>
            <a:endParaRPr lang="fr-FR" sz="1200" dirty="0">
              <a:latin typeface="Consolas"/>
              <a:cs typeface="Consolas"/>
            </a:endParaRPr>
          </a:p>
          <a:p>
            <a:r>
              <a:rPr lang="fr-FR" sz="1200" dirty="0">
                <a:latin typeface="Consolas"/>
                <a:cs typeface="Consolas"/>
              </a:rPr>
              <a:t> </a:t>
            </a:r>
            <a:r>
              <a:rPr lang="fr-FR" sz="1200" dirty="0" smtClean="0">
                <a:latin typeface="Consolas"/>
                <a:cs typeface="Consolas"/>
              </a:rPr>
              <a:t>   }</a:t>
            </a:r>
            <a:endParaRPr lang="fr-FR" sz="1200" dirty="0">
              <a:latin typeface="Consolas"/>
              <a:cs typeface="Consolas"/>
            </a:endParaRPr>
          </a:p>
          <a:p>
            <a:r>
              <a:rPr lang="fr-FR" sz="1200" dirty="0">
                <a:latin typeface="Consolas"/>
                <a:cs typeface="Consolas"/>
              </a:rPr>
              <a:t>}</a:t>
            </a:r>
          </a:p>
        </p:txBody>
      </p:sp>
      <p:pic>
        <p:nvPicPr>
          <p:cNvPr id="14" name="Image 13"/>
          <p:cNvPicPr>
            <a:picLocks noChangeAspect="1"/>
          </p:cNvPicPr>
          <p:nvPr/>
        </p:nvPicPr>
        <p:blipFill>
          <a:blip r:embed="rId3"/>
          <a:stretch>
            <a:fillRect/>
          </a:stretch>
        </p:blipFill>
        <p:spPr>
          <a:xfrm rot="21296213">
            <a:off x="1990028" y="2582166"/>
            <a:ext cx="3672408" cy="396149"/>
          </a:xfrm>
          <a:prstGeom prst="rect">
            <a:avLst/>
          </a:prstGeom>
        </p:spPr>
      </p:pic>
      <p:pic>
        <p:nvPicPr>
          <p:cNvPr id="15" name="Image 14"/>
          <p:cNvPicPr>
            <a:picLocks noChangeAspect="1"/>
          </p:cNvPicPr>
          <p:nvPr/>
        </p:nvPicPr>
        <p:blipFill>
          <a:blip r:embed="rId4"/>
          <a:stretch>
            <a:fillRect/>
          </a:stretch>
        </p:blipFill>
        <p:spPr>
          <a:xfrm>
            <a:off x="1907704" y="3933056"/>
            <a:ext cx="5168900" cy="762000"/>
          </a:xfrm>
          <a:prstGeom prst="rect">
            <a:avLst/>
          </a:prstGeom>
        </p:spPr>
      </p:pic>
      <p:pic>
        <p:nvPicPr>
          <p:cNvPr id="2" name="Image 1" descr="Capture d’écran 2012-10-26 à 06.46.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964" y="5226032"/>
            <a:ext cx="2916468" cy="1371320"/>
          </a:xfrm>
          <a:prstGeom prst="rect">
            <a:avLst/>
          </a:prstGeom>
          <a:ln>
            <a:solidFill>
              <a:srgbClr val="000000"/>
            </a:solidFill>
          </a:ln>
        </p:spPr>
      </p:pic>
    </p:spTree>
    <p:extLst>
      <p:ext uri="{BB962C8B-B14F-4D97-AF65-F5344CB8AC3E}">
        <p14:creationId xmlns:p14="http://schemas.microsoft.com/office/powerpoint/2010/main" val="231431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2131"/>
            <a:ext cx="8640960" cy="5832648"/>
          </a:xfrm>
        </p:spPr>
        <p:txBody>
          <a:bodyPr>
            <a:normAutofit/>
          </a:bodyPr>
          <a:lstStyle/>
          <a:p>
            <a:pPr algn="ctr">
              <a:buNone/>
            </a:pPr>
            <a:r>
              <a:rPr lang="en-US" sz="4400" b="1" dirty="0" smtClean="0">
                <a:solidFill>
                  <a:srgbClr val="558ED5"/>
                </a:solidFill>
              </a:rPr>
              <a:t>Variability </a:t>
            </a:r>
          </a:p>
          <a:p>
            <a:pPr>
              <a:buNone/>
            </a:pPr>
            <a:r>
              <a:rPr lang="en-US" sz="3600" b="1" dirty="0" smtClean="0"/>
              <a:t>“the ability of a system to be efficiently extended, changed, customized or configured for use in a particular context” </a:t>
            </a:r>
          </a:p>
          <a:p>
            <a:pPr>
              <a:buNone/>
            </a:pPr>
            <a:r>
              <a:rPr lang="en-US" sz="2000" i="1" dirty="0" err="1" smtClean="0"/>
              <a:t>Mikael</a:t>
            </a:r>
            <a:r>
              <a:rPr lang="en-US" sz="2000" i="1" dirty="0" smtClean="0"/>
              <a:t> </a:t>
            </a:r>
            <a:r>
              <a:rPr lang="en-US" sz="2000" i="1" dirty="0" err="1" smtClean="0"/>
              <a:t>Svahnberg</a:t>
            </a:r>
            <a:r>
              <a:rPr lang="en-US" sz="2000" i="1" dirty="0" smtClean="0"/>
              <a:t>, </a:t>
            </a:r>
            <a:r>
              <a:rPr lang="en-US" sz="2000" i="1" dirty="0" err="1" smtClean="0"/>
              <a:t>Jilles</a:t>
            </a:r>
            <a:r>
              <a:rPr lang="en-US" sz="2000" i="1" dirty="0" smtClean="0"/>
              <a:t> van </a:t>
            </a:r>
            <a:r>
              <a:rPr lang="en-US" sz="2000" i="1" dirty="0" err="1" smtClean="0"/>
              <a:t>Gurp</a:t>
            </a:r>
            <a:r>
              <a:rPr lang="en-US" sz="2000" i="1" dirty="0" smtClean="0"/>
              <a:t>, and Jan Bosch (2005)</a:t>
            </a:r>
          </a:p>
          <a:p>
            <a:pPr>
              <a:buNone/>
            </a:pPr>
            <a:endParaRPr lang="en-US" sz="3600" b="1" dirty="0" smtClean="0"/>
          </a:p>
          <a:p>
            <a:pPr marL="0" indent="0">
              <a:buNone/>
            </a:pPr>
            <a:endParaRPr lang="en-US" sz="2400" dirty="0"/>
          </a:p>
        </p:txBody>
      </p:sp>
      <p:sp>
        <p:nvSpPr>
          <p:cNvPr id="5" name="Espace réservé du numéro de diapositive 4"/>
          <p:cNvSpPr>
            <a:spLocks noGrp="1"/>
          </p:cNvSpPr>
          <p:nvPr>
            <p:ph type="sldNum" sz="quarter" idx="12"/>
          </p:nvPr>
        </p:nvSpPr>
        <p:spPr/>
        <p:txBody>
          <a:bodyPr/>
          <a:lstStyle/>
          <a:p>
            <a:fld id="{1211EFDB-F62C-4A30-B29E-1164F362D52A}" type="slidenum">
              <a:rPr lang="en-US" smtClean="0"/>
              <a:pPr/>
              <a:t>7</a:t>
            </a:fld>
            <a:endParaRPr lang="en-US"/>
          </a:p>
        </p:txBody>
      </p:sp>
      <p:pic>
        <p:nvPicPr>
          <p:cNvPr id="6" name="Picture 5" descr="Capture d’écran 2012-06-19 à 09.58.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884309"/>
            <a:ext cx="6240054" cy="3973691"/>
          </a:xfrm>
          <a:prstGeom prst="rect">
            <a:avLst/>
          </a:prstGeom>
        </p:spPr>
      </p:pic>
    </p:spTree>
    <p:extLst>
      <p:ext uri="{BB962C8B-B14F-4D97-AF65-F5344CB8AC3E}">
        <p14:creationId xmlns:p14="http://schemas.microsoft.com/office/powerpoint/2010/main" val="2736299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one of – </a:t>
            </a:r>
            <a:r>
              <a:rPr lang="en-US" b="1" dirty="0" err="1" smtClean="0">
                <a:solidFill>
                  <a:srgbClr val="558ED5"/>
                </a:solidFill>
              </a:rPr>
              <a:t>xor</a:t>
            </a:r>
            <a:r>
              <a:rPr lang="en-US" b="1" dirty="0" smtClean="0">
                <a:solidFill>
                  <a:srgbClr val="558ED5"/>
                </a:solidFill>
              </a:rPr>
              <a:t> decomposition</a:t>
            </a:r>
            <a:endParaRPr lang="en-US" b="1" dirty="0">
              <a:solidFill>
                <a:srgbClr val="558ED5"/>
              </a:solidFill>
            </a:endParaRPr>
          </a:p>
        </p:txBody>
      </p:sp>
      <p:sp>
        <p:nvSpPr>
          <p:cNvPr id="2" name="Rectangle 1"/>
          <p:cNvSpPr/>
          <p:nvPr/>
        </p:nvSpPr>
        <p:spPr>
          <a:xfrm>
            <a:off x="107504" y="2204864"/>
            <a:ext cx="8640960" cy="3323987"/>
          </a:xfrm>
          <a:prstGeom prst="rect">
            <a:avLst/>
          </a:prstGeom>
        </p:spPr>
        <p:txBody>
          <a:bodyPr wrap="square">
            <a:spAutoFit/>
          </a:bodyPr>
          <a:lstStyle/>
          <a:p>
            <a:r>
              <a:rPr lang="fr-FR" sz="1000" dirty="0" err="1">
                <a:latin typeface="Consolas"/>
                <a:cs typeface="Consolas"/>
              </a:rPr>
              <a:t>ModelLine</a:t>
            </a:r>
            <a:r>
              <a:rPr lang="fr-FR" sz="1000" dirty="0">
                <a:latin typeface="Consolas"/>
                <a:cs typeface="Consolas"/>
              </a:rPr>
              <a:t> </a:t>
            </a:r>
            <a:r>
              <a:rPr lang="fr-FR" sz="1000" dirty="0" smtClean="0">
                <a:latin typeface="Consolas"/>
                <a:cs typeface="Consolas"/>
              </a:rPr>
              <a:t>{</a:t>
            </a:r>
            <a:endParaRPr lang="fr-FR" sz="1000" dirty="0">
              <a:latin typeface="Consolas"/>
              <a:cs typeface="Consolas"/>
            </a:endParaRPr>
          </a:p>
          <a:p>
            <a:r>
              <a:rPr lang="fr-FR" sz="1000" dirty="0">
                <a:latin typeface="Consolas"/>
                <a:cs typeface="Consolas"/>
              </a:rPr>
              <a:t>	</a:t>
            </a:r>
          </a:p>
          <a:p>
            <a:r>
              <a:rPr lang="fr-FR" sz="1000" dirty="0">
                <a:latin typeface="Consolas"/>
                <a:cs typeface="Consolas"/>
              </a:rPr>
              <a:t>	</a:t>
            </a:r>
            <a:r>
              <a:rPr lang="fr-FR" sz="1000" b="1" dirty="0">
                <a:solidFill>
                  <a:srgbClr val="000090"/>
                </a:solidFill>
                <a:latin typeface="Consolas"/>
                <a:cs typeface="Consolas"/>
              </a:rPr>
              <a:t>group </a:t>
            </a:r>
            <a:r>
              <a:rPr lang="fr-FR" sz="1000" b="1" dirty="0" err="1">
                <a:solidFill>
                  <a:srgbClr val="000090"/>
                </a:solidFill>
                <a:latin typeface="Consolas"/>
                <a:cs typeface="Consolas"/>
              </a:rPr>
              <a:t>oneof</a:t>
            </a:r>
            <a:r>
              <a:rPr lang="fr-FR" sz="1000" dirty="0">
                <a:solidFill>
                  <a:srgbClr val="000090"/>
                </a:solidFill>
                <a:latin typeface="Consolas"/>
                <a:cs typeface="Consolas"/>
              </a:rPr>
              <a:t> </a:t>
            </a:r>
            <a:r>
              <a:rPr lang="fr-FR" sz="1000" dirty="0">
                <a:latin typeface="Consolas"/>
                <a:cs typeface="Consolas"/>
              </a:rPr>
              <a:t>{</a:t>
            </a:r>
          </a:p>
          <a:p>
            <a:r>
              <a:rPr lang="fr-FR" sz="1000" dirty="0">
                <a:latin typeface="Consolas"/>
                <a:cs typeface="Consolas"/>
              </a:rPr>
              <a:t>		AudiA1 {</a:t>
            </a:r>
          </a:p>
          <a:p>
            <a:r>
              <a:rPr lang="en-US" sz="1000" dirty="0">
                <a:latin typeface="Consolas"/>
                <a:cs typeface="Consolas"/>
              </a:rPr>
              <a:t>			AudiA1 </a:t>
            </a:r>
            <a:r>
              <a:rPr lang="en-US" sz="1000" b="1" dirty="0">
                <a:solidFill>
                  <a:srgbClr val="000090"/>
                </a:solidFill>
                <a:latin typeface="Consolas"/>
                <a:cs typeface="Consolas"/>
              </a:rPr>
              <a:t>-&gt;</a:t>
            </a:r>
            <a:r>
              <a:rPr lang="en-US" sz="1000" dirty="0">
                <a:latin typeface="Consolas"/>
                <a:cs typeface="Consolas"/>
              </a:rPr>
              <a:t> (A1 </a:t>
            </a:r>
            <a:r>
              <a:rPr lang="en-US" sz="1000" b="1" dirty="0">
                <a:solidFill>
                  <a:srgbClr val="000090"/>
                </a:solidFill>
                <a:latin typeface="Consolas"/>
                <a:cs typeface="Consolas"/>
              </a:rPr>
              <a:t>||</a:t>
            </a:r>
            <a:r>
              <a:rPr lang="en-US" sz="1000" dirty="0">
                <a:latin typeface="Consolas"/>
                <a:cs typeface="Consolas"/>
              </a:rPr>
              <a:t> A1Sportback);</a:t>
            </a:r>
          </a:p>
          <a:p>
            <a:r>
              <a:rPr lang="en-US" sz="1000" dirty="0">
                <a:latin typeface="Consolas"/>
                <a:cs typeface="Consolas"/>
              </a:rPr>
              <a:t>			AudiA1 </a:t>
            </a:r>
            <a:r>
              <a:rPr lang="en-US" sz="1000" b="1" dirty="0">
                <a:solidFill>
                  <a:srgbClr val="000090"/>
                </a:solidFill>
                <a:latin typeface="Consolas"/>
                <a:cs typeface="Consolas"/>
              </a:rPr>
              <a:t>-&gt;</a:t>
            </a:r>
            <a:r>
              <a:rPr lang="en-US" sz="1000" dirty="0">
                <a:latin typeface="Consolas"/>
                <a:cs typeface="Consolas"/>
              </a:rPr>
              <a:t> (Door3 </a:t>
            </a:r>
            <a:r>
              <a:rPr lang="en-US" sz="1000" b="1" dirty="0">
                <a:solidFill>
                  <a:srgbClr val="000090"/>
                </a:solidFill>
                <a:latin typeface="Consolas"/>
                <a:cs typeface="Consolas"/>
              </a:rPr>
              <a:t>||</a:t>
            </a:r>
            <a:r>
              <a:rPr lang="en-US" sz="1000" dirty="0">
                <a:latin typeface="Consolas"/>
                <a:cs typeface="Consolas"/>
              </a:rPr>
              <a:t> </a:t>
            </a:r>
            <a:r>
              <a:rPr lang="en-US" sz="1000" dirty="0" err="1">
                <a:latin typeface="Consolas"/>
                <a:cs typeface="Consolas"/>
              </a:rPr>
              <a:t>Sportback</a:t>
            </a:r>
            <a:r>
              <a:rPr lang="en-US" sz="1000" dirty="0">
                <a:latin typeface="Consolas"/>
                <a:cs typeface="Consolas"/>
              </a:rPr>
              <a:t>);</a:t>
            </a:r>
          </a:p>
          <a:p>
            <a:r>
              <a:rPr lang="en-US" sz="1000" dirty="0">
                <a:latin typeface="Consolas"/>
                <a:cs typeface="Consolas"/>
              </a:rPr>
              <a:t>		},</a:t>
            </a:r>
          </a:p>
          <a:p>
            <a:r>
              <a:rPr lang="en-US" sz="1000" dirty="0">
                <a:latin typeface="Consolas"/>
                <a:cs typeface="Consolas"/>
              </a:rPr>
              <a:t>		AudiA3</a:t>
            </a:r>
          </a:p>
          <a:p>
            <a:r>
              <a:rPr lang="en-US" sz="1000" dirty="0">
                <a:latin typeface="Consolas"/>
                <a:cs typeface="Consolas"/>
              </a:rPr>
              <a:t>		{</a:t>
            </a:r>
          </a:p>
          <a:p>
            <a:r>
              <a:rPr lang="en-US" sz="1000" dirty="0">
                <a:latin typeface="Consolas"/>
                <a:cs typeface="Consolas"/>
              </a:rPr>
              <a:t>			AudiA3 </a:t>
            </a:r>
            <a:r>
              <a:rPr lang="en-US" sz="1000" b="1" dirty="0">
                <a:solidFill>
                  <a:srgbClr val="000090"/>
                </a:solidFill>
                <a:latin typeface="Consolas"/>
                <a:cs typeface="Consolas"/>
              </a:rPr>
              <a:t>-&gt;</a:t>
            </a:r>
            <a:r>
              <a:rPr lang="en-US" sz="1000" dirty="0">
                <a:latin typeface="Consolas"/>
                <a:cs typeface="Consolas"/>
              </a:rPr>
              <a:t> (A3 </a:t>
            </a:r>
            <a:r>
              <a:rPr lang="en-US" sz="1000" b="1" dirty="0">
                <a:solidFill>
                  <a:srgbClr val="000090"/>
                </a:solidFill>
                <a:latin typeface="Consolas"/>
                <a:cs typeface="Consolas"/>
              </a:rPr>
              <a:t>||</a:t>
            </a:r>
            <a:r>
              <a:rPr lang="en-US" sz="1000" dirty="0">
                <a:latin typeface="Consolas"/>
                <a:cs typeface="Consolas"/>
              </a:rPr>
              <a:t> A3Sportback </a:t>
            </a:r>
            <a:r>
              <a:rPr lang="en-US" sz="1000" b="1" dirty="0">
                <a:solidFill>
                  <a:srgbClr val="000090"/>
                </a:solidFill>
                <a:latin typeface="Consolas"/>
                <a:cs typeface="Consolas"/>
              </a:rPr>
              <a:t>||</a:t>
            </a:r>
            <a:r>
              <a:rPr lang="en-US" sz="1000" dirty="0">
                <a:latin typeface="Consolas"/>
                <a:cs typeface="Consolas"/>
              </a:rPr>
              <a:t> A3Cabriolet </a:t>
            </a:r>
          </a:p>
          <a:p>
            <a:r>
              <a:rPr lang="en-US" sz="1000" dirty="0" smtClean="0">
                <a:latin typeface="Consolas"/>
                <a:cs typeface="Consolas"/>
              </a:rPr>
              <a:t>				</a:t>
            </a:r>
            <a:r>
              <a:rPr lang="en-US" sz="1000" b="1" dirty="0" smtClean="0">
                <a:solidFill>
                  <a:srgbClr val="000090"/>
                </a:solidFill>
                <a:latin typeface="Consolas"/>
                <a:cs typeface="Consolas"/>
              </a:rPr>
              <a:t>|</a:t>
            </a:r>
            <a:r>
              <a:rPr lang="en-US" sz="1000" b="1" dirty="0">
                <a:solidFill>
                  <a:srgbClr val="000090"/>
                </a:solidFill>
                <a:latin typeface="Consolas"/>
                <a:cs typeface="Consolas"/>
              </a:rPr>
              <a:t>|</a:t>
            </a:r>
            <a:r>
              <a:rPr lang="en-US" sz="1000" dirty="0">
                <a:latin typeface="Consolas"/>
                <a:cs typeface="Consolas"/>
              </a:rPr>
              <a:t> S3 </a:t>
            </a:r>
            <a:r>
              <a:rPr lang="en-US" sz="1000" b="1" dirty="0">
                <a:solidFill>
                  <a:srgbClr val="000090"/>
                </a:solidFill>
                <a:latin typeface="Consolas"/>
                <a:cs typeface="Consolas"/>
              </a:rPr>
              <a:t>||</a:t>
            </a:r>
            <a:r>
              <a:rPr lang="en-US" sz="1000" dirty="0">
                <a:latin typeface="Consolas"/>
                <a:cs typeface="Consolas"/>
              </a:rPr>
              <a:t> S3Sportback </a:t>
            </a:r>
            <a:r>
              <a:rPr lang="en-US" sz="1000" b="1" dirty="0">
                <a:solidFill>
                  <a:srgbClr val="000090"/>
                </a:solidFill>
                <a:latin typeface="Consolas"/>
                <a:cs typeface="Consolas"/>
              </a:rPr>
              <a:t>||</a:t>
            </a:r>
            <a:r>
              <a:rPr lang="en-US" sz="1000" dirty="0">
                <a:latin typeface="Consolas"/>
                <a:cs typeface="Consolas"/>
              </a:rPr>
              <a:t> RS3Sportback);</a:t>
            </a:r>
          </a:p>
          <a:p>
            <a:r>
              <a:rPr lang="en-US" sz="1000" dirty="0">
                <a:latin typeface="Consolas"/>
                <a:cs typeface="Consolas"/>
              </a:rPr>
              <a:t>			AudiA3 </a:t>
            </a:r>
            <a:r>
              <a:rPr lang="en-US" sz="1000" b="1" dirty="0">
                <a:solidFill>
                  <a:srgbClr val="000090"/>
                </a:solidFill>
                <a:latin typeface="Consolas"/>
                <a:cs typeface="Consolas"/>
              </a:rPr>
              <a:t>-&gt;</a:t>
            </a:r>
            <a:r>
              <a:rPr lang="en-US" sz="1000" dirty="0">
                <a:latin typeface="Consolas"/>
                <a:cs typeface="Consolas"/>
              </a:rPr>
              <a:t> (Door3 </a:t>
            </a:r>
            <a:r>
              <a:rPr lang="en-US" sz="1000" b="1" dirty="0">
                <a:solidFill>
                  <a:srgbClr val="000090"/>
                </a:solidFill>
                <a:latin typeface="Consolas"/>
                <a:cs typeface="Consolas"/>
              </a:rPr>
              <a:t>||</a:t>
            </a:r>
            <a:r>
              <a:rPr lang="en-US" sz="1000" dirty="0">
                <a:latin typeface="Consolas"/>
                <a:cs typeface="Consolas"/>
              </a:rPr>
              <a:t> </a:t>
            </a:r>
            <a:r>
              <a:rPr lang="en-US" sz="1000" dirty="0" err="1">
                <a:latin typeface="Consolas"/>
                <a:cs typeface="Consolas"/>
              </a:rPr>
              <a:t>Sportback</a:t>
            </a:r>
            <a:r>
              <a:rPr lang="en-US" sz="1000" dirty="0">
                <a:latin typeface="Consolas"/>
                <a:cs typeface="Consolas"/>
              </a:rPr>
              <a:t> </a:t>
            </a:r>
            <a:r>
              <a:rPr lang="en-US" sz="1000" b="1" dirty="0">
                <a:solidFill>
                  <a:srgbClr val="000090"/>
                </a:solidFill>
                <a:latin typeface="Consolas"/>
                <a:cs typeface="Consolas"/>
              </a:rPr>
              <a:t>||</a:t>
            </a:r>
            <a:r>
              <a:rPr lang="en-US" sz="1000" dirty="0">
                <a:latin typeface="Consolas"/>
                <a:cs typeface="Consolas"/>
              </a:rPr>
              <a:t> Cabriolet);</a:t>
            </a:r>
          </a:p>
          <a:p>
            <a:r>
              <a:rPr lang="en-US" sz="1000" dirty="0">
                <a:latin typeface="Consolas"/>
                <a:cs typeface="Consolas"/>
              </a:rPr>
              <a:t>		},</a:t>
            </a:r>
          </a:p>
          <a:p>
            <a:r>
              <a:rPr lang="en-US" sz="1000" dirty="0">
                <a:latin typeface="Consolas"/>
                <a:cs typeface="Consolas"/>
              </a:rPr>
              <a:t>		AudiA4</a:t>
            </a:r>
          </a:p>
          <a:p>
            <a:r>
              <a:rPr lang="en-US" sz="1000" dirty="0">
                <a:latin typeface="Consolas"/>
                <a:cs typeface="Consolas"/>
              </a:rPr>
              <a:t>		{</a:t>
            </a:r>
          </a:p>
          <a:p>
            <a:r>
              <a:rPr lang="en-US" sz="1000" dirty="0">
                <a:latin typeface="Consolas"/>
                <a:cs typeface="Consolas"/>
              </a:rPr>
              <a:t>			AudiA4 </a:t>
            </a:r>
            <a:r>
              <a:rPr lang="en-US" sz="1000" b="1" dirty="0">
                <a:solidFill>
                  <a:srgbClr val="000090"/>
                </a:solidFill>
                <a:latin typeface="Consolas"/>
                <a:cs typeface="Consolas"/>
              </a:rPr>
              <a:t>-&gt;</a:t>
            </a:r>
            <a:r>
              <a:rPr lang="en-US" sz="1000" dirty="0">
                <a:latin typeface="Consolas"/>
                <a:cs typeface="Consolas"/>
              </a:rPr>
              <a:t> (A4Avant </a:t>
            </a:r>
            <a:r>
              <a:rPr lang="en-US" sz="1000" b="1" dirty="0">
                <a:solidFill>
                  <a:srgbClr val="000090"/>
                </a:solidFill>
                <a:latin typeface="Consolas"/>
                <a:cs typeface="Consolas"/>
              </a:rPr>
              <a:t>||</a:t>
            </a:r>
            <a:r>
              <a:rPr lang="en-US" sz="1000" dirty="0">
                <a:latin typeface="Consolas"/>
                <a:cs typeface="Consolas"/>
              </a:rPr>
              <a:t> A4AllroadQuattro </a:t>
            </a:r>
            <a:r>
              <a:rPr lang="en-US" sz="1000" b="1" dirty="0">
                <a:solidFill>
                  <a:srgbClr val="000090"/>
                </a:solidFill>
                <a:latin typeface="Consolas"/>
                <a:cs typeface="Consolas"/>
              </a:rPr>
              <a:t>||</a:t>
            </a:r>
            <a:r>
              <a:rPr lang="en-US" sz="1000" dirty="0">
                <a:latin typeface="Consolas"/>
                <a:cs typeface="Consolas"/>
              </a:rPr>
              <a:t> S4Avant);</a:t>
            </a:r>
          </a:p>
          <a:p>
            <a:r>
              <a:rPr lang="en-US" sz="1000" dirty="0">
                <a:latin typeface="Consolas"/>
                <a:cs typeface="Consolas"/>
              </a:rPr>
              <a:t>			AudiA4 </a:t>
            </a:r>
            <a:r>
              <a:rPr lang="en-US" sz="1000" b="1" dirty="0">
                <a:solidFill>
                  <a:srgbClr val="000090"/>
                </a:solidFill>
                <a:latin typeface="Consolas"/>
                <a:cs typeface="Consolas"/>
              </a:rPr>
              <a:t>-&gt;</a:t>
            </a:r>
            <a:r>
              <a:rPr lang="en-US" sz="1000" dirty="0">
                <a:latin typeface="Consolas"/>
                <a:cs typeface="Consolas"/>
              </a:rPr>
              <a:t> (Avant </a:t>
            </a:r>
            <a:r>
              <a:rPr lang="en-US" sz="1000" b="1" dirty="0">
                <a:solidFill>
                  <a:srgbClr val="000090"/>
                </a:solidFill>
                <a:latin typeface="Consolas"/>
                <a:cs typeface="Consolas"/>
              </a:rPr>
              <a:t>||</a:t>
            </a:r>
            <a:r>
              <a:rPr lang="en-US" sz="1000" dirty="0">
                <a:latin typeface="Consolas"/>
                <a:cs typeface="Consolas"/>
              </a:rPr>
              <a:t> </a:t>
            </a:r>
            <a:r>
              <a:rPr lang="en-US" sz="1000" dirty="0" err="1">
                <a:latin typeface="Consolas"/>
                <a:cs typeface="Consolas"/>
              </a:rPr>
              <a:t>AllroadQuattro</a:t>
            </a:r>
            <a:r>
              <a:rPr lang="en-US" sz="1000" dirty="0">
                <a:latin typeface="Consolas"/>
                <a:cs typeface="Consolas"/>
              </a:rPr>
              <a:t>);</a:t>
            </a:r>
          </a:p>
          <a:p>
            <a:r>
              <a:rPr lang="en-US" sz="1000" dirty="0">
                <a:latin typeface="Consolas"/>
                <a:cs typeface="Consolas"/>
              </a:rPr>
              <a:t>		},</a:t>
            </a:r>
          </a:p>
          <a:p>
            <a:r>
              <a:rPr lang="en-US" sz="1000" dirty="0">
                <a:latin typeface="Consolas"/>
                <a:cs typeface="Consolas"/>
              </a:rPr>
              <a:t>	}</a:t>
            </a:r>
          </a:p>
          <a:p>
            <a:r>
              <a:rPr lang="en-US" sz="1000" dirty="0">
                <a:latin typeface="Consolas"/>
                <a:cs typeface="Consolas"/>
              </a:rPr>
              <a:t>	</a:t>
            </a:r>
          </a:p>
          <a:p>
            <a:r>
              <a:rPr lang="en-US" sz="1000" dirty="0">
                <a:latin typeface="Consolas"/>
                <a:cs typeface="Consolas"/>
              </a:rPr>
              <a:t>}</a:t>
            </a:r>
            <a:endParaRPr lang="fr-FR" sz="1000" dirty="0">
              <a:latin typeface="Consolas"/>
              <a:cs typeface="Consolas"/>
            </a:endParaRPr>
          </a:p>
        </p:txBody>
      </p:sp>
      <p:pic>
        <p:nvPicPr>
          <p:cNvPr id="5" name="Image 4"/>
          <p:cNvPicPr>
            <a:picLocks noChangeAspect="1"/>
          </p:cNvPicPr>
          <p:nvPr/>
        </p:nvPicPr>
        <p:blipFill>
          <a:blip r:embed="rId2"/>
          <a:stretch>
            <a:fillRect/>
          </a:stretch>
        </p:blipFill>
        <p:spPr>
          <a:xfrm rot="21253129">
            <a:off x="772194" y="1682563"/>
            <a:ext cx="2520280" cy="457200"/>
          </a:xfrm>
          <a:prstGeom prst="rect">
            <a:avLst/>
          </a:prstGeom>
        </p:spPr>
      </p:pic>
      <p:sp>
        <p:nvSpPr>
          <p:cNvPr id="6" name="Rectangle 5"/>
          <p:cNvSpPr/>
          <p:nvPr/>
        </p:nvSpPr>
        <p:spPr>
          <a:xfrm>
            <a:off x="3203848" y="1412776"/>
            <a:ext cx="1830812" cy="369332"/>
          </a:xfrm>
          <a:prstGeom prst="rect">
            <a:avLst/>
          </a:prstGeom>
        </p:spPr>
        <p:txBody>
          <a:bodyPr wrap="none">
            <a:spAutoFit/>
          </a:bodyPr>
          <a:lstStyle/>
          <a:p>
            <a:r>
              <a:rPr lang="fr-FR" dirty="0" err="1" smtClean="0"/>
              <a:t>feature</a:t>
            </a:r>
            <a:r>
              <a:rPr lang="fr-FR" dirty="0" smtClean="0"/>
              <a:t> </a:t>
            </a:r>
            <a:r>
              <a:rPr lang="fr-FR" dirty="0" err="1" smtClean="0"/>
              <a:t>definition</a:t>
            </a:r>
            <a:endParaRPr lang="fr-FR" dirty="0"/>
          </a:p>
        </p:txBody>
      </p:sp>
      <p:pic>
        <p:nvPicPr>
          <p:cNvPr id="7" name="Image 6"/>
          <p:cNvPicPr>
            <a:picLocks noChangeAspect="1"/>
          </p:cNvPicPr>
          <p:nvPr/>
        </p:nvPicPr>
        <p:blipFill>
          <a:blip r:embed="rId3"/>
          <a:stretch>
            <a:fillRect/>
          </a:stretch>
        </p:blipFill>
        <p:spPr>
          <a:xfrm rot="21016281">
            <a:off x="1858980" y="1905631"/>
            <a:ext cx="3139735" cy="367846"/>
          </a:xfrm>
          <a:prstGeom prst="rect">
            <a:avLst/>
          </a:prstGeom>
        </p:spPr>
      </p:pic>
      <p:sp>
        <p:nvSpPr>
          <p:cNvPr id="9" name="Rectangle 8"/>
          <p:cNvSpPr/>
          <p:nvPr/>
        </p:nvSpPr>
        <p:spPr>
          <a:xfrm>
            <a:off x="5004048" y="1628800"/>
            <a:ext cx="1936761" cy="369332"/>
          </a:xfrm>
          <a:prstGeom prst="rect">
            <a:avLst/>
          </a:prstGeom>
        </p:spPr>
        <p:txBody>
          <a:bodyPr wrap="none">
            <a:spAutoFit/>
          </a:bodyPr>
          <a:lstStyle/>
          <a:p>
            <a:r>
              <a:rPr lang="fr-FR" dirty="0" err="1"/>
              <a:t>xor</a:t>
            </a:r>
            <a:r>
              <a:rPr lang="fr-FR" dirty="0"/>
              <a:t> </a:t>
            </a:r>
            <a:r>
              <a:rPr lang="fr-FR" dirty="0" err="1"/>
              <a:t>decomposition</a:t>
            </a:r>
            <a:endParaRPr lang="fr-FR" dirty="0"/>
          </a:p>
        </p:txBody>
      </p:sp>
      <p:sp>
        <p:nvSpPr>
          <p:cNvPr id="10" name="Rectangle 9"/>
          <p:cNvSpPr/>
          <p:nvPr/>
        </p:nvSpPr>
        <p:spPr>
          <a:xfrm>
            <a:off x="5094312" y="1886635"/>
            <a:ext cx="4158208" cy="246221"/>
          </a:xfrm>
          <a:prstGeom prst="rect">
            <a:avLst/>
          </a:prstGeom>
        </p:spPr>
        <p:txBody>
          <a:bodyPr wrap="square">
            <a:spAutoFit/>
          </a:bodyPr>
          <a:lstStyle/>
          <a:p>
            <a:r>
              <a:rPr lang="fr-FR" sz="1000" dirty="0"/>
              <a:t>one and </a:t>
            </a:r>
            <a:r>
              <a:rPr lang="fr-FR" sz="1000" dirty="0" err="1"/>
              <a:t>only</a:t>
            </a:r>
            <a:r>
              <a:rPr lang="fr-FR" sz="1000" dirty="0"/>
              <a:t> one </a:t>
            </a:r>
            <a:r>
              <a:rPr lang="fr-FR" sz="1000" dirty="0" err="1"/>
              <a:t>subfeature</a:t>
            </a:r>
            <a:r>
              <a:rPr lang="fr-FR" sz="1000" dirty="0"/>
              <a:t> must </a:t>
            </a:r>
            <a:r>
              <a:rPr lang="fr-FR" sz="1000" dirty="0" err="1"/>
              <a:t>be</a:t>
            </a:r>
            <a:r>
              <a:rPr lang="fr-FR" sz="1000" dirty="0"/>
              <a:t> </a:t>
            </a:r>
            <a:r>
              <a:rPr lang="fr-FR" sz="1000" dirty="0" err="1"/>
              <a:t>present</a:t>
            </a:r>
            <a:r>
              <a:rPr lang="fr-FR" sz="1000" dirty="0"/>
              <a:t> in the </a:t>
            </a:r>
            <a:r>
              <a:rPr lang="fr-FR" sz="1000" dirty="0" err="1"/>
              <a:t>product</a:t>
            </a:r>
            <a:endParaRPr lang="fr-FR" sz="1000" dirty="0"/>
          </a:p>
        </p:txBody>
      </p:sp>
      <p:pic>
        <p:nvPicPr>
          <p:cNvPr id="11" name="Image 10"/>
          <p:cNvPicPr>
            <a:picLocks noChangeAspect="1"/>
          </p:cNvPicPr>
          <p:nvPr/>
        </p:nvPicPr>
        <p:blipFill>
          <a:blip r:embed="rId4"/>
          <a:stretch>
            <a:fillRect/>
          </a:stretch>
        </p:blipFill>
        <p:spPr>
          <a:xfrm rot="539922">
            <a:off x="5131107" y="2720550"/>
            <a:ext cx="205373" cy="720080"/>
          </a:xfrm>
          <a:prstGeom prst="rect">
            <a:avLst/>
          </a:prstGeom>
        </p:spPr>
      </p:pic>
      <p:pic>
        <p:nvPicPr>
          <p:cNvPr id="12" name="Image 11"/>
          <p:cNvPicPr>
            <a:picLocks noChangeAspect="1"/>
          </p:cNvPicPr>
          <p:nvPr/>
        </p:nvPicPr>
        <p:blipFill>
          <a:blip r:embed="rId4"/>
          <a:stretch>
            <a:fillRect/>
          </a:stretch>
        </p:blipFill>
        <p:spPr>
          <a:xfrm rot="539922">
            <a:off x="6499259" y="3584646"/>
            <a:ext cx="205373" cy="720080"/>
          </a:xfrm>
          <a:prstGeom prst="rect">
            <a:avLst/>
          </a:prstGeom>
        </p:spPr>
      </p:pic>
      <p:pic>
        <p:nvPicPr>
          <p:cNvPr id="13" name="Image 12"/>
          <p:cNvPicPr>
            <a:picLocks noChangeAspect="1"/>
          </p:cNvPicPr>
          <p:nvPr/>
        </p:nvPicPr>
        <p:blipFill>
          <a:blip r:embed="rId4"/>
          <a:stretch>
            <a:fillRect/>
          </a:stretch>
        </p:blipFill>
        <p:spPr>
          <a:xfrm rot="539922">
            <a:off x="6499259" y="4448742"/>
            <a:ext cx="205373" cy="720080"/>
          </a:xfrm>
          <a:prstGeom prst="rect">
            <a:avLst/>
          </a:prstGeom>
        </p:spPr>
      </p:pic>
      <p:sp>
        <p:nvSpPr>
          <p:cNvPr id="14" name="Rectangle 13"/>
          <p:cNvSpPr/>
          <p:nvPr/>
        </p:nvSpPr>
        <p:spPr>
          <a:xfrm>
            <a:off x="6961867" y="3429000"/>
            <a:ext cx="2182133" cy="369332"/>
          </a:xfrm>
          <a:prstGeom prst="rect">
            <a:avLst/>
          </a:prstGeom>
        </p:spPr>
        <p:txBody>
          <a:bodyPr wrap="none">
            <a:spAutoFit/>
          </a:bodyPr>
          <a:lstStyle/>
          <a:p>
            <a:r>
              <a:rPr lang="fr-FR" dirty="0" err="1"/>
              <a:t>constraints</a:t>
            </a:r>
            <a:r>
              <a:rPr lang="fr-FR" dirty="0"/>
              <a:t> </a:t>
            </a:r>
            <a:r>
              <a:rPr lang="fr-FR" dirty="0" err="1"/>
              <a:t>definition</a:t>
            </a:r>
            <a:endParaRPr lang="fr-FR" dirty="0"/>
          </a:p>
        </p:txBody>
      </p:sp>
      <p:sp>
        <p:nvSpPr>
          <p:cNvPr id="15" name="Rectangle 14"/>
          <p:cNvSpPr/>
          <p:nvPr/>
        </p:nvSpPr>
        <p:spPr>
          <a:xfrm>
            <a:off x="4499992" y="3717032"/>
            <a:ext cx="4572000" cy="400110"/>
          </a:xfrm>
          <a:prstGeom prst="rect">
            <a:avLst/>
          </a:prstGeom>
        </p:spPr>
        <p:txBody>
          <a:bodyPr>
            <a:spAutoFit/>
          </a:bodyPr>
          <a:lstStyle/>
          <a:p>
            <a:pPr algn="r"/>
            <a:r>
              <a:rPr lang="fr-FR" sz="1000" dirty="0" err="1"/>
              <a:t>Boolean</a:t>
            </a:r>
            <a:r>
              <a:rPr lang="fr-FR" sz="1000" dirty="0"/>
              <a:t> expressions in </a:t>
            </a:r>
            <a:r>
              <a:rPr lang="fr-FR" sz="1000" dirty="0" err="1"/>
              <a:t>terms</a:t>
            </a:r>
            <a:r>
              <a:rPr lang="fr-FR" sz="1000" dirty="0"/>
              <a:t> of </a:t>
            </a:r>
            <a:r>
              <a:rPr lang="fr-FR" sz="1000" dirty="0" err="1"/>
              <a:t>features</a:t>
            </a:r>
            <a:endParaRPr lang="fr-FR" sz="1000" dirty="0"/>
          </a:p>
          <a:p>
            <a:pPr algn="r"/>
            <a:r>
              <a:rPr lang="fr-FR" sz="1000" dirty="0" err="1"/>
              <a:t>that</a:t>
            </a:r>
            <a:r>
              <a:rPr lang="fr-FR" sz="1000" dirty="0"/>
              <a:t> must </a:t>
            </a:r>
            <a:r>
              <a:rPr lang="fr-FR" sz="1000" dirty="0" err="1"/>
              <a:t>remain</a:t>
            </a:r>
            <a:r>
              <a:rPr lang="fr-FR" sz="1000" dirty="0"/>
              <a:t> </a:t>
            </a:r>
            <a:r>
              <a:rPr lang="fr-FR" sz="1000" dirty="0" err="1"/>
              <a:t>true</a:t>
            </a:r>
            <a:endParaRPr lang="fr-FR" sz="1000" dirty="0"/>
          </a:p>
        </p:txBody>
      </p:sp>
      <p:pic>
        <p:nvPicPr>
          <p:cNvPr id="16" name="Image 15"/>
          <p:cNvPicPr>
            <a:picLocks noChangeAspect="1"/>
          </p:cNvPicPr>
          <p:nvPr/>
        </p:nvPicPr>
        <p:blipFill>
          <a:blip r:embed="rId5"/>
          <a:stretch>
            <a:fillRect/>
          </a:stretch>
        </p:blipFill>
        <p:spPr>
          <a:xfrm>
            <a:off x="5508104" y="2996952"/>
            <a:ext cx="2448272" cy="432048"/>
          </a:xfrm>
          <a:prstGeom prst="rect">
            <a:avLst/>
          </a:prstGeom>
        </p:spPr>
      </p:pic>
      <p:pic>
        <p:nvPicPr>
          <p:cNvPr id="17" name="Image 16"/>
          <p:cNvPicPr>
            <a:picLocks noChangeAspect="1"/>
          </p:cNvPicPr>
          <p:nvPr/>
        </p:nvPicPr>
        <p:blipFill>
          <a:blip r:embed="rId5"/>
          <a:stretch>
            <a:fillRect/>
          </a:stretch>
        </p:blipFill>
        <p:spPr>
          <a:xfrm rot="19472323">
            <a:off x="6686363" y="4334886"/>
            <a:ext cx="1486667" cy="317176"/>
          </a:xfrm>
          <a:prstGeom prst="rect">
            <a:avLst/>
          </a:prstGeom>
        </p:spPr>
      </p:pic>
      <p:pic>
        <p:nvPicPr>
          <p:cNvPr id="3" name="Image 2" descr="Capture d’écran 2012-10-26 à 06.50.5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2" y="5229200"/>
            <a:ext cx="1663924" cy="1342816"/>
          </a:xfrm>
          <a:prstGeom prst="rect">
            <a:avLst/>
          </a:prstGeom>
          <a:ln>
            <a:solidFill>
              <a:srgbClr val="000000"/>
            </a:solidFill>
          </a:ln>
        </p:spPr>
      </p:pic>
    </p:spTree>
    <p:extLst>
      <p:ext uri="{BB962C8B-B14F-4D97-AF65-F5344CB8AC3E}">
        <p14:creationId xmlns:p14="http://schemas.microsoft.com/office/powerpoint/2010/main" val="114690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a:t>
            </a:r>
            <a:r>
              <a:rPr lang="en-US" b="1" dirty="0" err="1" smtClean="0">
                <a:solidFill>
                  <a:srgbClr val="558ED5"/>
                </a:solidFill>
              </a:rPr>
              <a:t>someOf</a:t>
            </a:r>
            <a:r>
              <a:rPr lang="en-US" b="1" dirty="0" smtClean="0">
                <a:solidFill>
                  <a:srgbClr val="558ED5"/>
                </a:solidFill>
              </a:rPr>
              <a:t> – or decomposition</a:t>
            </a:r>
            <a:endParaRPr lang="en-US" b="1" dirty="0">
              <a:solidFill>
                <a:srgbClr val="558ED5"/>
              </a:solidFill>
            </a:endParaRPr>
          </a:p>
        </p:txBody>
      </p:sp>
      <p:sp>
        <p:nvSpPr>
          <p:cNvPr id="3" name="Rectangle 2"/>
          <p:cNvSpPr/>
          <p:nvPr/>
        </p:nvSpPr>
        <p:spPr>
          <a:xfrm>
            <a:off x="611560" y="2564904"/>
            <a:ext cx="4572000" cy="2492990"/>
          </a:xfrm>
          <a:prstGeom prst="rect">
            <a:avLst/>
          </a:prstGeom>
        </p:spPr>
        <p:txBody>
          <a:bodyPr>
            <a:spAutoFit/>
          </a:bodyPr>
          <a:lstStyle/>
          <a:p>
            <a:r>
              <a:rPr lang="fr-FR" sz="1200" dirty="0">
                <a:latin typeface="Consolas"/>
                <a:cs typeface="Consolas"/>
              </a:rPr>
              <a:t>Equipment{</a:t>
            </a:r>
          </a:p>
          <a:p>
            <a:r>
              <a:rPr lang="fr-FR" sz="1200" dirty="0">
                <a:latin typeface="Consolas"/>
                <a:cs typeface="Consolas"/>
              </a:rPr>
              <a:t>	</a:t>
            </a:r>
            <a:r>
              <a:rPr lang="fr-FR" sz="1200" b="1" dirty="0">
                <a:solidFill>
                  <a:srgbClr val="000090"/>
                </a:solidFill>
                <a:latin typeface="Consolas"/>
                <a:cs typeface="Consolas"/>
              </a:rPr>
              <a:t>group </a:t>
            </a:r>
            <a:r>
              <a:rPr lang="fr-FR" sz="1200" b="1" dirty="0" err="1">
                <a:solidFill>
                  <a:srgbClr val="000090"/>
                </a:solidFill>
                <a:latin typeface="Consolas"/>
                <a:cs typeface="Consolas"/>
              </a:rPr>
              <a:t>someof</a:t>
            </a:r>
            <a:r>
              <a:rPr lang="fr-FR" sz="1200" dirty="0">
                <a:solidFill>
                  <a:srgbClr val="000090"/>
                </a:solidFill>
                <a:latin typeface="Consolas"/>
                <a:cs typeface="Consolas"/>
              </a:rPr>
              <a:t> </a:t>
            </a:r>
            <a:r>
              <a:rPr lang="fr-FR" sz="1200" dirty="0">
                <a:latin typeface="Consolas"/>
                <a:cs typeface="Consolas"/>
              </a:rPr>
              <a:t>{</a:t>
            </a:r>
          </a:p>
          <a:p>
            <a:r>
              <a:rPr lang="fr-FR" sz="1200" dirty="0">
                <a:latin typeface="Consolas"/>
                <a:cs typeface="Consolas"/>
              </a:rPr>
              <a:t>		Package,</a:t>
            </a:r>
          </a:p>
          <a:p>
            <a:r>
              <a:rPr lang="fr-FR" sz="1200" dirty="0">
                <a:latin typeface="Consolas"/>
                <a:cs typeface="Consolas"/>
              </a:rPr>
              <a:t>		</a:t>
            </a:r>
            <a:r>
              <a:rPr lang="fr-FR" sz="1200" dirty="0" err="1">
                <a:latin typeface="Consolas"/>
                <a:cs typeface="Consolas"/>
              </a:rPr>
              <a:t>EquipExterior</a:t>
            </a:r>
            <a:r>
              <a:rPr lang="fr-FR" sz="1200" dirty="0">
                <a:latin typeface="Consolas"/>
                <a:cs typeface="Consolas"/>
              </a:rPr>
              <a:t>,</a:t>
            </a:r>
          </a:p>
          <a:p>
            <a:r>
              <a:rPr lang="fr-FR" sz="1200" dirty="0">
                <a:latin typeface="Consolas"/>
                <a:cs typeface="Consolas"/>
              </a:rPr>
              <a:t>		</a:t>
            </a:r>
            <a:r>
              <a:rPr lang="fr-FR" sz="1200" dirty="0" err="1">
                <a:latin typeface="Consolas"/>
                <a:cs typeface="Consolas"/>
              </a:rPr>
              <a:t>Tyres</a:t>
            </a:r>
            <a:r>
              <a:rPr lang="fr-FR" sz="1200" dirty="0">
                <a:latin typeface="Consolas"/>
                <a:cs typeface="Consolas"/>
              </a:rPr>
              <a:t>,</a:t>
            </a:r>
          </a:p>
          <a:p>
            <a:r>
              <a:rPr lang="fr-FR" sz="1200" dirty="0">
                <a:latin typeface="Consolas"/>
                <a:cs typeface="Consolas"/>
              </a:rPr>
              <a:t>		</a:t>
            </a:r>
            <a:r>
              <a:rPr lang="fr-FR" sz="1200" dirty="0" err="1">
                <a:latin typeface="Consolas"/>
                <a:cs typeface="Consolas"/>
              </a:rPr>
              <a:t>EquipInterior</a:t>
            </a:r>
            <a:r>
              <a:rPr lang="fr-FR" sz="1200" dirty="0">
                <a:latin typeface="Consolas"/>
                <a:cs typeface="Consolas"/>
              </a:rPr>
              <a:t>,</a:t>
            </a:r>
          </a:p>
          <a:p>
            <a:r>
              <a:rPr lang="fr-FR" sz="1200" dirty="0">
                <a:latin typeface="Consolas"/>
                <a:cs typeface="Consolas"/>
              </a:rPr>
              <a:t>		</a:t>
            </a:r>
            <a:r>
              <a:rPr lang="fr-FR" sz="1200" dirty="0" err="1">
                <a:latin typeface="Consolas"/>
                <a:cs typeface="Consolas"/>
              </a:rPr>
              <a:t>SteeringWheels</a:t>
            </a:r>
            <a:r>
              <a:rPr lang="fr-FR" sz="1200" dirty="0">
                <a:latin typeface="Consolas"/>
                <a:cs typeface="Consolas"/>
              </a:rPr>
              <a:t>,</a:t>
            </a:r>
          </a:p>
          <a:p>
            <a:r>
              <a:rPr lang="fr-FR" sz="1200" dirty="0">
                <a:latin typeface="Consolas"/>
                <a:cs typeface="Consolas"/>
              </a:rPr>
              <a:t>		</a:t>
            </a:r>
            <a:r>
              <a:rPr lang="fr-FR" sz="1200" dirty="0" err="1">
                <a:latin typeface="Consolas"/>
                <a:cs typeface="Consolas"/>
              </a:rPr>
              <a:t>Seats</a:t>
            </a:r>
            <a:r>
              <a:rPr lang="fr-FR" sz="1200" dirty="0">
                <a:latin typeface="Consolas"/>
                <a:cs typeface="Consolas"/>
              </a:rPr>
              <a:t>,</a:t>
            </a:r>
          </a:p>
          <a:p>
            <a:r>
              <a:rPr lang="fr-FR" sz="1200" dirty="0">
                <a:latin typeface="Consolas"/>
                <a:cs typeface="Consolas"/>
              </a:rPr>
              <a:t>		</a:t>
            </a:r>
            <a:r>
              <a:rPr lang="fr-FR" sz="1200" dirty="0" err="1">
                <a:latin typeface="Consolas"/>
                <a:cs typeface="Consolas"/>
              </a:rPr>
              <a:t>SafetyAndTechnology</a:t>
            </a:r>
            <a:r>
              <a:rPr lang="fr-FR" sz="1200" dirty="0">
                <a:latin typeface="Consolas"/>
                <a:cs typeface="Consolas"/>
              </a:rPr>
              <a:t>,</a:t>
            </a:r>
          </a:p>
          <a:p>
            <a:r>
              <a:rPr lang="fr-FR" sz="1200" dirty="0">
                <a:latin typeface="Consolas"/>
                <a:cs typeface="Consolas"/>
              </a:rPr>
              <a:t>		</a:t>
            </a:r>
            <a:r>
              <a:rPr lang="fr-FR" sz="1200" dirty="0" err="1">
                <a:latin typeface="Consolas"/>
                <a:cs typeface="Consolas"/>
              </a:rPr>
              <a:t>AudiAndCommunication</a:t>
            </a:r>
            <a:r>
              <a:rPr lang="fr-FR" sz="1200" dirty="0">
                <a:latin typeface="Consolas"/>
                <a:cs typeface="Consolas"/>
              </a:rPr>
              <a:t>,</a:t>
            </a:r>
          </a:p>
          <a:p>
            <a:r>
              <a:rPr lang="fr-FR" sz="1200" dirty="0">
                <a:latin typeface="Consolas"/>
                <a:cs typeface="Consolas"/>
              </a:rPr>
              <a:t>		</a:t>
            </a:r>
            <a:r>
              <a:rPr lang="fr-FR" sz="1200" dirty="0" err="1">
                <a:latin typeface="Consolas"/>
                <a:cs typeface="Consolas"/>
              </a:rPr>
              <a:t>Warranty</a:t>
            </a:r>
            <a:endParaRPr lang="fr-FR" sz="1200" dirty="0">
              <a:latin typeface="Consolas"/>
              <a:cs typeface="Consolas"/>
            </a:endParaRPr>
          </a:p>
          <a:p>
            <a:r>
              <a:rPr lang="fr-FR" sz="1200" dirty="0">
                <a:latin typeface="Consolas"/>
                <a:cs typeface="Consolas"/>
              </a:rPr>
              <a:t>	}</a:t>
            </a:r>
          </a:p>
          <a:p>
            <a:r>
              <a:rPr lang="fr-FR" sz="1200" dirty="0">
                <a:latin typeface="Consolas"/>
                <a:cs typeface="Consolas"/>
              </a:rPr>
              <a:t>}</a:t>
            </a:r>
          </a:p>
        </p:txBody>
      </p:sp>
      <p:pic>
        <p:nvPicPr>
          <p:cNvPr id="5" name="Image 4"/>
          <p:cNvPicPr>
            <a:picLocks noChangeAspect="1"/>
          </p:cNvPicPr>
          <p:nvPr/>
        </p:nvPicPr>
        <p:blipFill>
          <a:blip r:embed="rId2"/>
          <a:stretch>
            <a:fillRect/>
          </a:stretch>
        </p:blipFill>
        <p:spPr>
          <a:xfrm rot="21172146">
            <a:off x="1127859" y="2063253"/>
            <a:ext cx="2380565" cy="345566"/>
          </a:xfrm>
          <a:prstGeom prst="rect">
            <a:avLst/>
          </a:prstGeom>
        </p:spPr>
      </p:pic>
      <p:sp>
        <p:nvSpPr>
          <p:cNvPr id="6" name="Rectangle 5"/>
          <p:cNvSpPr/>
          <p:nvPr/>
        </p:nvSpPr>
        <p:spPr>
          <a:xfrm>
            <a:off x="3491880" y="1772816"/>
            <a:ext cx="1830812" cy="369332"/>
          </a:xfrm>
          <a:prstGeom prst="rect">
            <a:avLst/>
          </a:prstGeom>
        </p:spPr>
        <p:txBody>
          <a:bodyPr wrap="none">
            <a:spAutoFit/>
          </a:bodyPr>
          <a:lstStyle/>
          <a:p>
            <a:r>
              <a:rPr lang="fr-FR" dirty="0" err="1"/>
              <a:t>feature</a:t>
            </a:r>
            <a:r>
              <a:rPr lang="fr-FR" dirty="0"/>
              <a:t> </a:t>
            </a:r>
            <a:r>
              <a:rPr lang="fr-FR" dirty="0" err="1"/>
              <a:t>definition</a:t>
            </a:r>
            <a:endParaRPr lang="fr-FR" dirty="0"/>
          </a:p>
        </p:txBody>
      </p:sp>
      <p:pic>
        <p:nvPicPr>
          <p:cNvPr id="7" name="Image 6"/>
          <p:cNvPicPr>
            <a:picLocks noChangeAspect="1"/>
          </p:cNvPicPr>
          <p:nvPr/>
        </p:nvPicPr>
        <p:blipFill>
          <a:blip r:embed="rId3"/>
          <a:stretch>
            <a:fillRect/>
          </a:stretch>
        </p:blipFill>
        <p:spPr>
          <a:xfrm>
            <a:off x="2483768" y="2420888"/>
            <a:ext cx="3312368" cy="357311"/>
          </a:xfrm>
          <a:prstGeom prst="rect">
            <a:avLst/>
          </a:prstGeom>
        </p:spPr>
      </p:pic>
      <p:sp>
        <p:nvSpPr>
          <p:cNvPr id="8" name="Rectangle 7"/>
          <p:cNvSpPr/>
          <p:nvPr/>
        </p:nvSpPr>
        <p:spPr>
          <a:xfrm>
            <a:off x="5724128" y="2348880"/>
            <a:ext cx="1836786" cy="369332"/>
          </a:xfrm>
          <a:prstGeom prst="rect">
            <a:avLst/>
          </a:prstGeom>
        </p:spPr>
        <p:txBody>
          <a:bodyPr wrap="none">
            <a:spAutoFit/>
          </a:bodyPr>
          <a:lstStyle/>
          <a:p>
            <a:r>
              <a:rPr lang="fr-FR" dirty="0"/>
              <a:t>or </a:t>
            </a:r>
            <a:r>
              <a:rPr lang="fr-FR" dirty="0" err="1"/>
              <a:t>decomposition</a:t>
            </a:r>
            <a:endParaRPr lang="fr-FR" dirty="0"/>
          </a:p>
        </p:txBody>
      </p:sp>
      <p:sp>
        <p:nvSpPr>
          <p:cNvPr id="9" name="Rectangle 8"/>
          <p:cNvSpPr/>
          <p:nvPr/>
        </p:nvSpPr>
        <p:spPr>
          <a:xfrm>
            <a:off x="5868144" y="2636912"/>
            <a:ext cx="4572000" cy="246221"/>
          </a:xfrm>
          <a:prstGeom prst="rect">
            <a:avLst/>
          </a:prstGeom>
        </p:spPr>
        <p:txBody>
          <a:bodyPr>
            <a:spAutoFit/>
          </a:bodyPr>
          <a:lstStyle/>
          <a:p>
            <a:r>
              <a:rPr lang="fr-FR" sz="1000" dirty="0"/>
              <a:t>one </a:t>
            </a:r>
            <a:r>
              <a:rPr lang="fr-FR" sz="1000" dirty="0" smtClean="0"/>
              <a:t>or </a:t>
            </a:r>
            <a:r>
              <a:rPr lang="fr-FR" sz="1000" dirty="0"/>
              <a:t>more </a:t>
            </a:r>
            <a:r>
              <a:rPr lang="fr-FR" sz="1000" dirty="0" err="1"/>
              <a:t>subfeatures</a:t>
            </a:r>
            <a:r>
              <a:rPr lang="fr-FR" sz="1000" dirty="0"/>
              <a:t> must </a:t>
            </a:r>
            <a:r>
              <a:rPr lang="fr-FR" sz="1000" dirty="0" err="1"/>
              <a:t>be</a:t>
            </a:r>
            <a:r>
              <a:rPr lang="fr-FR" sz="1000" dirty="0"/>
              <a:t> </a:t>
            </a:r>
            <a:r>
              <a:rPr lang="fr-FR" sz="1000" dirty="0" err="1"/>
              <a:t>present</a:t>
            </a:r>
            <a:r>
              <a:rPr lang="fr-FR" sz="1000" dirty="0"/>
              <a:t> in the </a:t>
            </a:r>
            <a:r>
              <a:rPr lang="fr-FR" sz="1000" dirty="0" err="1"/>
              <a:t>product</a:t>
            </a:r>
            <a:endParaRPr lang="fr-FR" sz="1000" dirty="0"/>
          </a:p>
        </p:txBody>
      </p:sp>
      <p:pic>
        <p:nvPicPr>
          <p:cNvPr id="2" name="Image 1" descr="Capture d’écran 2012-10-26 à 06.52.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3429000"/>
            <a:ext cx="2349663" cy="2400467"/>
          </a:xfrm>
          <a:prstGeom prst="rect">
            <a:avLst/>
          </a:prstGeom>
          <a:ln>
            <a:solidFill>
              <a:srgbClr val="000000"/>
            </a:solidFill>
          </a:ln>
        </p:spPr>
      </p:pic>
    </p:spTree>
    <p:extLst>
      <p:ext uri="{BB962C8B-B14F-4D97-AF65-F5344CB8AC3E}">
        <p14:creationId xmlns:p14="http://schemas.microsoft.com/office/powerpoint/2010/main" val="399285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p:cNvSpPr>
          <p:nvPr/>
        </p:nvSpPr>
        <p:spPr bwMode="auto">
          <a:xfrm>
            <a:off x="544711" y="2000250"/>
            <a:ext cx="609004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algn="l"/>
            <a:r>
              <a:rPr lang="en-US" sz="1300" b="1" dirty="0">
                <a:solidFill>
                  <a:srgbClr val="002D99"/>
                </a:solidFill>
                <a:latin typeface="Consolas Bold" charset="0"/>
                <a:ea typeface="ＭＳ Ｐゴシック" charset="0"/>
                <a:cs typeface="Consolas Bold" charset="0"/>
                <a:sym typeface="Consolas Bold" charset="0"/>
              </a:rPr>
              <a:t>root</a:t>
            </a:r>
            <a:r>
              <a:rPr lang="en-US" sz="1300" dirty="0">
                <a:latin typeface="Consolas" charset="0"/>
                <a:ea typeface="ＭＳ Ｐゴシック" charset="0"/>
                <a:cs typeface="Consolas" charset="0"/>
                <a:sym typeface="Consolas" charset="0"/>
              </a:rPr>
              <a:t> Car {			</a:t>
            </a:r>
            <a:endParaRPr lang="en-US" sz="1300" dirty="0" smtClean="0">
              <a:latin typeface="Consolas" charset="0"/>
              <a:ea typeface="ＭＳ Ｐゴシック" charset="0"/>
              <a:cs typeface="Consolas" charset="0"/>
              <a:sym typeface="Consolas" charset="0"/>
            </a:endParaRPr>
          </a:p>
          <a:p>
            <a:pPr algn="l"/>
            <a:r>
              <a:rPr lang="en-US" sz="1300" dirty="0">
                <a:solidFill>
                  <a:srgbClr val="002D99"/>
                </a:solidFill>
                <a:latin typeface="Consolas" charset="0"/>
                <a:ea typeface="ＭＳ Ｐゴシック" charset="0"/>
                <a:cs typeface="Consolas" charset="0"/>
                <a:sym typeface="Consolas" charset="0"/>
              </a:rPr>
              <a:t>	</a:t>
            </a:r>
            <a:r>
              <a:rPr lang="en-US" sz="1300" b="1" dirty="0" smtClean="0">
                <a:solidFill>
                  <a:srgbClr val="002D99"/>
                </a:solidFill>
                <a:latin typeface="Consolas Bold" charset="0"/>
                <a:ea typeface="ＭＳ Ｐゴシック" charset="0"/>
                <a:cs typeface="Consolas Bold" charset="0"/>
                <a:sym typeface="Consolas Bold" charset="0"/>
              </a:rPr>
              <a:t>group</a:t>
            </a:r>
            <a:r>
              <a:rPr lang="en-US" sz="1300" dirty="0" smtClean="0">
                <a:latin typeface="Consolas" charset="0"/>
                <a:ea typeface="ＭＳ Ｐゴシック" charset="0"/>
                <a:cs typeface="Consolas" charset="0"/>
                <a:sym typeface="Consolas" charset="0"/>
              </a:rPr>
              <a:t> </a:t>
            </a:r>
            <a:r>
              <a:rPr lang="en-US" sz="1300" b="1" dirty="0" err="1">
                <a:solidFill>
                  <a:srgbClr val="002D99"/>
                </a:solidFill>
                <a:latin typeface="Consolas Bold" charset="0"/>
                <a:ea typeface="ＭＳ Ｐゴシック" charset="0"/>
                <a:cs typeface="Consolas Bold" charset="0"/>
                <a:sym typeface="Consolas Bold" charset="0"/>
              </a:rPr>
              <a:t>allOf</a:t>
            </a:r>
            <a:r>
              <a:rPr lang="en-US" sz="1300" dirty="0">
                <a:solidFill>
                  <a:srgbClr val="002D99"/>
                </a:solidFill>
                <a:latin typeface="Consolas Bold" charset="0"/>
                <a:ea typeface="ＭＳ Ｐゴシック" charset="0"/>
                <a:cs typeface="Consolas Bold" charset="0"/>
                <a:sym typeface="Consolas Bold" charset="0"/>
              </a:rPr>
              <a:t> </a:t>
            </a:r>
            <a:r>
              <a:rPr lang="en-US" sz="1300" dirty="0">
                <a:latin typeface="Consolas" charset="0"/>
                <a:ea typeface="ＭＳ Ｐゴシック" charset="0"/>
                <a:cs typeface="Consolas" charset="0"/>
                <a:sym typeface="Consolas" charset="0"/>
              </a:rPr>
              <a: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err="1" smtClean="0">
                <a:latin typeface="Consolas" charset="0"/>
                <a:ea typeface="ＭＳ Ｐゴシック" charset="0"/>
                <a:cs typeface="Consolas" charset="0"/>
                <a:sym typeface="Consolas" charset="0"/>
              </a:rPr>
              <a:t>BodyStyle</a:t>
            </a:r>
            <a:r>
              <a:rPr lang="en-US" sz="1300" dirty="0">
                <a:latin typeface="Consolas" charset="0"/>
                <a:ea typeface="ＭＳ Ｐゴシック" charset="0"/>
                <a:cs typeface="Consolas" charset="0"/>
                <a:sym typeface="Consolas" charset="0"/>
              </a:rPr>
              <a: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smtClean="0">
                <a:latin typeface="Consolas" charset="0"/>
                <a:ea typeface="ＭＳ Ｐゴシック" charset="0"/>
                <a:cs typeface="Consolas" charset="0"/>
                <a:sym typeface="Consolas" charset="0"/>
              </a:rPr>
              <a:t>Model</a:t>
            </a:r>
            <a:r>
              <a:rPr lang="en-US" sz="1300" dirty="0">
                <a:latin typeface="Consolas" charset="0"/>
                <a:ea typeface="ＭＳ Ｐゴシック" charset="0"/>
                <a:cs typeface="Consolas" charset="0"/>
                <a:sym typeface="Consolas" charset="0"/>
              </a:rPr>
              <a: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smtClean="0">
                <a:latin typeface="Consolas" charset="0"/>
                <a:ea typeface="ＭＳ Ｐゴシック" charset="0"/>
                <a:cs typeface="Consolas" charset="0"/>
                <a:sym typeface="Consolas" charset="0"/>
              </a:rPr>
              <a:t>Engine</a:t>
            </a:r>
            <a:r>
              <a:rPr lang="en-US" sz="1300" dirty="0">
                <a:latin typeface="Consolas" charset="0"/>
                <a:ea typeface="ＭＳ Ｐゴシック" charset="0"/>
                <a:cs typeface="Consolas" charset="0"/>
                <a:sym typeface="Consolas" charset="0"/>
              </a:rPr>
              <a:t>,		</a:t>
            </a:r>
            <a:endParaRPr lang="en-US" sz="1300" dirty="0" smtClean="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	</a:t>
            </a:r>
            <a:r>
              <a:rPr lang="en-US" sz="1300" dirty="0" smtClean="0">
                <a:latin typeface="Consolas" charset="0"/>
                <a:ea typeface="ＭＳ Ｐゴシック" charset="0"/>
                <a:cs typeface="Consolas" charset="0"/>
                <a:sym typeface="Consolas" charset="0"/>
              </a:rPr>
              <a:t>Equipment</a:t>
            </a:r>
            <a:r>
              <a:rPr lang="en-US" sz="1300" dirty="0">
                <a:latin typeface="Consolas" charset="0"/>
                <a:ea typeface="ＭＳ Ｐゴシック" charset="0"/>
                <a:cs typeface="Consolas" charset="0"/>
                <a:sym typeface="Consolas" charset="0"/>
              </a:rPr>
              <a:t>	}</a:t>
            </a:r>
          </a:p>
          <a:p>
            <a:pPr algn="l"/>
            <a:endParaRPr lang="en-US" sz="1300" dirty="0">
              <a:latin typeface="Consolas" charset="0"/>
              <a:ea typeface="ＭＳ Ｐゴシック" charset="0"/>
              <a:cs typeface="Consolas" charset="0"/>
              <a:sym typeface="Consolas" charset="0"/>
            </a:endParaRPr>
          </a:p>
          <a:p>
            <a:pPr algn="l"/>
            <a:r>
              <a:rPr lang="en-US" sz="1300" dirty="0">
                <a:latin typeface="Consolas" charset="0"/>
                <a:ea typeface="ＭＳ Ｐゴシック" charset="0"/>
                <a:cs typeface="Consolas" charset="0"/>
                <a:sym typeface="Consolas" charset="0"/>
              </a:rPr>
              <a:t>}</a:t>
            </a:r>
          </a:p>
          <a:p>
            <a:pPr algn="l"/>
            <a:endParaRPr lang="en-US" sz="1300" dirty="0">
              <a:latin typeface="Consolas" charset="0"/>
              <a:ea typeface="ＭＳ Ｐゴシック" charset="0"/>
              <a:cs typeface="Consolas" charset="0"/>
              <a:sym typeface="Consolas" charset="0"/>
            </a:endParaRPr>
          </a:p>
          <a:p>
            <a:pPr algn="l"/>
            <a:r>
              <a:rPr lang="en-US" sz="1300" b="1" dirty="0">
                <a:solidFill>
                  <a:srgbClr val="002D99"/>
                </a:solidFill>
                <a:latin typeface="Consolas Bold" charset="0"/>
                <a:ea typeface="ＭＳ Ｐゴシック" charset="0"/>
                <a:cs typeface="Consolas Bold" charset="0"/>
                <a:sym typeface="Consolas Bold" charset="0"/>
              </a:rPr>
              <a:t>include</a:t>
            </a:r>
            <a:r>
              <a:rPr lang="en-US" sz="1300" dirty="0">
                <a:latin typeface="Consolas" charset="0"/>
                <a:ea typeface="ＭＳ Ｐゴシック" charset="0"/>
                <a:cs typeface="Consolas" charset="0"/>
                <a:sym typeface="Consolas" charset="0"/>
              </a:rPr>
              <a:t>(</a:t>
            </a:r>
            <a:r>
              <a:rPr lang="en-US" sz="1300" dirty="0" err="1">
                <a:latin typeface="Consolas" charset="0"/>
                <a:ea typeface="ＭＳ Ｐゴシック" charset="0"/>
                <a:cs typeface="Consolas" charset="0"/>
                <a:sym typeface="Consolas" charset="0"/>
              </a:rPr>
              <a:t>BodyStyle.tvl</a:t>
            </a:r>
            <a:r>
              <a:rPr lang="en-US" sz="1300" dirty="0">
                <a:latin typeface="Consolas" charset="0"/>
                <a:ea typeface="ＭＳ Ｐゴシック" charset="0"/>
                <a:cs typeface="Consolas" charset="0"/>
                <a:sym typeface="Consolas" charset="0"/>
              </a:rPr>
              <a:t>);</a:t>
            </a:r>
          </a:p>
          <a:p>
            <a:pPr algn="l"/>
            <a:r>
              <a:rPr lang="en-US" sz="1300" b="1" dirty="0">
                <a:solidFill>
                  <a:srgbClr val="002D99"/>
                </a:solidFill>
                <a:latin typeface="Consolas Bold" charset="0"/>
                <a:ea typeface="ＭＳ Ｐゴシック" charset="0"/>
                <a:cs typeface="Consolas Bold" charset="0"/>
                <a:sym typeface="Consolas Bold" charset="0"/>
              </a:rPr>
              <a:t>include</a:t>
            </a:r>
            <a:r>
              <a:rPr lang="en-US" sz="1300" dirty="0">
                <a:latin typeface="Consolas" charset="0"/>
                <a:ea typeface="ＭＳ Ｐゴシック" charset="0"/>
                <a:cs typeface="Consolas" charset="0"/>
                <a:sym typeface="Consolas" charset="0"/>
              </a:rPr>
              <a:t>(</a:t>
            </a:r>
            <a:r>
              <a:rPr lang="en-US" sz="1300" dirty="0" err="1">
                <a:latin typeface="Consolas" charset="0"/>
                <a:ea typeface="ＭＳ Ｐゴシック" charset="0"/>
                <a:cs typeface="Consolas" charset="0"/>
                <a:sym typeface="Consolas" charset="0"/>
              </a:rPr>
              <a:t>Model.tvl</a:t>
            </a:r>
            <a:r>
              <a:rPr lang="en-US" sz="1300" dirty="0">
                <a:latin typeface="Consolas" charset="0"/>
                <a:ea typeface="ＭＳ Ｐゴシック" charset="0"/>
                <a:cs typeface="Consolas" charset="0"/>
                <a:sym typeface="Consolas" charset="0"/>
              </a:rPr>
              <a:t>);</a:t>
            </a:r>
          </a:p>
          <a:p>
            <a:pPr algn="l"/>
            <a:r>
              <a:rPr lang="en-US" sz="1300" b="1" dirty="0">
                <a:solidFill>
                  <a:srgbClr val="002D99"/>
                </a:solidFill>
                <a:latin typeface="Consolas Bold" charset="0"/>
                <a:ea typeface="ＭＳ Ｐゴシック" charset="0"/>
                <a:cs typeface="Consolas Bold" charset="0"/>
                <a:sym typeface="Consolas Bold" charset="0"/>
              </a:rPr>
              <a:t>include</a:t>
            </a:r>
            <a:r>
              <a:rPr lang="en-US" sz="1300" dirty="0">
                <a:latin typeface="Consolas" charset="0"/>
                <a:ea typeface="ＭＳ Ｐゴシック" charset="0"/>
                <a:cs typeface="Consolas" charset="0"/>
                <a:sym typeface="Consolas" charset="0"/>
              </a:rPr>
              <a:t>(</a:t>
            </a:r>
            <a:r>
              <a:rPr lang="en-US" sz="1300" dirty="0" err="1">
                <a:latin typeface="Consolas" charset="0"/>
                <a:ea typeface="ＭＳ Ｐゴシック" charset="0"/>
                <a:cs typeface="Consolas" charset="0"/>
                <a:sym typeface="Consolas" charset="0"/>
              </a:rPr>
              <a:t>Engine.tvl</a:t>
            </a:r>
            <a:r>
              <a:rPr lang="en-US" sz="1300" dirty="0">
                <a:latin typeface="Consolas" charset="0"/>
                <a:ea typeface="ＭＳ Ｐゴシック" charset="0"/>
                <a:cs typeface="Consolas" charset="0"/>
                <a:sym typeface="Consolas" charset="0"/>
              </a:rPr>
              <a:t>);</a:t>
            </a:r>
          </a:p>
          <a:p>
            <a:pPr algn="l"/>
            <a:r>
              <a:rPr lang="en-US" sz="1300" b="1" dirty="0">
                <a:solidFill>
                  <a:srgbClr val="002D99"/>
                </a:solidFill>
                <a:latin typeface="Consolas Bold" charset="0"/>
                <a:ea typeface="ＭＳ Ｐゴシック" charset="0"/>
                <a:cs typeface="Consolas Bold" charset="0"/>
                <a:sym typeface="Consolas Bold" charset="0"/>
              </a:rPr>
              <a:t>include</a:t>
            </a:r>
            <a:r>
              <a:rPr lang="en-US" sz="1300" dirty="0">
                <a:latin typeface="Consolas" charset="0"/>
                <a:ea typeface="ＭＳ Ｐゴシック" charset="0"/>
                <a:cs typeface="Consolas" charset="0"/>
                <a:sym typeface="Consolas" charset="0"/>
              </a:rPr>
              <a:t>(</a:t>
            </a:r>
            <a:r>
              <a:rPr lang="en-US" sz="1300" dirty="0" err="1">
                <a:latin typeface="Consolas" charset="0"/>
                <a:ea typeface="ＭＳ Ｐゴシック" charset="0"/>
                <a:cs typeface="Consolas" charset="0"/>
                <a:sym typeface="Consolas" charset="0"/>
              </a:rPr>
              <a:t>Equipment.tvl</a:t>
            </a:r>
            <a:r>
              <a:rPr lang="en-US" sz="1300" dirty="0">
                <a:latin typeface="Consolas" charset="0"/>
                <a:ea typeface="ＭＳ Ｐゴシック" charset="0"/>
                <a:cs typeface="Consolas" charset="0"/>
                <a:sym typeface="Consolas" charset="0"/>
              </a:rPr>
              <a:t>);</a:t>
            </a:r>
          </a:p>
        </p:txBody>
      </p:sp>
      <p:pic>
        <p:nvPicPr>
          <p:cNvPr id="440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571" y="4077519"/>
            <a:ext cx="2187773"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6" name="Rectangle 4"/>
          <p:cNvSpPr>
            <a:spLocks/>
          </p:cNvSpPr>
          <p:nvPr/>
        </p:nvSpPr>
        <p:spPr bwMode="auto">
          <a:xfrm>
            <a:off x="5174754" y="4263093"/>
            <a:ext cx="2526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pPr algn="l"/>
            <a:r>
              <a:rPr lang="en-US" sz="1700" dirty="0">
                <a:ea typeface="ＭＳ Ｐゴシック" charset="0"/>
                <a:cs typeface="Helvetica Neue Light" charset="0"/>
              </a:rPr>
              <a:t>Split model in reusable parts </a:t>
            </a:r>
          </a:p>
          <a:p>
            <a:pPr algn="l"/>
            <a:r>
              <a:rPr lang="en-US" sz="1700" dirty="0">
                <a:ea typeface="ＭＳ Ｐゴシック" charset="0"/>
                <a:cs typeface="Helvetica Neue Light" charset="0"/>
              </a:rPr>
              <a:t>using external files</a:t>
            </a:r>
          </a:p>
        </p:txBody>
      </p:sp>
      <p:sp>
        <p:nvSpPr>
          <p:cNvPr id="7"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Modularity</a:t>
            </a:r>
            <a:endParaRPr lang="en-US" b="1" dirty="0">
              <a:solidFill>
                <a:srgbClr val="558ED5"/>
              </a:solidFill>
            </a:endParaRPr>
          </a:p>
        </p:txBody>
      </p:sp>
    </p:spTree>
    <p:extLst>
      <p:ext uri="{BB962C8B-B14F-4D97-AF65-F5344CB8AC3E}">
        <p14:creationId xmlns:p14="http://schemas.microsoft.com/office/powerpoint/2010/main" val="34760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Modularity</a:t>
            </a:r>
            <a:endParaRPr lang="en-US" b="1" dirty="0">
              <a:solidFill>
                <a:srgbClr val="558ED5"/>
              </a:solidFill>
            </a:endParaRPr>
          </a:p>
        </p:txBody>
      </p:sp>
      <p:sp>
        <p:nvSpPr>
          <p:cNvPr id="3" name="Rectangle 2"/>
          <p:cNvSpPr/>
          <p:nvPr/>
        </p:nvSpPr>
        <p:spPr>
          <a:xfrm>
            <a:off x="323528" y="1700808"/>
            <a:ext cx="4572000" cy="2492990"/>
          </a:xfrm>
          <a:prstGeom prst="rect">
            <a:avLst/>
          </a:prstGeom>
        </p:spPr>
        <p:txBody>
          <a:bodyPr>
            <a:spAutoFit/>
          </a:bodyPr>
          <a:lstStyle/>
          <a:p>
            <a:r>
              <a:rPr lang="fr-FR" sz="1200" dirty="0" err="1">
                <a:latin typeface="Consolas"/>
                <a:cs typeface="Consolas"/>
              </a:rPr>
              <a:t>BodyStyle</a:t>
            </a:r>
            <a:r>
              <a:rPr lang="fr-FR" sz="1200" b="1" dirty="0">
                <a:latin typeface="Consolas"/>
                <a:cs typeface="Consolas"/>
              </a:rPr>
              <a:t> </a:t>
            </a:r>
            <a:r>
              <a:rPr lang="fr-FR" sz="1200" dirty="0">
                <a:latin typeface="Consolas"/>
                <a:cs typeface="Consolas"/>
              </a:rPr>
              <a:t>{</a:t>
            </a:r>
          </a:p>
          <a:p>
            <a:r>
              <a:rPr lang="fr-FR" sz="1200" dirty="0">
                <a:latin typeface="Consolas"/>
                <a:cs typeface="Consolas"/>
              </a:rPr>
              <a:t> </a:t>
            </a:r>
            <a:r>
              <a:rPr lang="fr-FR" sz="1200" dirty="0" smtClean="0">
                <a:latin typeface="Consolas"/>
                <a:cs typeface="Consolas"/>
              </a:rPr>
              <a:t>   </a:t>
            </a:r>
            <a:r>
              <a:rPr lang="fr-FR" sz="1200" b="1" dirty="0" smtClean="0">
                <a:solidFill>
                  <a:srgbClr val="000090"/>
                </a:solidFill>
                <a:latin typeface="Consolas"/>
                <a:cs typeface="Consolas"/>
              </a:rPr>
              <a:t>group </a:t>
            </a:r>
            <a:r>
              <a:rPr lang="fr-FR" sz="1200" b="1" dirty="0" err="1">
                <a:solidFill>
                  <a:srgbClr val="000090"/>
                </a:solidFill>
                <a:latin typeface="Consolas"/>
                <a:cs typeface="Consolas"/>
              </a:rPr>
              <a:t>oneof</a:t>
            </a:r>
            <a:r>
              <a:rPr lang="fr-FR" sz="1200" dirty="0">
                <a:solidFill>
                  <a:srgbClr val="000090"/>
                </a:solidFill>
                <a:latin typeface="Consolas"/>
                <a:cs typeface="Consolas"/>
              </a:rPr>
              <a:t> </a:t>
            </a:r>
            <a:r>
              <a:rPr lang="fr-FR" sz="1200" dirty="0">
                <a:latin typeface="Consolas"/>
                <a:cs typeface="Consolas"/>
              </a:rPr>
              <a:t>{</a:t>
            </a:r>
          </a:p>
          <a:p>
            <a:r>
              <a:rPr lang="fr-FR" sz="1200" dirty="0" smtClean="0">
                <a:latin typeface="Consolas"/>
                <a:cs typeface="Consolas"/>
              </a:rPr>
              <a:t>	Avant</a:t>
            </a:r>
            <a:r>
              <a:rPr lang="fr-FR" sz="1200" dirty="0">
                <a:latin typeface="Consolas"/>
                <a:cs typeface="Consolas"/>
              </a:rPr>
              <a:t>,</a:t>
            </a:r>
          </a:p>
          <a:p>
            <a:r>
              <a:rPr lang="fr-FR" sz="1200" dirty="0" smtClean="0">
                <a:latin typeface="Consolas"/>
                <a:cs typeface="Consolas"/>
              </a:rPr>
              <a:t>	Door3</a:t>
            </a:r>
            <a:r>
              <a:rPr lang="fr-FR" sz="1200" dirty="0">
                <a:latin typeface="Consolas"/>
                <a:cs typeface="Consolas"/>
              </a:rPr>
              <a:t>,</a:t>
            </a:r>
          </a:p>
          <a:p>
            <a:r>
              <a:rPr lang="fr-FR" sz="1200" dirty="0" smtClean="0">
                <a:latin typeface="Consolas"/>
                <a:cs typeface="Consolas"/>
              </a:rPr>
              <a:t>	</a:t>
            </a:r>
            <a:r>
              <a:rPr lang="fr-FR" sz="1200" dirty="0" err="1" smtClean="0">
                <a:latin typeface="Consolas"/>
                <a:cs typeface="Consolas"/>
              </a:rPr>
              <a:t>Sportback</a:t>
            </a:r>
            <a:r>
              <a:rPr lang="fr-FR" sz="1200" dirty="0">
                <a:latin typeface="Consolas"/>
                <a:cs typeface="Consolas"/>
              </a:rPr>
              <a:t>,</a:t>
            </a:r>
          </a:p>
          <a:p>
            <a:r>
              <a:rPr lang="fr-FR" sz="1200" dirty="0" smtClean="0">
                <a:latin typeface="Consolas"/>
                <a:cs typeface="Consolas"/>
              </a:rPr>
              <a:t>	Coupe</a:t>
            </a:r>
            <a:r>
              <a:rPr lang="fr-FR" sz="1200" dirty="0">
                <a:latin typeface="Consolas"/>
                <a:cs typeface="Consolas"/>
              </a:rPr>
              <a:t>,</a:t>
            </a:r>
          </a:p>
          <a:p>
            <a:r>
              <a:rPr lang="fr-FR" sz="1200" dirty="0" smtClean="0">
                <a:latin typeface="Consolas"/>
                <a:cs typeface="Consolas"/>
              </a:rPr>
              <a:t>	Cabriolet</a:t>
            </a:r>
            <a:r>
              <a:rPr lang="fr-FR" sz="1200" dirty="0">
                <a:latin typeface="Consolas"/>
                <a:cs typeface="Consolas"/>
              </a:rPr>
              <a:t>,</a:t>
            </a:r>
          </a:p>
          <a:p>
            <a:r>
              <a:rPr lang="fr-FR" sz="1200" dirty="0" smtClean="0">
                <a:latin typeface="Consolas"/>
                <a:cs typeface="Consolas"/>
              </a:rPr>
              <a:t>	Roadster</a:t>
            </a:r>
            <a:r>
              <a:rPr lang="fr-FR" sz="1200" dirty="0">
                <a:latin typeface="Consolas"/>
                <a:cs typeface="Consolas"/>
              </a:rPr>
              <a:t>,</a:t>
            </a:r>
          </a:p>
          <a:p>
            <a:r>
              <a:rPr lang="fr-FR" sz="1200" dirty="0" smtClean="0">
                <a:latin typeface="Consolas"/>
                <a:cs typeface="Consolas"/>
              </a:rPr>
              <a:t>	</a:t>
            </a:r>
            <a:r>
              <a:rPr lang="fr-FR" sz="1200" dirty="0" err="1" smtClean="0">
                <a:latin typeface="Consolas"/>
                <a:cs typeface="Consolas"/>
              </a:rPr>
              <a:t>Spyder</a:t>
            </a:r>
            <a:r>
              <a:rPr lang="fr-FR" sz="1200" dirty="0">
                <a:latin typeface="Consolas"/>
                <a:cs typeface="Consolas"/>
              </a:rPr>
              <a:t>,</a:t>
            </a:r>
          </a:p>
          <a:p>
            <a:r>
              <a:rPr lang="fr-FR" sz="1200" dirty="0" smtClean="0">
                <a:latin typeface="Consolas"/>
                <a:cs typeface="Consolas"/>
              </a:rPr>
              <a:t>	SUV</a:t>
            </a:r>
            <a:endParaRPr lang="fr-FR" sz="1200" dirty="0">
              <a:latin typeface="Consolas"/>
              <a:cs typeface="Consolas"/>
            </a:endParaRPr>
          </a:p>
          <a:p>
            <a:r>
              <a:rPr lang="fr-FR" sz="1200" dirty="0">
                <a:latin typeface="Consolas"/>
                <a:cs typeface="Consolas"/>
              </a:rPr>
              <a:t>     }	</a:t>
            </a:r>
          </a:p>
          <a:p>
            <a:r>
              <a:rPr lang="fr-FR" sz="1200" dirty="0">
                <a:latin typeface="Consolas"/>
                <a:cs typeface="Consolas"/>
              </a:rPr>
              <a:t>	</a:t>
            </a:r>
          </a:p>
          <a:p>
            <a:r>
              <a:rPr lang="fr-FR" sz="1200" dirty="0">
                <a:latin typeface="Consolas"/>
                <a:cs typeface="Consolas"/>
              </a:rPr>
              <a:t>}</a:t>
            </a:r>
          </a:p>
        </p:txBody>
      </p:sp>
      <p:sp>
        <p:nvSpPr>
          <p:cNvPr id="4" name="Rectangle 3"/>
          <p:cNvSpPr/>
          <p:nvPr/>
        </p:nvSpPr>
        <p:spPr>
          <a:xfrm>
            <a:off x="3131840" y="1700808"/>
            <a:ext cx="4572000" cy="4339649"/>
          </a:xfrm>
          <a:prstGeom prst="rect">
            <a:avLst/>
          </a:prstGeom>
        </p:spPr>
        <p:txBody>
          <a:bodyPr>
            <a:spAutoFit/>
          </a:bodyPr>
          <a:lstStyle/>
          <a:p>
            <a:r>
              <a:rPr lang="fr-FR" sz="1200" dirty="0">
                <a:latin typeface="Consolas"/>
                <a:cs typeface="Consolas"/>
              </a:rPr>
              <a:t>Model</a:t>
            </a:r>
            <a:r>
              <a:rPr lang="fr-FR" sz="1200" b="1" dirty="0">
                <a:latin typeface="Consolas"/>
                <a:cs typeface="Consolas"/>
              </a:rPr>
              <a:t> </a:t>
            </a:r>
            <a:r>
              <a:rPr lang="fr-FR" sz="1200" dirty="0">
                <a:latin typeface="Consolas"/>
                <a:cs typeface="Consolas"/>
              </a:rPr>
              <a:t>{</a:t>
            </a:r>
          </a:p>
          <a:p>
            <a:r>
              <a:rPr lang="fr-FR" sz="1200" b="1" dirty="0" smtClean="0">
                <a:latin typeface="Consolas"/>
                <a:cs typeface="Consolas"/>
              </a:rPr>
              <a:t>    </a:t>
            </a:r>
            <a:r>
              <a:rPr lang="fr-FR" sz="1200" b="1" dirty="0" smtClean="0">
                <a:solidFill>
                  <a:srgbClr val="000090"/>
                </a:solidFill>
                <a:latin typeface="Consolas"/>
                <a:cs typeface="Consolas"/>
              </a:rPr>
              <a:t>group </a:t>
            </a:r>
            <a:r>
              <a:rPr lang="fr-FR" sz="1200" b="1" dirty="0" err="1">
                <a:solidFill>
                  <a:srgbClr val="000090"/>
                </a:solidFill>
                <a:latin typeface="Consolas"/>
                <a:cs typeface="Consolas"/>
              </a:rPr>
              <a:t>oneof</a:t>
            </a:r>
            <a:r>
              <a:rPr lang="fr-FR" sz="1200" dirty="0">
                <a:solidFill>
                  <a:srgbClr val="000090"/>
                </a:solidFill>
                <a:latin typeface="Consolas"/>
                <a:cs typeface="Consolas"/>
              </a:rPr>
              <a:t> </a:t>
            </a:r>
            <a:r>
              <a:rPr lang="fr-FR" sz="1200" dirty="0">
                <a:latin typeface="Consolas"/>
                <a:cs typeface="Consolas"/>
              </a:rPr>
              <a:t>{</a:t>
            </a:r>
          </a:p>
          <a:p>
            <a:pPr lvl="2"/>
            <a:r>
              <a:rPr lang="fr-FR" sz="1200" dirty="0">
                <a:latin typeface="Consolas"/>
                <a:cs typeface="Consolas"/>
              </a:rPr>
              <a:t>A1,</a:t>
            </a:r>
          </a:p>
          <a:p>
            <a:pPr lvl="2"/>
            <a:r>
              <a:rPr lang="fr-FR" sz="1200" dirty="0">
                <a:latin typeface="Consolas"/>
                <a:cs typeface="Consolas"/>
              </a:rPr>
              <a:t>A3,</a:t>
            </a:r>
          </a:p>
          <a:p>
            <a:pPr lvl="2"/>
            <a:r>
              <a:rPr lang="fr-FR" sz="1200" dirty="0">
                <a:latin typeface="Consolas"/>
                <a:cs typeface="Consolas"/>
              </a:rPr>
              <a:t>S3,</a:t>
            </a:r>
          </a:p>
          <a:p>
            <a:pPr lvl="2"/>
            <a:r>
              <a:rPr lang="fr-FR" sz="1200" dirty="0">
                <a:latin typeface="Consolas"/>
                <a:cs typeface="Consolas"/>
              </a:rPr>
              <a:t>A4,</a:t>
            </a:r>
          </a:p>
          <a:p>
            <a:pPr lvl="2"/>
            <a:r>
              <a:rPr lang="fr-FR" sz="1200" dirty="0">
                <a:latin typeface="Consolas"/>
                <a:cs typeface="Consolas"/>
              </a:rPr>
              <a:t>S4,</a:t>
            </a:r>
          </a:p>
          <a:p>
            <a:pPr lvl="2"/>
            <a:r>
              <a:rPr lang="fr-FR" sz="1200" dirty="0">
                <a:latin typeface="Consolas"/>
                <a:cs typeface="Consolas"/>
              </a:rPr>
              <a:t>A5,</a:t>
            </a:r>
          </a:p>
          <a:p>
            <a:pPr lvl="2"/>
            <a:r>
              <a:rPr lang="fr-FR" sz="1200" dirty="0">
                <a:latin typeface="Consolas"/>
                <a:cs typeface="Consolas"/>
              </a:rPr>
              <a:t>S5,</a:t>
            </a:r>
          </a:p>
          <a:p>
            <a:pPr lvl="2"/>
            <a:r>
              <a:rPr lang="fr-FR" sz="1200" dirty="0">
                <a:latin typeface="Consolas"/>
                <a:cs typeface="Consolas"/>
              </a:rPr>
              <a:t>RS5,</a:t>
            </a:r>
          </a:p>
          <a:p>
            <a:pPr lvl="2"/>
            <a:r>
              <a:rPr lang="fr-FR" sz="1200" dirty="0">
                <a:latin typeface="Consolas"/>
                <a:cs typeface="Consolas"/>
              </a:rPr>
              <a:t>A6,</a:t>
            </a:r>
          </a:p>
          <a:p>
            <a:pPr lvl="2"/>
            <a:r>
              <a:rPr lang="fr-FR" sz="1200" dirty="0">
                <a:latin typeface="Consolas"/>
                <a:cs typeface="Consolas"/>
              </a:rPr>
              <a:t>A7,</a:t>
            </a:r>
          </a:p>
          <a:p>
            <a:pPr lvl="2"/>
            <a:r>
              <a:rPr lang="fr-FR" sz="1200" dirty="0">
                <a:latin typeface="Consolas"/>
                <a:cs typeface="Consolas"/>
              </a:rPr>
              <a:t>A8,</a:t>
            </a:r>
          </a:p>
          <a:p>
            <a:pPr lvl="2"/>
            <a:r>
              <a:rPr lang="fr-FR" sz="1200" dirty="0">
                <a:latin typeface="Consolas"/>
                <a:cs typeface="Consolas"/>
              </a:rPr>
              <a:t>A8L,</a:t>
            </a:r>
          </a:p>
          <a:p>
            <a:pPr lvl="2"/>
            <a:r>
              <a:rPr lang="fr-FR" sz="1200" dirty="0">
                <a:latin typeface="Consolas"/>
                <a:cs typeface="Consolas"/>
              </a:rPr>
              <a:t>R8</a:t>
            </a:r>
          </a:p>
          <a:p>
            <a:pPr lvl="2"/>
            <a:r>
              <a:rPr lang="fr-FR" sz="1200" dirty="0">
                <a:latin typeface="Consolas"/>
                <a:cs typeface="Consolas"/>
              </a:rPr>
              <a:t>Q3,</a:t>
            </a:r>
          </a:p>
          <a:p>
            <a:pPr lvl="2"/>
            <a:r>
              <a:rPr lang="fr-FR" sz="1200" dirty="0">
                <a:latin typeface="Consolas"/>
                <a:cs typeface="Consolas"/>
              </a:rPr>
              <a:t>Q5,</a:t>
            </a:r>
          </a:p>
          <a:p>
            <a:pPr lvl="2"/>
            <a:r>
              <a:rPr lang="fr-FR" sz="1200" dirty="0">
                <a:latin typeface="Consolas"/>
                <a:cs typeface="Consolas"/>
              </a:rPr>
              <a:t>Q7,</a:t>
            </a:r>
          </a:p>
          <a:p>
            <a:pPr lvl="2"/>
            <a:r>
              <a:rPr lang="fr-FR" sz="1200" dirty="0">
                <a:latin typeface="Consolas"/>
                <a:cs typeface="Consolas"/>
              </a:rPr>
              <a:t>TT,</a:t>
            </a:r>
          </a:p>
          <a:p>
            <a:pPr lvl="2"/>
            <a:r>
              <a:rPr lang="fr-FR" sz="1200" dirty="0">
                <a:latin typeface="Consolas"/>
                <a:cs typeface="Consolas"/>
              </a:rPr>
              <a:t>TTS,</a:t>
            </a:r>
          </a:p>
          <a:p>
            <a:pPr lvl="2"/>
            <a:r>
              <a:rPr lang="fr-FR" sz="1200" dirty="0">
                <a:latin typeface="Consolas"/>
                <a:cs typeface="Consolas"/>
              </a:rPr>
              <a:t>TT RS</a:t>
            </a:r>
          </a:p>
          <a:p>
            <a:r>
              <a:rPr lang="fr-FR" sz="1200" dirty="0">
                <a:latin typeface="Consolas"/>
                <a:cs typeface="Consolas"/>
              </a:rPr>
              <a:t>     }	</a:t>
            </a:r>
          </a:p>
          <a:p>
            <a:r>
              <a:rPr lang="fr-FR" sz="1200" dirty="0">
                <a:latin typeface="Consolas"/>
                <a:cs typeface="Consolas"/>
              </a:rPr>
              <a:t>}</a:t>
            </a:r>
          </a:p>
        </p:txBody>
      </p:sp>
      <p:sp>
        <p:nvSpPr>
          <p:cNvPr id="6" name="Rectangle 5"/>
          <p:cNvSpPr/>
          <p:nvPr/>
        </p:nvSpPr>
        <p:spPr>
          <a:xfrm>
            <a:off x="5760640" y="1700808"/>
            <a:ext cx="4572000" cy="3416319"/>
          </a:xfrm>
          <a:prstGeom prst="rect">
            <a:avLst/>
          </a:prstGeom>
        </p:spPr>
        <p:txBody>
          <a:bodyPr>
            <a:spAutoFit/>
          </a:bodyPr>
          <a:lstStyle/>
          <a:p>
            <a:r>
              <a:rPr lang="fr-FR" sz="1200" dirty="0" err="1" smtClean="0">
                <a:latin typeface="Consolas"/>
                <a:cs typeface="Consolas"/>
              </a:rPr>
              <a:t>Engine</a:t>
            </a:r>
            <a:r>
              <a:rPr lang="fr-FR" sz="1200" b="1" dirty="0" smtClean="0">
                <a:latin typeface="Consolas"/>
                <a:cs typeface="Consolas"/>
              </a:rPr>
              <a:t> </a:t>
            </a:r>
            <a:r>
              <a:rPr lang="fr-FR" sz="1200" dirty="0" smtClean="0">
                <a:latin typeface="Consolas"/>
                <a:cs typeface="Consolas"/>
              </a:rPr>
              <a:t>{</a:t>
            </a:r>
          </a:p>
          <a:p>
            <a:r>
              <a:rPr lang="fr-FR" sz="1200" dirty="0" smtClean="0">
                <a:latin typeface="Consolas"/>
                <a:cs typeface="Consolas"/>
              </a:rPr>
              <a:t>   </a:t>
            </a:r>
            <a:r>
              <a:rPr lang="fr-FR" sz="1200" b="1" dirty="0" smtClean="0">
                <a:solidFill>
                  <a:srgbClr val="000090"/>
                </a:solidFill>
                <a:latin typeface="Consolas"/>
                <a:cs typeface="Consolas"/>
              </a:rPr>
              <a:t>group </a:t>
            </a:r>
            <a:r>
              <a:rPr lang="fr-FR" sz="1200" b="1" dirty="0" err="1" smtClean="0">
                <a:solidFill>
                  <a:srgbClr val="000090"/>
                </a:solidFill>
                <a:latin typeface="Consolas"/>
                <a:cs typeface="Consolas"/>
              </a:rPr>
              <a:t>oneof</a:t>
            </a:r>
            <a:r>
              <a:rPr lang="fr-FR" sz="1200" dirty="0" smtClean="0">
                <a:solidFill>
                  <a:srgbClr val="000090"/>
                </a:solidFill>
                <a:latin typeface="Consolas"/>
                <a:cs typeface="Consolas"/>
              </a:rPr>
              <a:t> </a:t>
            </a:r>
            <a:r>
              <a:rPr lang="fr-FR" sz="1200" dirty="0" smtClean="0">
                <a:latin typeface="Consolas"/>
                <a:cs typeface="Consolas"/>
              </a:rPr>
              <a:t>{</a:t>
            </a:r>
          </a:p>
          <a:p>
            <a:pPr lvl="1"/>
            <a:r>
              <a:rPr lang="fr-FR" sz="1200" dirty="0" smtClean="0">
                <a:latin typeface="Consolas"/>
                <a:cs typeface="Consolas"/>
              </a:rPr>
              <a:t>SE12TFSI,</a:t>
            </a:r>
          </a:p>
          <a:p>
            <a:pPr lvl="1"/>
            <a:r>
              <a:rPr lang="fr-FR" sz="1200" dirty="0" smtClean="0">
                <a:latin typeface="Consolas"/>
                <a:cs typeface="Consolas"/>
              </a:rPr>
              <a:t>CE14TFSI,</a:t>
            </a:r>
          </a:p>
          <a:p>
            <a:pPr lvl="1"/>
            <a:r>
              <a:rPr lang="fr-FR" sz="1200" dirty="0" smtClean="0">
                <a:latin typeface="Consolas"/>
                <a:cs typeface="Consolas"/>
              </a:rPr>
              <a:t>CE14TFSI119,</a:t>
            </a:r>
          </a:p>
          <a:p>
            <a:pPr lvl="1"/>
            <a:r>
              <a:rPr lang="fr-FR" sz="1200" dirty="0" smtClean="0">
                <a:latin typeface="Consolas"/>
                <a:cs typeface="Consolas"/>
              </a:rPr>
              <a:t>Sport12TFSI,</a:t>
            </a:r>
          </a:p>
          <a:p>
            <a:pPr lvl="1"/>
            <a:r>
              <a:rPr lang="fr-FR" sz="1200" dirty="0" smtClean="0">
                <a:latin typeface="Consolas"/>
                <a:cs typeface="Consolas"/>
              </a:rPr>
              <a:t>Sport14TFSI,</a:t>
            </a:r>
          </a:p>
          <a:p>
            <a:pPr lvl="1"/>
            <a:r>
              <a:rPr lang="fr-FR" sz="1200" dirty="0" smtClean="0">
                <a:latin typeface="Consolas"/>
                <a:cs typeface="Consolas"/>
              </a:rPr>
              <a:t>Sport14TFSI119,</a:t>
            </a:r>
          </a:p>
          <a:p>
            <a:pPr lvl="1"/>
            <a:r>
              <a:rPr lang="fr-FR" sz="1200" dirty="0" smtClean="0">
                <a:latin typeface="Consolas"/>
                <a:cs typeface="Consolas"/>
              </a:rPr>
              <a:t>BlackEdition14TFSI,</a:t>
            </a:r>
          </a:p>
          <a:p>
            <a:pPr lvl="1"/>
            <a:r>
              <a:rPr lang="fr-FR" sz="1200" dirty="0" smtClean="0">
                <a:latin typeface="Consolas"/>
                <a:cs typeface="Consolas"/>
              </a:rPr>
              <a:t>SLine12TFSI,</a:t>
            </a:r>
          </a:p>
          <a:p>
            <a:pPr lvl="1"/>
            <a:r>
              <a:rPr lang="fr-FR" sz="1200" dirty="0" smtClean="0">
                <a:latin typeface="Consolas"/>
                <a:cs typeface="Consolas"/>
              </a:rPr>
              <a:t>SLine14TFSI,</a:t>
            </a:r>
          </a:p>
          <a:p>
            <a:pPr lvl="1"/>
            <a:r>
              <a:rPr lang="fr-FR" sz="1200" dirty="0" smtClean="0">
                <a:latin typeface="Consolas"/>
                <a:cs typeface="Consolas"/>
              </a:rPr>
              <a:t>SE16TDI,</a:t>
            </a:r>
          </a:p>
          <a:p>
            <a:pPr lvl="1"/>
            <a:r>
              <a:rPr lang="fr-FR" sz="1200" dirty="0" smtClean="0">
                <a:latin typeface="Consolas"/>
                <a:cs typeface="Consolas"/>
              </a:rPr>
              <a:t>CE16TDI,</a:t>
            </a:r>
          </a:p>
          <a:p>
            <a:pPr lvl="1"/>
            <a:r>
              <a:rPr lang="fr-FR" sz="1200" dirty="0" smtClean="0">
                <a:latin typeface="Consolas"/>
                <a:cs typeface="Consolas"/>
              </a:rPr>
              <a:t>CE20TDI,</a:t>
            </a:r>
          </a:p>
          <a:p>
            <a:pPr lvl="1"/>
            <a:r>
              <a:rPr lang="fr-FR" sz="1200" dirty="0" smtClean="0">
                <a:latin typeface="Consolas"/>
                <a:cs typeface="Consolas"/>
              </a:rPr>
              <a:t>...</a:t>
            </a:r>
          </a:p>
          <a:p>
            <a:r>
              <a:rPr lang="fr-FR" sz="1200" dirty="0" smtClean="0">
                <a:latin typeface="Consolas"/>
                <a:cs typeface="Consolas"/>
              </a:rPr>
              <a:t>     }	</a:t>
            </a:r>
          </a:p>
          <a:p>
            <a:r>
              <a:rPr lang="fr-FR" sz="1200" dirty="0" smtClean="0">
                <a:latin typeface="Consolas"/>
                <a:cs typeface="Consolas"/>
              </a:rPr>
              <a:t>	</a:t>
            </a:r>
          </a:p>
          <a:p>
            <a:r>
              <a:rPr lang="fr-FR" sz="1200" dirty="0" smtClean="0">
                <a:latin typeface="Consolas"/>
                <a:cs typeface="Consolas"/>
              </a:rPr>
              <a:t>}</a:t>
            </a:r>
            <a:endParaRPr lang="fr-FR" sz="1200" dirty="0">
              <a:latin typeface="Consolas"/>
              <a:cs typeface="Consolas"/>
            </a:endParaRPr>
          </a:p>
        </p:txBody>
      </p:sp>
      <p:sp>
        <p:nvSpPr>
          <p:cNvPr id="7" name="Rectangle 6"/>
          <p:cNvSpPr/>
          <p:nvPr/>
        </p:nvSpPr>
        <p:spPr>
          <a:xfrm>
            <a:off x="323528" y="1124744"/>
            <a:ext cx="1406229" cy="369332"/>
          </a:xfrm>
          <a:prstGeom prst="rect">
            <a:avLst/>
          </a:prstGeom>
        </p:spPr>
        <p:txBody>
          <a:bodyPr wrap="none">
            <a:spAutoFit/>
          </a:bodyPr>
          <a:lstStyle/>
          <a:p>
            <a:r>
              <a:rPr lang="fr-FR" dirty="0" err="1"/>
              <a:t>BodyStyle.tvl</a:t>
            </a:r>
            <a:endParaRPr lang="fr-FR" dirty="0"/>
          </a:p>
        </p:txBody>
      </p:sp>
      <p:sp>
        <p:nvSpPr>
          <p:cNvPr id="8" name="Rectangle 7"/>
          <p:cNvSpPr/>
          <p:nvPr/>
        </p:nvSpPr>
        <p:spPr>
          <a:xfrm>
            <a:off x="3059832" y="1124744"/>
            <a:ext cx="1085679" cy="369332"/>
          </a:xfrm>
          <a:prstGeom prst="rect">
            <a:avLst/>
          </a:prstGeom>
        </p:spPr>
        <p:txBody>
          <a:bodyPr wrap="none">
            <a:spAutoFit/>
          </a:bodyPr>
          <a:lstStyle/>
          <a:p>
            <a:r>
              <a:rPr lang="fr-FR" dirty="0" err="1"/>
              <a:t>Model.tvl</a:t>
            </a:r>
            <a:endParaRPr lang="fr-FR" dirty="0"/>
          </a:p>
        </p:txBody>
      </p:sp>
      <p:sp>
        <p:nvSpPr>
          <p:cNvPr id="9" name="Rectangle 8"/>
          <p:cNvSpPr/>
          <p:nvPr/>
        </p:nvSpPr>
        <p:spPr>
          <a:xfrm>
            <a:off x="5724128" y="1124744"/>
            <a:ext cx="1109235" cy="369332"/>
          </a:xfrm>
          <a:prstGeom prst="rect">
            <a:avLst/>
          </a:prstGeom>
        </p:spPr>
        <p:txBody>
          <a:bodyPr wrap="none">
            <a:spAutoFit/>
          </a:bodyPr>
          <a:lstStyle/>
          <a:p>
            <a:r>
              <a:rPr lang="fr-FR" dirty="0" err="1"/>
              <a:t>Engine.tvl</a:t>
            </a:r>
            <a:endParaRPr lang="fr-FR" dirty="0"/>
          </a:p>
        </p:txBody>
      </p:sp>
    </p:spTree>
    <p:extLst>
      <p:ext uri="{BB962C8B-B14F-4D97-AF65-F5344CB8AC3E}">
        <p14:creationId xmlns:p14="http://schemas.microsoft.com/office/powerpoint/2010/main" val="2101497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457200" y="1600200"/>
            <a:ext cx="8686800" cy="4997152"/>
          </a:xfrm>
          <a:ln/>
        </p:spPr>
        <p:txBody>
          <a:bodyPr>
            <a:normAutofit fontScale="77500" lnSpcReduction="20000"/>
          </a:bodyPr>
          <a:lstStyle/>
          <a:p>
            <a:r>
              <a:rPr lang="en-US" dirty="0" smtClean="0"/>
              <a:t>Key references</a:t>
            </a:r>
          </a:p>
          <a:p>
            <a:pPr lvl="1"/>
            <a:r>
              <a:rPr lang="en-US" dirty="0" err="1" smtClean="0"/>
              <a:t>Classen</a:t>
            </a:r>
            <a:r>
              <a:rPr lang="en-US" dirty="0"/>
              <a:t>, A.; Boucher, Q. and Heymans, P. A Text-based Approach to Feature </a:t>
            </a:r>
            <a:r>
              <a:rPr lang="en-US" dirty="0" err="1"/>
              <a:t>Modelling</a:t>
            </a:r>
            <a:r>
              <a:rPr lang="en-US" dirty="0"/>
              <a:t>: Syntax and Semantics of TVL. In Science of Computer </a:t>
            </a:r>
            <a:r>
              <a:rPr lang="en-US" dirty="0" smtClean="0"/>
              <a:t>Programming (SCP), </a:t>
            </a:r>
            <a:r>
              <a:rPr lang="en-US" dirty="0"/>
              <a:t>Special Issue on Software </a:t>
            </a:r>
            <a:r>
              <a:rPr lang="en-US" dirty="0" smtClean="0"/>
              <a:t>Evolution</a:t>
            </a:r>
          </a:p>
          <a:p>
            <a:pPr lvl="1"/>
            <a:r>
              <a:rPr lang="en-US" b="1" dirty="0" err="1" smtClean="0"/>
              <a:t>Hubaux</a:t>
            </a:r>
            <a:r>
              <a:rPr lang="en-US" b="1" dirty="0"/>
              <a:t>, A.; Boucher, Q.; Hartman, H.; Michel, R. and Heymans, P. Evaluating a Text-based Feature </a:t>
            </a:r>
            <a:r>
              <a:rPr lang="en-US" b="1" dirty="0" err="1"/>
              <a:t>Modelling</a:t>
            </a:r>
            <a:r>
              <a:rPr lang="en-US" b="1" dirty="0"/>
              <a:t> Language: Four Industrial Case </a:t>
            </a:r>
            <a:r>
              <a:rPr lang="en-US" b="1" dirty="0" smtClean="0"/>
              <a:t>(SLE </a:t>
            </a:r>
            <a:r>
              <a:rPr lang="en-US" b="1" dirty="0"/>
              <a:t>2010</a:t>
            </a:r>
            <a:r>
              <a:rPr lang="en-US" b="1" dirty="0" smtClean="0"/>
              <a:t>)</a:t>
            </a:r>
          </a:p>
          <a:p>
            <a:pPr lvl="1"/>
            <a:r>
              <a:rPr lang="en-US" dirty="0"/>
              <a:t>http://</a:t>
            </a:r>
            <a:r>
              <a:rPr lang="en-US" dirty="0" err="1"/>
              <a:t>info.fundp.ac.be</a:t>
            </a:r>
            <a:r>
              <a:rPr lang="en-US" dirty="0"/>
              <a:t>/</a:t>
            </a:r>
            <a:r>
              <a:rPr lang="en-US" dirty="0" err="1"/>
              <a:t>tvl</a:t>
            </a:r>
            <a:r>
              <a:rPr lang="en-US" dirty="0"/>
              <a:t>/</a:t>
            </a:r>
          </a:p>
          <a:p>
            <a:r>
              <a:rPr lang="en-US" dirty="0" smtClean="0"/>
              <a:t>Support</a:t>
            </a:r>
          </a:p>
          <a:p>
            <a:pPr lvl="1"/>
            <a:r>
              <a:rPr lang="en-US" dirty="0" smtClean="0"/>
              <a:t>Parser </a:t>
            </a:r>
            <a:r>
              <a:rPr lang="en-US" dirty="0"/>
              <a:t>/ Syntactic and semantic checker </a:t>
            </a:r>
          </a:p>
          <a:p>
            <a:pPr lvl="1"/>
            <a:r>
              <a:rPr lang="en-US" dirty="0"/>
              <a:t>SAT-based checker for Boolean models</a:t>
            </a:r>
          </a:p>
          <a:p>
            <a:endParaRPr lang="en-US" dirty="0" smtClean="0"/>
          </a:p>
          <a:p>
            <a:r>
              <a:rPr lang="en-US" dirty="0" smtClean="0"/>
              <a:t>Lessons learned</a:t>
            </a:r>
          </a:p>
          <a:p>
            <a:pPr lvl="1"/>
            <a:r>
              <a:rPr lang="en-US" dirty="0" smtClean="0"/>
              <a:t>Textual </a:t>
            </a:r>
            <a:r>
              <a:rPr lang="en-US" dirty="0" err="1" smtClean="0"/>
              <a:t>vs</a:t>
            </a:r>
            <a:r>
              <a:rPr lang="en-US" dirty="0" smtClean="0"/>
              <a:t> graphical languages</a:t>
            </a:r>
          </a:p>
          <a:p>
            <a:pPr lvl="1"/>
            <a:r>
              <a:rPr lang="en-US" dirty="0" smtClean="0"/>
              <a:t>Semantics of your language matter</a:t>
            </a:r>
            <a:endParaRPr lang="en-US" dirty="0"/>
          </a:p>
        </p:txBody>
      </p:sp>
      <p:sp>
        <p:nvSpPr>
          <p:cNvPr id="5"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558ED5"/>
                </a:solidFill>
              </a:rPr>
              <a:t>TVL : Tools</a:t>
            </a:r>
            <a:endParaRPr lang="en-US" b="1" dirty="0">
              <a:solidFill>
                <a:srgbClr val="558ED5"/>
              </a:solidFill>
            </a:endParaRPr>
          </a:p>
        </p:txBody>
      </p:sp>
    </p:spTree>
    <p:extLst>
      <p:ext uri="{BB962C8B-B14F-4D97-AF65-F5344CB8AC3E}">
        <p14:creationId xmlns:p14="http://schemas.microsoft.com/office/powerpoint/2010/main" val="276530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8002191"/>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I want to analyze and play with my specification! </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348828415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4716016" y="188640"/>
            <a:ext cx="4608512" cy="3096344"/>
          </a:xfrm>
          <a:prstGeom prst="irregularSeal1">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err="1">
                <a:solidFill>
                  <a:schemeClr val="tx1"/>
                </a:solidFill>
              </a:rPr>
              <a:t>Empty</a:t>
            </a:r>
            <a:r>
              <a:rPr lang="fr-FR" sz="2800" b="1" dirty="0">
                <a:solidFill>
                  <a:schemeClr val="tx1"/>
                </a:solidFill>
              </a:rPr>
              <a:t> set of </a:t>
            </a:r>
            <a:r>
              <a:rPr lang="fr-FR" sz="2800" b="1" dirty="0" smtClean="0">
                <a:solidFill>
                  <a:schemeClr val="tx1"/>
                </a:solidFill>
              </a:rPr>
              <a:t>configurations</a:t>
            </a:r>
            <a:endParaRPr lang="fr-FR" sz="2800" b="1" dirty="0">
              <a:solidFill>
                <a:schemeClr val="tx1"/>
              </a:solidFill>
            </a:endParaRPr>
          </a:p>
        </p:txBody>
      </p:sp>
      <p:pic>
        <p:nvPicPr>
          <p:cNvPr id="4" name="Picture 8" descr="Capture d’écran 2012-09-04 à 14.57.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268760"/>
            <a:ext cx="3332186" cy="3744416"/>
          </a:xfrm>
          <a:prstGeom prst="rect">
            <a:avLst/>
          </a:prstGeom>
          <a:ln>
            <a:solidFill>
              <a:srgbClr val="000000"/>
            </a:solidFill>
          </a:ln>
        </p:spPr>
      </p:pic>
      <p:pic>
        <p:nvPicPr>
          <p:cNvPr id="6" name="Picture 2"/>
          <p:cNvPicPr>
            <a:picLocks noChangeAspect="1"/>
          </p:cNvPicPr>
          <p:nvPr/>
        </p:nvPicPr>
        <p:blipFill>
          <a:blip r:embed="rId3"/>
          <a:stretch>
            <a:fillRect/>
          </a:stretch>
        </p:blipFill>
        <p:spPr>
          <a:xfrm>
            <a:off x="6409798" y="5561856"/>
            <a:ext cx="2734202" cy="1296144"/>
          </a:xfrm>
          <a:prstGeom prst="rect">
            <a:avLst/>
          </a:prstGeom>
        </p:spPr>
      </p:pic>
    </p:spTree>
    <p:extLst>
      <p:ext uri="{BB962C8B-B14F-4D97-AF65-F5344CB8AC3E}">
        <p14:creationId xmlns:p14="http://schemas.microsoft.com/office/powerpoint/2010/main" val="17998156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4716016" y="188640"/>
            <a:ext cx="3312368" cy="2448272"/>
          </a:xfrm>
          <a:prstGeom prst="irregularSeal1">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solidFill>
                  <a:schemeClr val="tx1"/>
                </a:solidFill>
              </a:rPr>
              <a:t>Dead </a:t>
            </a:r>
            <a:r>
              <a:rPr lang="fr-FR" sz="2000" b="1" dirty="0" err="1" smtClean="0">
                <a:solidFill>
                  <a:schemeClr val="tx1"/>
                </a:solidFill>
              </a:rPr>
              <a:t>feature</a:t>
            </a:r>
            <a:endParaRPr lang="fr-FR" sz="2000" b="1" dirty="0">
              <a:solidFill>
                <a:schemeClr val="tx1"/>
              </a:solidFill>
            </a:endParaRPr>
          </a:p>
        </p:txBody>
      </p:sp>
      <p:pic>
        <p:nvPicPr>
          <p:cNvPr id="4" name="Picture 5" descr="Capture d’écran 2012-09-04 à 16.32.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0"/>
            <a:ext cx="2160240" cy="6718712"/>
          </a:xfrm>
          <a:prstGeom prst="rect">
            <a:avLst/>
          </a:prstGeom>
          <a:ln>
            <a:solidFill>
              <a:srgbClr val="000000"/>
            </a:solidFill>
          </a:ln>
        </p:spPr>
      </p:pic>
      <p:sp>
        <p:nvSpPr>
          <p:cNvPr id="5" name="Explosion 1 4"/>
          <p:cNvSpPr/>
          <p:nvPr/>
        </p:nvSpPr>
        <p:spPr>
          <a:xfrm>
            <a:off x="3635896" y="2924944"/>
            <a:ext cx="3312368" cy="2304256"/>
          </a:xfrm>
          <a:prstGeom prst="irregularSeal1">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solidFill>
                  <a:schemeClr val="tx1"/>
                </a:solidFill>
              </a:rPr>
              <a:t>False </a:t>
            </a:r>
            <a:r>
              <a:rPr lang="fr-FR" sz="2000" b="1" dirty="0" err="1" smtClean="0">
                <a:solidFill>
                  <a:schemeClr val="tx1"/>
                </a:solidFill>
              </a:rPr>
              <a:t>optional</a:t>
            </a:r>
            <a:r>
              <a:rPr lang="fr-FR" sz="2000" b="1" dirty="0" smtClean="0">
                <a:solidFill>
                  <a:schemeClr val="tx1"/>
                </a:solidFill>
              </a:rPr>
              <a:t> </a:t>
            </a:r>
            <a:r>
              <a:rPr lang="fr-FR" sz="2000" b="1" dirty="0" err="1" smtClean="0">
                <a:solidFill>
                  <a:schemeClr val="tx1"/>
                </a:solidFill>
              </a:rPr>
              <a:t>feature</a:t>
            </a:r>
            <a:endParaRPr lang="fr-FR" sz="2000" b="1" dirty="0">
              <a:solidFill>
                <a:schemeClr val="tx1"/>
              </a:solidFill>
            </a:endParaRPr>
          </a:p>
        </p:txBody>
      </p:sp>
      <p:pic>
        <p:nvPicPr>
          <p:cNvPr id="6" name="Picture 2"/>
          <p:cNvPicPr>
            <a:picLocks noChangeAspect="1"/>
          </p:cNvPicPr>
          <p:nvPr/>
        </p:nvPicPr>
        <p:blipFill>
          <a:blip r:embed="rId3"/>
          <a:stretch>
            <a:fillRect/>
          </a:stretch>
        </p:blipFill>
        <p:spPr>
          <a:xfrm>
            <a:off x="6409798" y="5561856"/>
            <a:ext cx="2734202" cy="1296144"/>
          </a:xfrm>
          <a:prstGeom prst="rect">
            <a:avLst/>
          </a:prstGeom>
        </p:spPr>
      </p:pic>
    </p:spTree>
    <p:extLst>
      <p:ext uri="{BB962C8B-B14F-4D97-AF65-F5344CB8AC3E}">
        <p14:creationId xmlns:p14="http://schemas.microsoft.com/office/powerpoint/2010/main" val="10888589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4716016" y="188640"/>
            <a:ext cx="4608512" cy="3096344"/>
          </a:xfrm>
          <a:prstGeom prst="irregularSeal1">
            <a:avLst/>
          </a:prstGeom>
          <a:solidFill>
            <a:schemeClr val="tx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err="1" smtClean="0">
                <a:solidFill>
                  <a:schemeClr val="tx1"/>
                </a:solidFill>
              </a:rPr>
              <a:t>Core</a:t>
            </a:r>
            <a:r>
              <a:rPr lang="fr-FR" sz="2800" b="1" dirty="0" smtClean="0">
                <a:solidFill>
                  <a:schemeClr val="tx1"/>
                </a:solidFill>
              </a:rPr>
              <a:t> </a:t>
            </a:r>
            <a:r>
              <a:rPr lang="fr-FR" sz="2800" b="1" dirty="0" err="1" smtClean="0">
                <a:solidFill>
                  <a:schemeClr val="tx1"/>
                </a:solidFill>
              </a:rPr>
              <a:t>features</a:t>
            </a:r>
            <a:endParaRPr lang="fr-FR" sz="2800" b="1" dirty="0">
              <a:solidFill>
                <a:schemeClr val="tx1"/>
              </a:solidFill>
            </a:endParaRPr>
          </a:p>
        </p:txBody>
      </p:sp>
      <p:pic>
        <p:nvPicPr>
          <p:cNvPr id="4" name="Picture 28" descr="Capture d’écran 2012-09-02 à 15.34.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4104456" cy="3209500"/>
          </a:xfrm>
          <a:prstGeom prst="rect">
            <a:avLst/>
          </a:prstGeom>
          <a:ln>
            <a:solidFill>
              <a:srgbClr val="000000"/>
            </a:solidFill>
          </a:ln>
        </p:spPr>
      </p:pic>
      <p:sp>
        <p:nvSpPr>
          <p:cNvPr id="5" name="Rectangle 4"/>
          <p:cNvSpPr/>
          <p:nvPr/>
        </p:nvSpPr>
        <p:spPr>
          <a:xfrm>
            <a:off x="4643715" y="3717032"/>
            <a:ext cx="4464496" cy="954107"/>
          </a:xfrm>
          <a:prstGeom prst="rect">
            <a:avLst/>
          </a:prstGeom>
        </p:spPr>
        <p:txBody>
          <a:bodyPr wrap="square">
            <a:spAutoFit/>
          </a:bodyPr>
          <a:lstStyle/>
          <a:p>
            <a:r>
              <a:rPr lang="en-US" sz="2800" dirty="0"/>
              <a:t>{</a:t>
            </a:r>
            <a:r>
              <a:rPr lang="en-US" sz="2800" dirty="0" err="1" smtClean="0"/>
              <a:t>CarEquipment</a:t>
            </a:r>
            <a:r>
              <a:rPr lang="en-US" sz="2800" dirty="0" smtClean="0"/>
              <a:t>, Comfort, </a:t>
            </a:r>
            <a:r>
              <a:rPr lang="en-US" sz="2800" dirty="0" err="1" smtClean="0"/>
              <a:t>DrivingAndSafety</a:t>
            </a:r>
            <a:r>
              <a:rPr lang="en-US" sz="2800" dirty="0" smtClean="0"/>
              <a:t>, </a:t>
            </a:r>
            <a:r>
              <a:rPr lang="en-US" sz="2800" dirty="0" err="1" smtClean="0"/>
              <a:t>Healthing</a:t>
            </a:r>
            <a:r>
              <a:rPr lang="en-US" sz="2800" dirty="0"/>
              <a:t>}</a:t>
            </a:r>
          </a:p>
        </p:txBody>
      </p:sp>
      <p:pic>
        <p:nvPicPr>
          <p:cNvPr id="8" name="Picture 2"/>
          <p:cNvPicPr>
            <a:picLocks noChangeAspect="1"/>
          </p:cNvPicPr>
          <p:nvPr/>
        </p:nvPicPr>
        <p:blipFill>
          <a:blip r:embed="rId3"/>
          <a:stretch>
            <a:fillRect/>
          </a:stretch>
        </p:blipFill>
        <p:spPr>
          <a:xfrm>
            <a:off x="6409798" y="5561856"/>
            <a:ext cx="2734202" cy="1296144"/>
          </a:xfrm>
          <a:prstGeom prst="rect">
            <a:avLst/>
          </a:prstGeom>
        </p:spPr>
      </p:pic>
    </p:spTree>
    <p:extLst>
      <p:ext uri="{BB962C8B-B14F-4D97-AF65-F5344CB8AC3E}">
        <p14:creationId xmlns:p14="http://schemas.microsoft.com/office/powerpoint/2010/main" val="14676490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5639624" y="2492896"/>
            <a:ext cx="3528392" cy="1872208"/>
          </a:xfrm>
          <a:prstGeom prst="irregularSeal1">
            <a:avLst/>
          </a:prstGeom>
          <a:solidFill>
            <a:schemeClr val="tx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rPr>
              <a:t>Interactive Configuration</a:t>
            </a:r>
            <a:endParaRPr lang="fr-FR" sz="2400" b="1" dirty="0">
              <a:solidFill>
                <a:schemeClr val="tx1"/>
              </a:solidFill>
            </a:endParaRPr>
          </a:p>
        </p:txBody>
      </p:sp>
      <p:pic>
        <p:nvPicPr>
          <p:cNvPr id="4" name="Image 3" descr="Capture d’écran 2012-10-26 à 06.2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636912"/>
            <a:ext cx="3384376" cy="1544327"/>
          </a:xfrm>
          <a:prstGeom prst="rect">
            <a:avLst/>
          </a:prstGeom>
        </p:spPr>
      </p:pic>
      <p:pic>
        <p:nvPicPr>
          <p:cNvPr id="5" name="Image 4" descr="Capture d’écran 2012-10-26 à 06.2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4221088"/>
            <a:ext cx="3168352" cy="1465492"/>
          </a:xfrm>
          <a:prstGeom prst="rect">
            <a:avLst/>
          </a:prstGeom>
        </p:spPr>
      </p:pic>
      <p:pic>
        <p:nvPicPr>
          <p:cNvPr id="6" name="Image 5" descr="Capture d’écran 2012-10-26 à 06.29.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5229200"/>
            <a:ext cx="3194721" cy="1512168"/>
          </a:xfrm>
          <a:prstGeom prst="rect">
            <a:avLst/>
          </a:prstGeom>
        </p:spPr>
      </p:pic>
      <p:pic>
        <p:nvPicPr>
          <p:cNvPr id="7" name="Picture 2"/>
          <p:cNvPicPr>
            <a:picLocks noChangeAspect="1"/>
          </p:cNvPicPr>
          <p:nvPr/>
        </p:nvPicPr>
        <p:blipFill>
          <a:blip r:embed="rId5"/>
          <a:stretch>
            <a:fillRect/>
          </a:stretch>
        </p:blipFill>
        <p:spPr>
          <a:xfrm>
            <a:off x="6409798" y="-19244"/>
            <a:ext cx="2734202" cy="1296144"/>
          </a:xfrm>
          <a:prstGeom prst="rect">
            <a:avLst/>
          </a:prstGeom>
        </p:spPr>
      </p:pic>
      <p:pic>
        <p:nvPicPr>
          <p:cNvPr id="8" name="Picture 28" descr="Capture d’écran 2012-09-02 à 15.34.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31840" cy="2448958"/>
          </a:xfrm>
          <a:prstGeom prst="rect">
            <a:avLst/>
          </a:prstGeom>
          <a:ln>
            <a:solidFill>
              <a:srgbClr val="000000"/>
            </a:solidFill>
          </a:ln>
        </p:spPr>
      </p:pic>
    </p:spTree>
    <p:extLst>
      <p:ext uri="{BB962C8B-B14F-4D97-AF65-F5344CB8AC3E}">
        <p14:creationId xmlns:p14="http://schemas.microsoft.com/office/powerpoint/2010/main" val="42163506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ZoneTexte 58"/>
          <p:cNvSpPr txBox="1"/>
          <p:nvPr/>
        </p:nvSpPr>
        <p:spPr>
          <a:xfrm>
            <a:off x="0" y="0"/>
            <a:ext cx="9144000" cy="523220"/>
          </a:xfrm>
          <a:prstGeom prst="rect">
            <a:avLst/>
          </a:prstGeom>
          <a:noFill/>
          <a:ln w="25400">
            <a:solidFill>
              <a:schemeClr val="tx1"/>
            </a:solidFill>
          </a:ln>
        </p:spPr>
        <p:txBody>
          <a:bodyPr wrap="square" rtlCol="0">
            <a:spAutoFit/>
          </a:bodyPr>
          <a:lstStyle/>
          <a:p>
            <a:pPr algn="ctr"/>
            <a:r>
              <a:rPr lang="en-US" sz="2800" b="1" dirty="0" smtClean="0"/>
              <a:t>Domain engineering (development </a:t>
            </a:r>
            <a:r>
              <a:rPr lang="en-US" sz="2800" b="1" u="sng" dirty="0" smtClean="0"/>
              <a:t>for reuse</a:t>
            </a:r>
            <a:r>
              <a:rPr lang="en-US" sz="2800" b="1" dirty="0" smtClean="0"/>
              <a:t>)</a:t>
            </a:r>
            <a:endParaRPr lang="en-US" sz="2800" b="1" dirty="0"/>
          </a:p>
        </p:txBody>
      </p:sp>
      <p:sp>
        <p:nvSpPr>
          <p:cNvPr id="62" name="Espace réservé du numéro de diapositive 61"/>
          <p:cNvSpPr>
            <a:spLocks noGrp="1"/>
          </p:cNvSpPr>
          <p:nvPr>
            <p:ph type="sldNum" sz="quarter" idx="12"/>
          </p:nvPr>
        </p:nvSpPr>
        <p:spPr/>
        <p:txBody>
          <a:bodyPr/>
          <a:lstStyle/>
          <a:p>
            <a:fld id="{07E659AE-68A2-41B4-825A-F55FDC85404D}" type="slidenum">
              <a:rPr lang="en-US" smtClean="0"/>
              <a:pPr/>
              <a:t>8</a:t>
            </a:fld>
            <a:endParaRPr lang="en-US"/>
          </a:p>
        </p:txBody>
      </p:sp>
      <p:grpSp>
        <p:nvGrpSpPr>
          <p:cNvPr id="2" name="Groupe 86"/>
          <p:cNvGrpSpPr/>
          <p:nvPr/>
        </p:nvGrpSpPr>
        <p:grpSpPr>
          <a:xfrm>
            <a:off x="4714876" y="714356"/>
            <a:ext cx="4286280" cy="1280038"/>
            <a:chOff x="1714480" y="357166"/>
            <a:chExt cx="5857915" cy="2322016"/>
          </a:xfrm>
        </p:grpSpPr>
        <p:sp>
          <p:nvSpPr>
            <p:cNvPr id="88" name="ZoneTexte 87"/>
            <p:cNvSpPr txBox="1"/>
            <p:nvPr/>
          </p:nvSpPr>
          <p:spPr>
            <a:xfrm>
              <a:off x="2105051" y="2009206"/>
              <a:ext cx="3024170" cy="669976"/>
            </a:xfrm>
            <a:prstGeom prst="rect">
              <a:avLst/>
            </a:prstGeom>
            <a:noFill/>
          </p:spPr>
          <p:txBody>
            <a:bodyPr wrap="square" rtlCol="0">
              <a:spAutoFit/>
            </a:bodyPr>
            <a:lstStyle/>
            <a:p>
              <a:r>
                <a:rPr lang="en-US" b="1" i="1" dirty="0" smtClean="0"/>
                <a:t>Common assets</a:t>
              </a:r>
              <a:endParaRPr lang="en-US" b="1" i="1" dirty="0"/>
            </a:p>
          </p:txBody>
        </p:sp>
        <p:sp>
          <p:nvSpPr>
            <p:cNvPr id="89" name="ZoneTexte 88"/>
            <p:cNvSpPr txBox="1"/>
            <p:nvPr/>
          </p:nvSpPr>
          <p:spPr>
            <a:xfrm>
              <a:off x="5643568" y="2009206"/>
              <a:ext cx="1928827" cy="669976"/>
            </a:xfrm>
            <a:prstGeom prst="rect">
              <a:avLst/>
            </a:prstGeom>
            <a:noFill/>
          </p:spPr>
          <p:txBody>
            <a:bodyPr wrap="square" rtlCol="0">
              <a:spAutoFit/>
            </a:bodyPr>
            <a:lstStyle/>
            <a:p>
              <a:r>
                <a:rPr lang="en-US" b="1" i="1" dirty="0" smtClean="0"/>
                <a:t>Variants</a:t>
              </a:r>
              <a:endParaRPr lang="en-US" b="1" i="1" dirty="0"/>
            </a:p>
          </p:txBody>
        </p:sp>
        <p:grpSp>
          <p:nvGrpSpPr>
            <p:cNvPr id="3" name="Groupe 81"/>
            <p:cNvGrpSpPr/>
            <p:nvPr/>
          </p:nvGrpSpPr>
          <p:grpSpPr>
            <a:xfrm>
              <a:off x="1714480" y="357166"/>
              <a:ext cx="5715040" cy="1500198"/>
              <a:chOff x="1714480" y="357166"/>
              <a:chExt cx="5715040" cy="1500198"/>
            </a:xfrm>
          </p:grpSpPr>
          <p:grpSp>
            <p:nvGrpSpPr>
              <p:cNvPr id="4" name="Groupe 15"/>
              <p:cNvGrpSpPr/>
              <p:nvPr/>
            </p:nvGrpSpPr>
            <p:grpSpPr>
              <a:xfrm>
                <a:off x="1714480" y="571480"/>
                <a:ext cx="2500330" cy="1285884"/>
                <a:chOff x="-357222" y="2643182"/>
                <a:chExt cx="2500330" cy="1285884"/>
              </a:xfrm>
            </p:grpSpPr>
            <p:sp>
              <p:nvSpPr>
                <p:cNvPr id="105" name="Rectangle 104"/>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4"/>
                <p:cNvSpPr/>
                <p:nvPr/>
              </p:nvSpPr>
              <p:spPr>
                <a:xfrm>
                  <a:off x="-357222" y="3357562"/>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5"/>
                <p:cNvSpPr/>
                <p:nvPr/>
              </p:nvSpPr>
              <p:spPr>
                <a:xfrm>
                  <a:off x="1285852" y="3500438"/>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ectangle 99"/>
              <p:cNvSpPr/>
              <p:nvPr/>
            </p:nvSpPr>
            <p:spPr>
              <a:xfrm>
                <a:off x="5572132" y="785794"/>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929190" y="1357298"/>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381800" y="1132514"/>
                <a:ext cx="1000132" cy="5715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643702" y="357166"/>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2" name="Connecteur droit 71"/>
          <p:cNvCxnSpPr/>
          <p:nvPr/>
        </p:nvCxnSpPr>
        <p:spPr>
          <a:xfrm>
            <a:off x="0" y="3000372"/>
            <a:ext cx="9144000" cy="0"/>
          </a:xfrm>
          <a:prstGeom prst="line">
            <a:avLst/>
          </a:prstGeom>
          <a:ln w="1301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ZoneTexte 89"/>
          <p:cNvSpPr txBox="1"/>
          <p:nvPr/>
        </p:nvSpPr>
        <p:spPr>
          <a:xfrm>
            <a:off x="0" y="6334780"/>
            <a:ext cx="9144000" cy="523220"/>
          </a:xfrm>
          <a:prstGeom prst="rect">
            <a:avLst/>
          </a:prstGeom>
          <a:noFill/>
          <a:ln w="25400">
            <a:solidFill>
              <a:schemeClr val="tx1"/>
            </a:solidFill>
          </a:ln>
        </p:spPr>
        <p:txBody>
          <a:bodyPr wrap="square" rtlCol="0">
            <a:spAutoFit/>
          </a:bodyPr>
          <a:lstStyle/>
          <a:p>
            <a:pPr algn="ctr"/>
            <a:r>
              <a:rPr lang="en-US" sz="2800" b="1" dirty="0" smtClean="0"/>
              <a:t>Application engineering (development </a:t>
            </a:r>
            <a:r>
              <a:rPr lang="en-US" sz="2800" b="1" u="sng" dirty="0" smtClean="0"/>
              <a:t>with reuse</a:t>
            </a:r>
            <a:r>
              <a:rPr lang="en-US" sz="2800" b="1" dirty="0" smtClean="0"/>
              <a:t>)</a:t>
            </a:r>
            <a:endParaRPr lang="en-US" sz="2800" b="1" dirty="0"/>
          </a:p>
        </p:txBody>
      </p:sp>
      <p:cxnSp>
        <p:nvCxnSpPr>
          <p:cNvPr id="108" name="Connecteur droit 107"/>
          <p:cNvCxnSpPr/>
          <p:nvPr/>
        </p:nvCxnSpPr>
        <p:spPr>
          <a:xfrm rot="5400000">
            <a:off x="714372" y="3429000"/>
            <a:ext cx="6858000"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113" name="ZoneTexte 112"/>
          <p:cNvSpPr txBox="1"/>
          <p:nvPr/>
        </p:nvSpPr>
        <p:spPr>
          <a:xfrm>
            <a:off x="4857752" y="2143116"/>
            <a:ext cx="4143404" cy="615553"/>
          </a:xfrm>
          <a:prstGeom prst="rect">
            <a:avLst/>
          </a:prstGeom>
          <a:noFill/>
        </p:spPr>
        <p:txBody>
          <a:bodyPr wrap="square" rtlCol="0">
            <a:spAutoFit/>
          </a:bodyPr>
          <a:lstStyle/>
          <a:p>
            <a:pPr algn="ctr"/>
            <a:r>
              <a:rPr lang="en-US" sz="2000" b="1" dirty="0" smtClean="0"/>
              <a:t>Reusable Assets </a:t>
            </a:r>
          </a:p>
          <a:p>
            <a:pPr algn="ctr"/>
            <a:r>
              <a:rPr lang="en-US" sz="1400" dirty="0" smtClean="0"/>
              <a:t>(e.g., models or source code) </a:t>
            </a:r>
            <a:endParaRPr lang="en-US" sz="1400" dirty="0"/>
          </a:p>
        </p:txBody>
      </p:sp>
      <p:grpSp>
        <p:nvGrpSpPr>
          <p:cNvPr id="5" name="Groupe 113"/>
          <p:cNvGrpSpPr/>
          <p:nvPr/>
        </p:nvGrpSpPr>
        <p:grpSpPr>
          <a:xfrm>
            <a:off x="285720" y="642918"/>
            <a:ext cx="3114697" cy="1971746"/>
            <a:chOff x="357158" y="4643446"/>
            <a:chExt cx="3114697" cy="1971746"/>
          </a:xfrm>
        </p:grpSpPr>
        <p:graphicFrame>
          <p:nvGraphicFramePr>
            <p:cNvPr id="115" name="Object 2"/>
            <p:cNvGraphicFramePr>
              <a:graphicFrameLocks noChangeAspect="1"/>
            </p:cNvGraphicFramePr>
            <p:nvPr/>
          </p:nvGraphicFramePr>
          <p:xfrm>
            <a:off x="357158" y="4643446"/>
            <a:ext cx="3114697" cy="1730386"/>
          </p:xfrm>
          <a:graphic>
            <a:graphicData uri="http://schemas.openxmlformats.org/presentationml/2006/ole">
              <mc:AlternateContent xmlns:mc="http://schemas.openxmlformats.org/markup-compatibility/2006">
                <mc:Choice xmlns:v="urn:schemas-microsoft-com:vml" Requires="v">
                  <p:oleObj spid="_x0000_s775447" name="Visio" r:id="rId4" imgW="7668101" imgH="4261604" progId="Visio.Drawing.11">
                    <p:embed/>
                  </p:oleObj>
                </mc:Choice>
                <mc:Fallback>
                  <p:oleObj name="Visio" r:id="rId4"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58" y="4643446"/>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6" name="ZoneTexte 115"/>
            <p:cNvSpPr txBox="1"/>
            <p:nvPr/>
          </p:nvSpPr>
          <p:spPr>
            <a:xfrm>
              <a:off x="571472" y="6215082"/>
              <a:ext cx="2714644" cy="400110"/>
            </a:xfrm>
            <a:prstGeom prst="rect">
              <a:avLst/>
            </a:prstGeom>
            <a:noFill/>
          </p:spPr>
          <p:txBody>
            <a:bodyPr wrap="square" rtlCol="0">
              <a:spAutoFit/>
            </a:bodyPr>
            <a:lstStyle/>
            <a:p>
              <a:pPr algn="ctr"/>
              <a:r>
                <a:rPr lang="en-US" sz="2000" b="1" dirty="0" smtClean="0"/>
                <a:t>Variability Model</a:t>
              </a:r>
              <a:endParaRPr lang="en-US" sz="2000" b="1" dirty="0"/>
            </a:p>
          </p:txBody>
        </p:sp>
      </p:grpSp>
      <p:sp>
        <p:nvSpPr>
          <p:cNvPr id="117" name="Flèche vers le bas 116"/>
          <p:cNvSpPr/>
          <p:nvPr/>
        </p:nvSpPr>
        <p:spPr>
          <a:xfrm rot="16200000">
            <a:off x="3821901" y="1893083"/>
            <a:ext cx="642942" cy="1000132"/>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e 173"/>
          <p:cNvGrpSpPr/>
          <p:nvPr/>
        </p:nvGrpSpPr>
        <p:grpSpPr>
          <a:xfrm>
            <a:off x="3643306" y="2786058"/>
            <a:ext cx="3571900" cy="3071833"/>
            <a:chOff x="3643306" y="2786058"/>
            <a:chExt cx="3571900" cy="3071833"/>
          </a:xfrm>
        </p:grpSpPr>
        <p:grpSp>
          <p:nvGrpSpPr>
            <p:cNvPr id="8" name="Groupe 53"/>
            <p:cNvGrpSpPr/>
            <p:nvPr/>
          </p:nvGrpSpPr>
          <p:grpSpPr>
            <a:xfrm>
              <a:off x="6143636" y="4071942"/>
              <a:ext cx="1071570" cy="1785949"/>
              <a:chOff x="2571736" y="3500438"/>
              <a:chExt cx="2143140" cy="3939077"/>
            </a:xfrm>
          </p:grpSpPr>
          <p:grpSp>
            <p:nvGrpSpPr>
              <p:cNvPr id="9" name="Groupe 89"/>
              <p:cNvGrpSpPr/>
              <p:nvPr/>
            </p:nvGrpSpPr>
            <p:grpSpPr>
              <a:xfrm>
                <a:off x="2571736" y="3500442"/>
                <a:ext cx="2000264" cy="2571770"/>
                <a:chOff x="3143240" y="3857630"/>
                <a:chExt cx="2000264" cy="2470107"/>
              </a:xfrm>
            </p:grpSpPr>
            <p:grpSp>
              <p:nvGrpSpPr>
                <p:cNvPr id="10" name="Groupe 37"/>
                <p:cNvGrpSpPr/>
                <p:nvPr/>
              </p:nvGrpSpPr>
              <p:grpSpPr>
                <a:xfrm>
                  <a:off x="3143240" y="3857630"/>
                  <a:ext cx="1911448" cy="2470107"/>
                  <a:chOff x="785786" y="1659859"/>
                  <a:chExt cx="2619393" cy="3777809"/>
                </a:xfrm>
              </p:grpSpPr>
              <p:sp>
                <p:nvSpPr>
                  <p:cNvPr id="47" name="Rectangle 46"/>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47"/>
                  <p:cNvSpPr/>
                  <p:nvPr/>
                </p:nvSpPr>
                <p:spPr>
                  <a:xfrm>
                    <a:off x="1079476" y="4937602"/>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2547923" y="1659859"/>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0" name="Connecteur droit 7"/>
                  <p:cNvCxnSpPr>
                    <a:stCxn id="47" idx="3"/>
                    <a:endCxn id="49" idx="1"/>
                  </p:cNvCxnSpPr>
                  <p:nvPr/>
                </p:nvCxnSpPr>
                <p:spPr>
                  <a:xfrm flipV="1">
                    <a:off x="2000231" y="1874174"/>
                    <a:ext cx="547692" cy="105476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1" name="Connecteur droit 7"/>
                  <p:cNvCxnSpPr>
                    <a:stCxn id="47" idx="2"/>
                    <a:endCxn id="48" idx="0"/>
                  </p:cNvCxnSpPr>
                  <p:nvPr/>
                </p:nvCxnSpPr>
                <p:spPr>
                  <a:xfrm rot="16200000" flipH="1">
                    <a:off x="624818" y="3982878"/>
                    <a:ext cx="1722916" cy="18653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2" name="Connecteur droit 7"/>
                  <p:cNvCxnSpPr>
                    <a:stCxn id="48" idx="3"/>
                    <a:endCxn id="49" idx="2"/>
                  </p:cNvCxnSpPr>
                  <p:nvPr/>
                </p:nvCxnSpPr>
                <p:spPr>
                  <a:xfrm flipV="1">
                    <a:off x="2079607" y="2088487"/>
                    <a:ext cx="896944" cy="3099148"/>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4357686" y="4929198"/>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4" name="ZoneTexte 43"/>
              <p:cNvSpPr txBox="1"/>
              <p:nvPr/>
            </p:nvSpPr>
            <p:spPr>
              <a:xfrm>
                <a:off x="3071803" y="6215082"/>
                <a:ext cx="1643073" cy="1224433"/>
              </a:xfrm>
              <a:prstGeom prst="rect">
                <a:avLst/>
              </a:prstGeom>
              <a:noFill/>
            </p:spPr>
            <p:txBody>
              <a:bodyPr wrap="square" rtlCol="0">
                <a:spAutoFit/>
              </a:bodyPr>
              <a:lstStyle/>
              <a:p>
                <a:r>
                  <a:rPr lang="en-US" sz="1400" b="1" i="1" dirty="0" smtClean="0"/>
                  <a:t>product</a:t>
                </a:r>
                <a:r>
                  <a:rPr lang="en-US" sz="1400" b="1" i="1" baseline="-25000" dirty="0" smtClean="0"/>
                  <a:t>2</a:t>
                </a:r>
                <a:endParaRPr lang="en-US" sz="1400" b="1" i="1" baseline="-25000" dirty="0"/>
              </a:p>
            </p:txBody>
          </p:sp>
        </p:grpSp>
        <p:grpSp>
          <p:nvGrpSpPr>
            <p:cNvPr id="11" name="Groupe 121"/>
            <p:cNvGrpSpPr/>
            <p:nvPr/>
          </p:nvGrpSpPr>
          <p:grpSpPr>
            <a:xfrm>
              <a:off x="3643306" y="2786058"/>
              <a:ext cx="3357586" cy="2071702"/>
              <a:chOff x="3643306" y="2786058"/>
              <a:chExt cx="3357586" cy="2071702"/>
            </a:xfrm>
          </p:grpSpPr>
          <p:sp>
            <p:nvSpPr>
              <p:cNvPr id="91" name="Flèche vers le bas 90"/>
              <p:cNvSpPr/>
              <p:nvPr/>
            </p:nvSpPr>
            <p:spPr>
              <a:xfrm>
                <a:off x="6357950" y="2786058"/>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èche vers le bas 120"/>
              <p:cNvSpPr/>
              <p:nvPr/>
            </p:nvSpPr>
            <p:spPr>
              <a:xfrm rot="16200000">
                <a:off x="3821901" y="4036223"/>
                <a:ext cx="642942" cy="1000132"/>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e 174"/>
          <p:cNvGrpSpPr/>
          <p:nvPr/>
        </p:nvGrpSpPr>
        <p:grpSpPr>
          <a:xfrm>
            <a:off x="4857752" y="4000504"/>
            <a:ext cx="4000528" cy="1714512"/>
            <a:chOff x="4857752" y="4000504"/>
            <a:chExt cx="4000528" cy="1714512"/>
          </a:xfrm>
        </p:grpSpPr>
        <p:grpSp>
          <p:nvGrpSpPr>
            <p:cNvPr id="14" name="Groupe 54"/>
            <p:cNvGrpSpPr/>
            <p:nvPr/>
          </p:nvGrpSpPr>
          <p:grpSpPr>
            <a:xfrm>
              <a:off x="7429520" y="4000504"/>
              <a:ext cx="1428760" cy="1714512"/>
              <a:chOff x="6072198" y="3857628"/>
              <a:chExt cx="2428892" cy="2843279"/>
            </a:xfrm>
          </p:grpSpPr>
          <p:grpSp>
            <p:nvGrpSpPr>
              <p:cNvPr id="15" name="Groupe 88"/>
              <p:cNvGrpSpPr/>
              <p:nvPr/>
            </p:nvGrpSpPr>
            <p:grpSpPr>
              <a:xfrm>
                <a:off x="6072198" y="3857629"/>
                <a:ext cx="2428892" cy="2286014"/>
                <a:chOff x="6143636" y="3857628"/>
                <a:chExt cx="2428892" cy="2684417"/>
              </a:xfrm>
            </p:grpSpPr>
            <p:grpSp>
              <p:nvGrpSpPr>
                <p:cNvPr id="16" name="Groupe 44"/>
                <p:cNvGrpSpPr/>
                <p:nvPr/>
              </p:nvGrpSpPr>
              <p:grpSpPr>
                <a:xfrm>
                  <a:off x="6143636" y="4071941"/>
                  <a:ext cx="2214577" cy="2470104"/>
                  <a:chOff x="394200" y="1878375"/>
                  <a:chExt cx="3034792" cy="3777810"/>
                </a:xfrm>
              </p:grpSpPr>
              <p:sp>
                <p:nvSpPr>
                  <p:cNvPr id="64" name="Rectangle 63"/>
                  <p:cNvSpPr/>
                  <p:nvPr/>
                </p:nvSpPr>
                <p:spPr>
                  <a:xfrm>
                    <a:off x="394200" y="1878375"/>
                    <a:ext cx="1214446" cy="571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ectangle 64"/>
                  <p:cNvSpPr/>
                  <p:nvPr/>
                </p:nvSpPr>
                <p:spPr>
                  <a:xfrm>
                    <a:off x="883683" y="5156119"/>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2571736" y="3214686"/>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8" name="Connecteur droit 7"/>
                  <p:cNvCxnSpPr>
                    <a:stCxn id="64" idx="3"/>
                    <a:endCxn id="66" idx="1"/>
                  </p:cNvCxnSpPr>
                  <p:nvPr/>
                </p:nvCxnSpPr>
                <p:spPr>
                  <a:xfrm>
                    <a:off x="1608645" y="2164127"/>
                    <a:ext cx="963091" cy="12648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9" name="Connecteur droit 7"/>
                  <p:cNvCxnSpPr>
                    <a:stCxn id="64" idx="2"/>
                    <a:endCxn id="65" idx="0"/>
                  </p:cNvCxnSpPr>
                  <p:nvPr/>
                </p:nvCxnSpPr>
                <p:spPr>
                  <a:xfrm rot="16200000" flipH="1">
                    <a:off x="-160534" y="3611837"/>
                    <a:ext cx="2706240" cy="3823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0" name="Connecteur droit 7"/>
                  <p:cNvCxnSpPr>
                    <a:stCxn id="65" idx="3"/>
                    <a:endCxn id="66" idx="2"/>
                  </p:cNvCxnSpPr>
                  <p:nvPr/>
                </p:nvCxnSpPr>
                <p:spPr>
                  <a:xfrm flipV="1">
                    <a:off x="1883814" y="3643315"/>
                    <a:ext cx="1116550" cy="1762837"/>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7643834" y="5715016"/>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p:cNvSpPr/>
                <p:nvPr/>
              </p:nvSpPr>
              <p:spPr>
                <a:xfrm>
                  <a:off x="6572264" y="5500702"/>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p:cNvSpPr/>
                <p:nvPr/>
              </p:nvSpPr>
              <p:spPr>
                <a:xfrm>
                  <a:off x="6143636" y="4714884"/>
                  <a:ext cx="785818" cy="3571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p:cNvSpPr/>
                <p:nvPr/>
              </p:nvSpPr>
              <p:spPr>
                <a:xfrm>
                  <a:off x="7572396" y="3857628"/>
                  <a:ext cx="1000132" cy="57150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3" name="Connecteur droit 7"/>
                <p:cNvCxnSpPr>
                  <a:stCxn id="61" idx="2"/>
                </p:cNvCxnSpPr>
                <p:nvPr/>
              </p:nvCxnSpPr>
              <p:spPr>
                <a:xfrm rot="16200000" flipH="1">
                  <a:off x="7846517" y="4655076"/>
                  <a:ext cx="523329" cy="7143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
            <p:nvSpPr>
              <p:cNvPr id="55" name="ZoneTexte 54"/>
              <p:cNvSpPr txBox="1"/>
              <p:nvPr/>
            </p:nvSpPr>
            <p:spPr>
              <a:xfrm>
                <a:off x="6858015" y="6215082"/>
                <a:ext cx="1643075" cy="485825"/>
              </a:xfrm>
              <a:prstGeom prst="rect">
                <a:avLst/>
              </a:prstGeom>
              <a:noFill/>
            </p:spPr>
            <p:txBody>
              <a:bodyPr wrap="square" rtlCol="0">
                <a:spAutoFit/>
              </a:bodyPr>
              <a:lstStyle/>
              <a:p>
                <a:r>
                  <a:rPr lang="en-US" sz="1400" b="1" i="1" dirty="0" err="1" smtClean="0"/>
                  <a:t>product</a:t>
                </a:r>
                <a:r>
                  <a:rPr lang="en-US" sz="1400" b="1" i="1" baseline="-25000" dirty="0" err="1" smtClean="0"/>
                  <a:t>n</a:t>
                </a:r>
                <a:endParaRPr lang="en-US" sz="1400" b="1" i="1" baseline="-25000" dirty="0"/>
              </a:p>
            </p:txBody>
          </p:sp>
        </p:grpSp>
        <p:grpSp>
          <p:nvGrpSpPr>
            <p:cNvPr id="18" name="Groupe 51"/>
            <p:cNvGrpSpPr/>
            <p:nvPr/>
          </p:nvGrpSpPr>
          <p:grpSpPr>
            <a:xfrm>
              <a:off x="4857752" y="4143380"/>
              <a:ext cx="1071570" cy="1473544"/>
              <a:chOff x="214282" y="3714752"/>
              <a:chExt cx="2000264" cy="3070149"/>
            </a:xfrm>
          </p:grpSpPr>
          <p:grpSp>
            <p:nvGrpSpPr>
              <p:cNvPr id="19" name="Groupe 87"/>
              <p:cNvGrpSpPr/>
              <p:nvPr/>
            </p:nvGrpSpPr>
            <p:grpSpPr>
              <a:xfrm>
                <a:off x="214282" y="3714752"/>
                <a:ext cx="1928826" cy="2286016"/>
                <a:chOff x="714348" y="4000504"/>
                <a:chExt cx="1928826" cy="2286016"/>
              </a:xfrm>
            </p:grpSpPr>
            <p:grpSp>
              <p:nvGrpSpPr>
                <p:cNvPr id="20" name="Groupe 16"/>
                <p:cNvGrpSpPr/>
                <p:nvPr/>
              </p:nvGrpSpPr>
              <p:grpSpPr>
                <a:xfrm>
                  <a:off x="714348" y="4500571"/>
                  <a:ext cx="1928826" cy="1214447"/>
                  <a:chOff x="785786" y="2643182"/>
                  <a:chExt cx="2643206" cy="1857388"/>
                </a:xfrm>
              </p:grpSpPr>
              <p:sp>
                <p:nvSpPr>
                  <p:cNvPr id="36" name="Rectangle 35"/>
                  <p:cNvSpPr/>
                  <p:nvPr/>
                </p:nvSpPr>
                <p:spPr>
                  <a:xfrm>
                    <a:off x="785786" y="2643182"/>
                    <a:ext cx="121444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7" name="Rectangle 36"/>
                  <p:cNvSpPr/>
                  <p:nvPr/>
                </p:nvSpPr>
                <p:spPr>
                  <a:xfrm>
                    <a:off x="1142976" y="4000504"/>
                    <a:ext cx="1000132"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8" name="Rectangle 37"/>
                  <p:cNvSpPr/>
                  <p:nvPr/>
                </p:nvSpPr>
                <p:spPr>
                  <a:xfrm>
                    <a:off x="2571736" y="3214686"/>
                    <a:ext cx="857256"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cxnSp>
                <p:nvCxnSpPr>
                  <p:cNvPr id="39" name="Connecteur droit 7"/>
                  <p:cNvCxnSpPr>
                    <a:stCxn id="36" idx="3"/>
                    <a:endCxn id="38" idx="1"/>
                  </p:cNvCxnSpPr>
                  <p:nvPr/>
                </p:nvCxnSpPr>
                <p:spPr>
                  <a:xfrm>
                    <a:off x="2000232" y="2928934"/>
                    <a:ext cx="571504" cy="50006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0" name="Connecteur droit 7"/>
                  <p:cNvCxnSpPr>
                    <a:stCxn id="36" idx="2"/>
                    <a:endCxn id="37" idx="0"/>
                  </p:cNvCxnSpPr>
                  <p:nvPr/>
                </p:nvCxnSpPr>
                <p:spPr>
                  <a:xfrm rot="16200000" flipH="1">
                    <a:off x="1125116" y="3482578"/>
                    <a:ext cx="785818" cy="25003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1" name="Connecteur droit 7"/>
                  <p:cNvCxnSpPr>
                    <a:stCxn id="37" idx="3"/>
                    <a:endCxn id="38" idx="2"/>
                  </p:cNvCxnSpPr>
                  <p:nvPr/>
                </p:nvCxnSpPr>
                <p:spPr>
                  <a:xfrm flipV="1">
                    <a:off x="2143108" y="3643314"/>
                    <a:ext cx="857256" cy="607223"/>
                  </a:xfrm>
                  <a:prstGeom prst="bentConnector2">
                    <a:avLst/>
                  </a:prstGeom>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1643042" y="4000504"/>
                  <a:ext cx="625565" cy="280257"/>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cxnSp>
              <p:nvCxnSpPr>
                <p:cNvPr id="33" name="Connecteur droit 7"/>
                <p:cNvCxnSpPr>
                  <a:stCxn id="37" idx="2"/>
                </p:cNvCxnSpPr>
                <p:nvPr/>
              </p:nvCxnSpPr>
              <p:spPr>
                <a:xfrm rot="16200000" flipH="1">
                  <a:off x="1385694" y="5669234"/>
                  <a:ext cx="354443" cy="44600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Connecteur droit 7"/>
                <p:cNvCxnSpPr>
                  <a:stCxn id="36" idx="0"/>
                  <a:endCxn id="32" idx="1"/>
                </p:cNvCxnSpPr>
                <p:nvPr/>
              </p:nvCxnSpPr>
              <p:spPr>
                <a:xfrm rot="5400000" flipH="1" flipV="1">
                  <a:off x="1220281" y="4077810"/>
                  <a:ext cx="359937" cy="48558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785918" y="5929330"/>
                  <a:ext cx="768441" cy="35719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grpSp>
          <p:sp>
            <p:nvSpPr>
              <p:cNvPr id="30" name="ZoneTexte 29"/>
              <p:cNvSpPr txBox="1"/>
              <p:nvPr/>
            </p:nvSpPr>
            <p:spPr>
              <a:xfrm>
                <a:off x="571471" y="6143643"/>
                <a:ext cx="1643075" cy="641258"/>
              </a:xfrm>
              <a:prstGeom prst="rect">
                <a:avLst/>
              </a:prstGeom>
              <a:noFill/>
            </p:spPr>
            <p:txBody>
              <a:bodyPr wrap="square" rtlCol="0">
                <a:spAutoFit/>
              </a:bodyPr>
              <a:lstStyle/>
              <a:p>
                <a:r>
                  <a:rPr lang="en-US" sz="1400" b="1" i="1" dirty="0" smtClean="0"/>
                  <a:t>product</a:t>
                </a:r>
                <a:r>
                  <a:rPr lang="en-US" sz="1400" b="1" i="1" baseline="-25000" dirty="0" smtClean="0"/>
                  <a:t>1</a:t>
                </a:r>
                <a:endParaRPr lang="en-US" sz="1400" b="1" i="1" baseline="-25000" dirty="0"/>
              </a:p>
            </p:txBody>
          </p:sp>
        </p:grpSp>
      </p:grpSp>
      <p:grpSp>
        <p:nvGrpSpPr>
          <p:cNvPr id="21" name="Groupe 172"/>
          <p:cNvGrpSpPr/>
          <p:nvPr/>
        </p:nvGrpSpPr>
        <p:grpSpPr>
          <a:xfrm>
            <a:off x="-3643370" y="2786058"/>
            <a:ext cx="3114697" cy="3400506"/>
            <a:chOff x="428596" y="2714620"/>
            <a:chExt cx="3114697" cy="3400506"/>
          </a:xfrm>
        </p:grpSpPr>
        <p:sp>
          <p:nvSpPr>
            <p:cNvPr id="118" name="ZoneTexte 117"/>
            <p:cNvSpPr txBox="1"/>
            <p:nvPr/>
          </p:nvSpPr>
          <p:spPr>
            <a:xfrm>
              <a:off x="500034" y="5715016"/>
              <a:ext cx="2714644" cy="400110"/>
            </a:xfrm>
            <a:prstGeom prst="rect">
              <a:avLst/>
            </a:prstGeom>
            <a:noFill/>
          </p:spPr>
          <p:txBody>
            <a:bodyPr wrap="square" rtlCol="0">
              <a:spAutoFit/>
            </a:bodyPr>
            <a:lstStyle/>
            <a:p>
              <a:pPr algn="ctr"/>
              <a:r>
                <a:rPr lang="en-US" sz="2000" b="1" dirty="0" smtClean="0"/>
                <a:t>Configuration</a:t>
              </a:r>
              <a:endParaRPr lang="en-US" sz="2000" b="1" dirty="0"/>
            </a:p>
          </p:txBody>
        </p:sp>
        <p:sp>
          <p:nvSpPr>
            <p:cNvPr id="119" name="Flèche vers le bas 118"/>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e 127"/>
            <p:cNvGrpSpPr/>
            <p:nvPr/>
          </p:nvGrpSpPr>
          <p:grpSpPr>
            <a:xfrm>
              <a:off x="428596" y="3643314"/>
              <a:ext cx="3114697" cy="1730386"/>
              <a:chOff x="428596" y="3643314"/>
              <a:chExt cx="3114697" cy="1730386"/>
            </a:xfrm>
          </p:grpSpPr>
          <p:graphicFrame>
            <p:nvGraphicFramePr>
              <p:cNvPr id="123" name="Object 2"/>
              <p:cNvGraphicFramePr>
                <a:graphicFrameLocks noChangeAspect="1"/>
              </p:cNvGraphicFramePr>
              <p:nvPr/>
            </p:nvGraphicFramePr>
            <p:xfrm>
              <a:off x="428596" y="3643314"/>
              <a:ext cx="3114697" cy="1730386"/>
            </p:xfrm>
            <a:graphic>
              <a:graphicData uri="http://schemas.openxmlformats.org/presentationml/2006/ole">
                <mc:AlternateContent xmlns:mc="http://schemas.openxmlformats.org/markup-compatibility/2006">
                  <mc:Choice xmlns:v="urn:schemas-microsoft-com:vml" Requires="v">
                    <p:oleObj spid="_x0000_s775448" name="Visio" r:id="rId6" imgW="7668101" imgH="4261604" progId="Visio.Drawing.11">
                      <p:embed/>
                    </p:oleObj>
                  </mc:Choice>
                  <mc:Fallback>
                    <p:oleObj name="Visio" r:id="rId6"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3643314"/>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01413"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1643042" y="4286256"/>
                <a:ext cx="395275" cy="395275"/>
              </a:xfrm>
              <a:prstGeom prst="rect">
                <a:avLst/>
              </a:prstGeom>
              <a:noFill/>
            </p:spPr>
          </p:pic>
          <p:pic>
            <p:nvPicPr>
              <p:cNvPr id="124"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928662" y="4286256"/>
                <a:ext cx="395275" cy="395275"/>
              </a:xfrm>
              <a:prstGeom prst="rect">
                <a:avLst/>
              </a:prstGeom>
              <a:noFill/>
            </p:spPr>
          </p:pic>
          <p:pic>
            <p:nvPicPr>
              <p:cNvPr id="401415"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571736" y="4286256"/>
                <a:ext cx="285752" cy="285752"/>
              </a:xfrm>
              <a:prstGeom prst="rect">
                <a:avLst/>
              </a:prstGeom>
              <a:noFill/>
            </p:spPr>
          </p:pic>
          <p:pic>
            <p:nvPicPr>
              <p:cNvPr id="127"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571736" y="4786322"/>
                <a:ext cx="285752" cy="285752"/>
              </a:xfrm>
              <a:prstGeom prst="rect">
                <a:avLst/>
              </a:prstGeom>
              <a:noFill/>
            </p:spPr>
          </p:pic>
        </p:grpSp>
      </p:grpSp>
      <p:grpSp>
        <p:nvGrpSpPr>
          <p:cNvPr id="23" name="Groupe 168"/>
          <p:cNvGrpSpPr/>
          <p:nvPr/>
        </p:nvGrpSpPr>
        <p:grpSpPr>
          <a:xfrm>
            <a:off x="-3929122" y="-571528"/>
            <a:ext cx="3114697" cy="1730386"/>
            <a:chOff x="-2643238" y="1214422"/>
            <a:chExt cx="3114697" cy="1730386"/>
          </a:xfrm>
        </p:grpSpPr>
        <p:graphicFrame>
          <p:nvGraphicFramePr>
            <p:cNvPr id="162" name="Object 2"/>
            <p:cNvGraphicFramePr>
              <a:graphicFrameLocks noChangeAspect="1"/>
            </p:cNvGraphicFramePr>
            <p:nvPr/>
          </p:nvGraphicFramePr>
          <p:xfrm>
            <a:off x="-2643238" y="1214422"/>
            <a:ext cx="3114697" cy="1730386"/>
          </p:xfrm>
          <a:graphic>
            <a:graphicData uri="http://schemas.openxmlformats.org/presentationml/2006/ole">
              <mc:AlternateContent xmlns:mc="http://schemas.openxmlformats.org/markup-compatibility/2006">
                <mc:Choice xmlns:v="urn:schemas-microsoft-com:vml" Requires="v">
                  <p:oleObj spid="_x0000_s775449" name="Visio" r:id="rId9" imgW="7668101" imgH="4261604" progId="Visio.Drawing.11">
                    <p:embed/>
                  </p:oleObj>
                </mc:Choice>
                <mc:Fallback>
                  <p:oleObj name="Visio" r:id="rId9"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238" y="1214422"/>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9"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1214478" y="2000216"/>
              <a:ext cx="285752" cy="285752"/>
            </a:xfrm>
            <a:prstGeom prst="rect">
              <a:avLst/>
            </a:prstGeom>
            <a:noFill/>
          </p:spPr>
        </p:pic>
        <p:pic>
          <p:nvPicPr>
            <p:cNvPr id="165"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2071734" y="2000240"/>
              <a:ext cx="285752" cy="285752"/>
            </a:xfrm>
            <a:prstGeom prst="rect">
              <a:avLst/>
            </a:prstGeom>
            <a:noFill/>
          </p:spPr>
        </p:pic>
        <p:pic>
          <p:nvPicPr>
            <p:cNvPr id="166"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500098" y="1928802"/>
              <a:ext cx="285752" cy="285752"/>
            </a:xfrm>
            <a:prstGeom prst="rect">
              <a:avLst/>
            </a:prstGeom>
            <a:noFill/>
          </p:spPr>
        </p:pic>
        <p:pic>
          <p:nvPicPr>
            <p:cNvPr id="167"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571536" y="2428868"/>
              <a:ext cx="285752" cy="285752"/>
            </a:xfrm>
            <a:prstGeom prst="rect">
              <a:avLst/>
            </a:prstGeom>
            <a:noFill/>
          </p:spPr>
        </p:pic>
      </p:grpSp>
      <p:grpSp>
        <p:nvGrpSpPr>
          <p:cNvPr id="24" name="Groupe 177"/>
          <p:cNvGrpSpPr/>
          <p:nvPr/>
        </p:nvGrpSpPr>
        <p:grpSpPr>
          <a:xfrm>
            <a:off x="714348" y="2714620"/>
            <a:ext cx="2714644" cy="1971746"/>
            <a:chOff x="714348" y="2714620"/>
            <a:chExt cx="2714644" cy="1971746"/>
          </a:xfrm>
        </p:grpSpPr>
        <p:sp>
          <p:nvSpPr>
            <p:cNvPr id="176" name="ZoneTexte 175"/>
            <p:cNvSpPr txBox="1"/>
            <p:nvPr/>
          </p:nvSpPr>
          <p:spPr>
            <a:xfrm>
              <a:off x="714348" y="4286256"/>
              <a:ext cx="2714644" cy="400110"/>
            </a:xfrm>
            <a:prstGeom prst="rect">
              <a:avLst/>
            </a:prstGeom>
            <a:noFill/>
          </p:spPr>
          <p:txBody>
            <a:bodyPr wrap="square" rtlCol="0">
              <a:spAutoFit/>
            </a:bodyPr>
            <a:lstStyle/>
            <a:p>
              <a:pPr algn="ctr"/>
              <a:r>
                <a:rPr lang="en-US" sz="2000" b="1" dirty="0" smtClean="0"/>
                <a:t>Configurations</a:t>
              </a:r>
              <a:endParaRPr lang="en-US" sz="2000" b="1" dirty="0"/>
            </a:p>
          </p:txBody>
        </p:sp>
        <p:sp>
          <p:nvSpPr>
            <p:cNvPr id="177" name="Flèche vers le bas 176"/>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e 181"/>
          <p:cNvGrpSpPr/>
          <p:nvPr/>
        </p:nvGrpSpPr>
        <p:grpSpPr>
          <a:xfrm>
            <a:off x="467544" y="2714620"/>
            <a:ext cx="3114697" cy="2804806"/>
            <a:chOff x="467544" y="2714620"/>
            <a:chExt cx="3114697" cy="2804806"/>
          </a:xfrm>
        </p:grpSpPr>
        <p:grpSp>
          <p:nvGrpSpPr>
            <p:cNvPr id="26" name="Groupe 153"/>
            <p:cNvGrpSpPr/>
            <p:nvPr/>
          </p:nvGrpSpPr>
          <p:grpSpPr>
            <a:xfrm>
              <a:off x="467544" y="3789040"/>
              <a:ext cx="3114697" cy="1730386"/>
              <a:chOff x="-2389976" y="931544"/>
              <a:chExt cx="3114697" cy="1730386"/>
            </a:xfrm>
          </p:grpSpPr>
          <p:grpSp>
            <p:nvGrpSpPr>
              <p:cNvPr id="27" name="Groupe 127"/>
              <p:cNvGrpSpPr/>
              <p:nvPr/>
            </p:nvGrpSpPr>
            <p:grpSpPr>
              <a:xfrm>
                <a:off x="-2389976" y="931544"/>
                <a:ext cx="3114697" cy="1730386"/>
                <a:chOff x="467544" y="3646164"/>
                <a:chExt cx="3114697" cy="1730386"/>
              </a:xfrm>
            </p:grpSpPr>
            <p:graphicFrame>
              <p:nvGraphicFramePr>
                <p:cNvPr id="147" name="Object 2"/>
                <p:cNvGraphicFramePr>
                  <a:graphicFrameLocks noChangeAspect="1"/>
                </p:cNvGraphicFramePr>
                <p:nvPr>
                  <p:extLst>
                    <p:ext uri="{D42A27DB-BD31-4B8C-83A1-F6EECF244321}">
                      <p14:modId xmlns:p14="http://schemas.microsoft.com/office/powerpoint/2010/main" val="3256433276"/>
                    </p:ext>
                  </p:extLst>
                </p:nvPr>
              </p:nvGraphicFramePr>
              <p:xfrm>
                <a:off x="467544" y="3646164"/>
                <a:ext cx="3114697" cy="1730386"/>
              </p:xfrm>
              <a:graphic>
                <a:graphicData uri="http://schemas.openxmlformats.org/presentationml/2006/ole">
                  <mc:AlternateContent xmlns:mc="http://schemas.openxmlformats.org/markup-compatibility/2006">
                    <mc:Choice xmlns:v="urn:schemas-microsoft-com:vml" Requires="v">
                      <p:oleObj spid="_x0000_s775450" name="Visio" r:id="rId10" imgW="7668101" imgH="4261604" progId="Visio.Drawing.11">
                        <p:embed/>
                      </p:oleObj>
                    </mc:Choice>
                    <mc:Fallback>
                      <p:oleObj name="Visio" r:id="rId10" imgW="7668101" imgH="426160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646164"/>
                              <a:ext cx="3114697" cy="173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48"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857224" y="4286232"/>
                  <a:ext cx="395275" cy="395275"/>
                </a:xfrm>
                <a:prstGeom prst="rect">
                  <a:avLst/>
                </a:prstGeom>
                <a:noFill/>
              </p:spPr>
            </p:pic>
            <p:pic>
              <p:nvPicPr>
                <p:cNvPr id="149"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2285984" y="4714860"/>
                  <a:ext cx="395275" cy="395275"/>
                </a:xfrm>
                <a:prstGeom prst="rect">
                  <a:avLst/>
                </a:prstGeom>
                <a:noFill/>
              </p:spPr>
            </p:pic>
          </p:grpSp>
          <p:pic>
            <p:nvPicPr>
              <p:cNvPr id="152" name="Picture 5" descr="Z:\mathieuacher sur mon Mac\Desktop\PhDPresentationResources\cancel.png"/>
              <p:cNvPicPr>
                <a:picLocks noChangeAspect="1" noChangeArrowheads="1"/>
              </p:cNvPicPr>
              <p:nvPr/>
            </p:nvPicPr>
            <p:blipFill>
              <a:blip r:embed="rId7" cstate="print"/>
              <a:srcRect/>
              <a:stretch>
                <a:fillRect/>
              </a:stretch>
            </p:blipFill>
            <p:spPr bwMode="auto">
              <a:xfrm>
                <a:off x="-571536" y="1500174"/>
                <a:ext cx="395275" cy="395275"/>
              </a:xfrm>
              <a:prstGeom prst="rect">
                <a:avLst/>
              </a:prstGeom>
              <a:noFill/>
            </p:spPr>
          </p:pic>
          <p:pic>
            <p:nvPicPr>
              <p:cNvPr id="153" name="Picture 7" descr="Z:\mathieuacher sur mon Mac\Desktop\PhDPresentationResources\checkbox.png"/>
              <p:cNvPicPr>
                <a:picLocks noChangeAspect="1" noChangeArrowheads="1"/>
              </p:cNvPicPr>
              <p:nvPr/>
            </p:nvPicPr>
            <p:blipFill>
              <a:blip r:embed="rId8" cstate="print"/>
              <a:srcRect/>
              <a:stretch>
                <a:fillRect/>
              </a:stretch>
            </p:blipFill>
            <p:spPr bwMode="auto">
              <a:xfrm>
                <a:off x="-1000164" y="1714488"/>
                <a:ext cx="285752" cy="285752"/>
              </a:xfrm>
              <a:prstGeom prst="rect">
                <a:avLst/>
              </a:prstGeom>
              <a:noFill/>
            </p:spPr>
          </p:pic>
        </p:grpSp>
        <p:sp>
          <p:nvSpPr>
            <p:cNvPr id="181" name="Flèche vers le bas 180"/>
            <p:cNvSpPr/>
            <p:nvPr/>
          </p:nvSpPr>
          <p:spPr>
            <a:xfrm>
              <a:off x="1428728" y="2714620"/>
              <a:ext cx="642942" cy="857256"/>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Image 108"/>
          <p:cNvPicPr>
            <a:picLocks noChangeAspect="1"/>
          </p:cNvPicPr>
          <p:nvPr/>
        </p:nvPicPr>
        <p:blipFill>
          <a:blip r:embed="rId11"/>
          <a:stretch>
            <a:fillRect/>
          </a:stretch>
        </p:blipFill>
        <p:spPr>
          <a:xfrm>
            <a:off x="6156176" y="5589240"/>
            <a:ext cx="1584176" cy="736942"/>
          </a:xfrm>
          <a:prstGeom prst="rect">
            <a:avLst/>
          </a:prstGeom>
        </p:spPr>
      </p:pic>
      <p:pic>
        <p:nvPicPr>
          <p:cNvPr id="110" name="Image 109"/>
          <p:cNvPicPr>
            <a:picLocks noChangeAspect="1"/>
          </p:cNvPicPr>
          <p:nvPr/>
        </p:nvPicPr>
        <p:blipFill>
          <a:blip r:embed="rId12"/>
          <a:stretch>
            <a:fillRect/>
          </a:stretch>
        </p:blipFill>
        <p:spPr>
          <a:xfrm>
            <a:off x="4499992" y="5589240"/>
            <a:ext cx="1728192" cy="788705"/>
          </a:xfrm>
          <a:prstGeom prst="rect">
            <a:avLst/>
          </a:prstGeom>
        </p:spPr>
      </p:pic>
      <p:pic>
        <p:nvPicPr>
          <p:cNvPr id="111" name="Image 110"/>
          <p:cNvPicPr>
            <a:picLocks noChangeAspect="1"/>
          </p:cNvPicPr>
          <p:nvPr/>
        </p:nvPicPr>
        <p:blipFill>
          <a:blip r:embed="rId13"/>
          <a:stretch>
            <a:fillRect/>
          </a:stretch>
        </p:blipFill>
        <p:spPr>
          <a:xfrm>
            <a:off x="7703840" y="5661248"/>
            <a:ext cx="1440160" cy="657254"/>
          </a:xfrm>
          <a:prstGeom prst="rect">
            <a:avLst/>
          </a:prstGeom>
        </p:spPr>
      </p:pic>
    </p:spTree>
    <p:extLst>
      <p:ext uri="{BB962C8B-B14F-4D97-AF65-F5344CB8AC3E}">
        <p14:creationId xmlns:p14="http://schemas.microsoft.com/office/powerpoint/2010/main" val="120156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475656"/>
            <a:ext cx="8229600" cy="5962674"/>
          </a:xfrm>
        </p:spPr>
        <p:txBody>
          <a:bodyPr/>
          <a:lstStyle/>
          <a:p>
            <a:r>
              <a:rPr lang="en-US" b="1" dirty="0">
                <a:solidFill>
                  <a:schemeClr val="tx2">
                    <a:lumMod val="60000"/>
                    <a:lumOff val="40000"/>
                  </a:schemeClr>
                </a:solidFill>
              </a:rPr>
              <a:t/>
            </a:r>
            <a:br>
              <a:rPr lang="en-US" b="1" dirty="0">
                <a:solidFill>
                  <a:schemeClr val="tx2">
                    <a:lumMod val="60000"/>
                    <a:lumOff val="40000"/>
                  </a:schemeClr>
                </a:solidFill>
              </a:rPr>
            </a:br>
            <a:r>
              <a:rPr lang="en-US" sz="2400" b="1" dirty="0" smtClean="0">
                <a:solidFill>
                  <a:schemeClr val="tx2">
                    <a:lumMod val="60000"/>
                    <a:lumOff val="40000"/>
                  </a:schemeClr>
                </a:solidFill>
              </a:rPr>
              <a:t>Feature Models and Automated Reasoning</a:t>
            </a:r>
            <a:br>
              <a:rPr lang="en-US" sz="2400" b="1" dirty="0" smtClean="0">
                <a:solidFill>
                  <a:schemeClr val="tx2">
                    <a:lumMod val="60000"/>
                    <a:lumOff val="40000"/>
                  </a:schemeClr>
                </a:solidFill>
              </a:rPr>
            </a:br>
            <a:r>
              <a:rPr lang="en-US" b="1" dirty="0" smtClean="0">
                <a:solidFill>
                  <a:schemeClr val="tx2">
                    <a:lumMod val="60000"/>
                    <a:lumOff val="40000"/>
                  </a:schemeClr>
                </a:solidFill>
              </a:rPr>
              <a:t>Benavides et al. survey, 2010</a:t>
            </a:r>
            <a:endParaRPr lang="en-US" b="1"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07E659AE-68A2-41B4-825A-F55FDC85404D}" type="slidenum">
              <a:rPr lang="en-US" smtClean="0"/>
              <a:pPr/>
              <a:t>80</a:t>
            </a:fld>
            <a:endParaRPr lang="en-US"/>
          </a:p>
        </p:txBody>
      </p:sp>
      <p:pic>
        <p:nvPicPr>
          <p:cNvPr id="3" name="Picture 2" descr="Capture d’écran 2012-02-15 à 11.03.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7185"/>
            <a:ext cx="9144000" cy="5037780"/>
          </a:xfrm>
          <a:prstGeom prst="rect">
            <a:avLst/>
          </a:prstGeom>
        </p:spPr>
      </p:pic>
    </p:spTree>
    <p:extLst>
      <p:ext uri="{BB962C8B-B14F-4D97-AF65-F5344CB8AC3E}">
        <p14:creationId xmlns:p14="http://schemas.microsoft.com/office/powerpoint/2010/main" val="383444646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a:xfrm>
            <a:off x="395536" y="-28009"/>
            <a:ext cx="8229600" cy="1143000"/>
          </a:xfrm>
        </p:spPr>
        <p:txBody>
          <a:bodyPr>
            <a:normAutofit/>
          </a:bodyPr>
          <a:lstStyle/>
          <a:p>
            <a:pPr eaLnBrk="1" hangingPunct="1"/>
            <a:r>
              <a:rPr lang="fr-FR" b="1" dirty="0" err="1">
                <a:solidFill>
                  <a:schemeClr val="tx2">
                    <a:lumMod val="60000"/>
                    <a:lumOff val="40000"/>
                  </a:schemeClr>
                </a:solidFill>
                <a:latin typeface="+mn-lt"/>
                <a:cs typeface="Arial" charset="0"/>
              </a:rPr>
              <a:t>Decision</a:t>
            </a:r>
            <a:r>
              <a:rPr lang="fr-FR" b="1" dirty="0">
                <a:solidFill>
                  <a:schemeClr val="tx2">
                    <a:lumMod val="60000"/>
                    <a:lumOff val="40000"/>
                  </a:schemeClr>
                </a:solidFill>
                <a:latin typeface="+mn-lt"/>
                <a:cs typeface="Arial" charset="0"/>
              </a:rPr>
              <a:t> </a:t>
            </a:r>
            <a:r>
              <a:rPr lang="fr-FR" b="1" dirty="0" err="1">
                <a:solidFill>
                  <a:schemeClr val="tx2">
                    <a:lumMod val="60000"/>
                    <a:lumOff val="40000"/>
                  </a:schemeClr>
                </a:solidFill>
                <a:latin typeface="+mn-lt"/>
                <a:cs typeface="Arial" charset="0"/>
              </a:rPr>
              <a:t>problems</a:t>
            </a:r>
            <a:r>
              <a:rPr lang="fr-FR" b="1" dirty="0">
                <a:solidFill>
                  <a:schemeClr val="tx2">
                    <a:lumMod val="60000"/>
                    <a:lumOff val="40000"/>
                  </a:schemeClr>
                </a:solidFill>
                <a:latin typeface="+mn-lt"/>
                <a:cs typeface="Arial" charset="0"/>
              </a:rPr>
              <a:t> and </a:t>
            </a:r>
            <a:r>
              <a:rPr lang="fr-FR" b="1" dirty="0" err="1">
                <a:solidFill>
                  <a:schemeClr val="tx2">
                    <a:lumMod val="60000"/>
                    <a:lumOff val="40000"/>
                  </a:schemeClr>
                </a:solidFill>
                <a:latin typeface="+mn-lt"/>
                <a:cs typeface="Arial" charset="0"/>
              </a:rPr>
              <a:t>complexity</a:t>
            </a:r>
            <a:endParaRPr lang="fr-FR" sz="1800" b="1" dirty="0">
              <a:solidFill>
                <a:schemeClr val="tx2">
                  <a:lumMod val="60000"/>
                  <a:lumOff val="40000"/>
                </a:schemeClr>
              </a:solidFill>
              <a:latin typeface="+mn-lt"/>
              <a:cs typeface="Arial" charset="0"/>
            </a:endParaRPr>
          </a:p>
        </p:txBody>
      </p:sp>
      <p:sp>
        <p:nvSpPr>
          <p:cNvPr id="102404" name="Rectangle 3"/>
          <p:cNvSpPr>
            <a:spLocks noGrp="1" noChangeArrowheads="1"/>
          </p:cNvSpPr>
          <p:nvPr>
            <p:ph idx="1"/>
          </p:nvPr>
        </p:nvSpPr>
        <p:spPr>
          <a:xfrm>
            <a:off x="381000" y="1340768"/>
            <a:ext cx="8763000" cy="5105400"/>
          </a:xfrm>
        </p:spPr>
        <p:txBody>
          <a:bodyPr>
            <a:noAutofit/>
          </a:bodyPr>
          <a:lstStyle/>
          <a:p>
            <a:pPr marL="342900" indent="-342900" defTabSz="914400" eaLnBrk="1" hangingPunct="1">
              <a:lnSpc>
                <a:spcPct val="120000"/>
              </a:lnSpc>
            </a:pPr>
            <a:r>
              <a:rPr lang="fr-FR" dirty="0" err="1" smtClean="0">
                <a:ea typeface="ＭＳ Ｐゴシック" charset="0"/>
                <a:cs typeface="ＭＳ Ｐゴシック" charset="0"/>
              </a:rPr>
              <a:t>Validity</a:t>
            </a:r>
            <a:r>
              <a:rPr lang="fr-FR" dirty="0" smtClean="0">
                <a:ea typeface="ＭＳ Ｐゴシック" charset="0"/>
                <a:cs typeface="ＭＳ Ｐゴシック" charset="0"/>
              </a:rPr>
              <a:t> of a </a:t>
            </a:r>
            <a:r>
              <a:rPr lang="fr-FR" dirty="0" err="1" smtClean="0">
                <a:ea typeface="ＭＳ Ｐゴシック" charset="0"/>
                <a:cs typeface="ＭＳ Ｐゴシック" charset="0"/>
              </a:rPr>
              <a:t>feature</a:t>
            </a:r>
            <a:r>
              <a:rPr lang="fr-FR" dirty="0" smtClean="0">
                <a:ea typeface="ＭＳ Ｐゴシック" charset="0"/>
                <a:cs typeface="ＭＳ Ｐゴシック" charset="0"/>
              </a:rPr>
              <a:t> model</a:t>
            </a:r>
            <a:endParaRPr lang="fr-FR" dirty="0">
              <a:ea typeface="ＭＳ Ｐゴシック" charset="0"/>
              <a:cs typeface="ＭＳ Ｐゴシック" charset="0"/>
              <a:sym typeface="Symbol" charset="0"/>
            </a:endParaRPr>
          </a:p>
          <a:p>
            <a:pPr marL="342900" indent="-342900" defTabSz="914400" eaLnBrk="1" hangingPunct="1">
              <a:lnSpc>
                <a:spcPct val="120000"/>
              </a:lnSpc>
            </a:pPr>
            <a:r>
              <a:rPr lang="fr-FR" dirty="0" err="1" smtClean="0">
                <a:ea typeface="ＭＳ Ｐゴシック" charset="0"/>
                <a:cs typeface="ＭＳ Ｐゴシック" charset="0"/>
              </a:rPr>
              <a:t>Validity</a:t>
            </a:r>
            <a:r>
              <a:rPr lang="fr-FR" dirty="0" smtClean="0">
                <a:ea typeface="ＭＳ Ｐゴシック" charset="0"/>
                <a:cs typeface="ＭＳ Ｐゴシック" charset="0"/>
              </a:rPr>
              <a:t> of a configuration</a:t>
            </a:r>
          </a:p>
          <a:p>
            <a:pPr marL="342900" indent="-342900" defTabSz="914400" eaLnBrk="1" hangingPunct="1">
              <a:lnSpc>
                <a:spcPct val="120000"/>
              </a:lnSpc>
            </a:pPr>
            <a:r>
              <a:rPr lang="fr-FR" dirty="0" smtClean="0">
                <a:ea typeface="ＭＳ Ｐゴシック" charset="0"/>
                <a:cs typeface="ＭＳ Ｐゴシック" charset="0"/>
              </a:rPr>
              <a:t>Computation of </a:t>
            </a:r>
            <a:r>
              <a:rPr lang="fr-FR" dirty="0" err="1" smtClean="0">
                <a:ea typeface="ＭＳ Ｐゴシック" charset="0"/>
                <a:cs typeface="ＭＳ Ｐゴシック" charset="0"/>
              </a:rPr>
              <a:t>dead</a:t>
            </a:r>
            <a:r>
              <a:rPr lang="fr-FR" dirty="0" smtClean="0">
                <a:ea typeface="ＭＳ Ｐゴシック" charset="0"/>
                <a:cs typeface="ＭＳ Ｐゴシック" charset="0"/>
              </a:rPr>
              <a:t> and </a:t>
            </a:r>
            <a:r>
              <a:rPr lang="fr-FR" dirty="0" err="1" smtClean="0">
                <a:ea typeface="ＭＳ Ｐゴシック" charset="0"/>
                <a:cs typeface="ＭＳ Ｐゴシック" charset="0"/>
              </a:rPr>
              <a:t>core</a:t>
            </a:r>
            <a:r>
              <a:rPr lang="fr-FR" dirty="0" smtClean="0">
                <a:ea typeface="ＭＳ Ｐゴシック" charset="0"/>
                <a:cs typeface="ＭＳ Ｐゴシック" charset="0"/>
              </a:rPr>
              <a:t> </a:t>
            </a:r>
            <a:r>
              <a:rPr lang="fr-FR" dirty="0" err="1" smtClean="0">
                <a:ea typeface="ＭＳ Ｐゴシック" charset="0"/>
                <a:cs typeface="ＭＳ Ｐゴシック" charset="0"/>
              </a:rPr>
              <a:t>features</a:t>
            </a:r>
            <a:endParaRPr lang="fr-FR" dirty="0" smtClean="0">
              <a:ea typeface="ＭＳ Ｐゴシック" charset="0"/>
              <a:cs typeface="ＭＳ Ｐゴシック" charset="0"/>
            </a:endParaRPr>
          </a:p>
          <a:p>
            <a:pPr marL="342900" indent="-342900" defTabSz="914400" eaLnBrk="1" hangingPunct="1">
              <a:lnSpc>
                <a:spcPct val="120000"/>
              </a:lnSpc>
            </a:pPr>
            <a:r>
              <a:rPr lang="fr-FR" dirty="0" err="1" smtClean="0">
                <a:ea typeface="ＭＳ Ｐゴシック" charset="0"/>
                <a:cs typeface="ＭＳ Ｐゴシック" charset="0"/>
              </a:rPr>
              <a:t>Counting</a:t>
            </a:r>
            <a:r>
              <a:rPr lang="fr-FR" dirty="0" smtClean="0">
                <a:ea typeface="ＭＳ Ｐゴシック" charset="0"/>
                <a:cs typeface="ＭＳ Ｐゴシック" charset="0"/>
              </a:rPr>
              <a:t> of the </a:t>
            </a:r>
            <a:r>
              <a:rPr lang="fr-FR" dirty="0" err="1" smtClean="0">
                <a:ea typeface="ＭＳ Ｐゴシック" charset="0"/>
                <a:cs typeface="ＭＳ Ｐゴシック" charset="0"/>
              </a:rPr>
              <a:t>number</a:t>
            </a:r>
            <a:r>
              <a:rPr lang="fr-FR" dirty="0" smtClean="0">
                <a:ea typeface="ＭＳ Ｐゴシック" charset="0"/>
                <a:cs typeface="ＭＳ Ｐゴシック" charset="0"/>
              </a:rPr>
              <a:t> of </a:t>
            </a:r>
            <a:r>
              <a:rPr lang="fr-FR" dirty="0" err="1" smtClean="0">
                <a:ea typeface="ＭＳ Ｐゴシック" charset="0"/>
                <a:cs typeface="ＭＳ Ｐゴシック" charset="0"/>
              </a:rPr>
              <a:t>valid</a:t>
            </a:r>
            <a:r>
              <a:rPr lang="fr-FR" dirty="0" smtClean="0">
                <a:ea typeface="ＭＳ Ｐゴシック" charset="0"/>
                <a:cs typeface="ＭＳ Ｐゴシック" charset="0"/>
              </a:rPr>
              <a:t> configurations</a:t>
            </a:r>
          </a:p>
          <a:p>
            <a:pPr marL="342900" indent="-342900" defTabSz="914400" eaLnBrk="1" hangingPunct="1">
              <a:lnSpc>
                <a:spcPct val="120000"/>
              </a:lnSpc>
            </a:pPr>
            <a:r>
              <a:rPr lang="fr-FR" dirty="0" smtClean="0">
                <a:ea typeface="ＭＳ Ｐゴシック" charset="0"/>
                <a:cs typeface="ＭＳ Ｐゴシック" charset="0"/>
              </a:rPr>
              <a:t>Equivalence </a:t>
            </a:r>
            <a:r>
              <a:rPr lang="fr-FR" dirty="0" err="1" smtClean="0">
                <a:ea typeface="ＭＳ Ｐゴシック" charset="0"/>
                <a:cs typeface="ＭＳ Ｐゴシック" charset="0"/>
              </a:rPr>
              <a:t>between</a:t>
            </a:r>
            <a:r>
              <a:rPr lang="fr-FR" dirty="0" smtClean="0">
                <a:ea typeface="ＭＳ Ｐゴシック" charset="0"/>
                <a:cs typeface="ＭＳ Ｐゴシック" charset="0"/>
              </a:rPr>
              <a:t> </a:t>
            </a:r>
            <a:r>
              <a:rPr lang="fr-FR" dirty="0" err="1" smtClean="0">
                <a:ea typeface="ＭＳ Ｐゴシック" charset="0"/>
                <a:cs typeface="ＭＳ Ｐゴシック" charset="0"/>
              </a:rPr>
              <a:t>two</a:t>
            </a:r>
            <a:r>
              <a:rPr lang="fr-FR" dirty="0" smtClean="0">
                <a:ea typeface="ＭＳ Ｐゴシック" charset="0"/>
                <a:cs typeface="ＭＳ Ｐゴシック" charset="0"/>
              </a:rPr>
              <a:t> </a:t>
            </a:r>
            <a:r>
              <a:rPr lang="fr-FR" dirty="0" err="1" smtClean="0">
                <a:ea typeface="ＭＳ Ｐゴシック" charset="0"/>
                <a:cs typeface="ＭＳ Ｐゴシック" charset="0"/>
              </a:rPr>
              <a:t>feature</a:t>
            </a:r>
            <a:r>
              <a:rPr lang="fr-FR" dirty="0" smtClean="0">
                <a:ea typeface="ＭＳ Ｐゴシック" charset="0"/>
                <a:cs typeface="ＭＳ Ｐゴシック" charset="0"/>
              </a:rPr>
              <a:t> </a:t>
            </a:r>
            <a:r>
              <a:rPr lang="fr-FR" dirty="0" err="1" smtClean="0">
                <a:ea typeface="ＭＳ Ｐゴシック" charset="0"/>
                <a:cs typeface="ＭＳ Ｐゴシック" charset="0"/>
              </a:rPr>
              <a:t>models</a:t>
            </a:r>
            <a:endParaRPr lang="fr-FR" dirty="0">
              <a:ea typeface="ＭＳ Ｐゴシック" charset="0"/>
              <a:cs typeface="ＭＳ Ｐゴシック" charset="0"/>
            </a:endParaRPr>
          </a:p>
          <a:p>
            <a:pPr indent="-285750">
              <a:lnSpc>
                <a:spcPct val="120000"/>
              </a:lnSpc>
            </a:pPr>
            <a:r>
              <a:rPr lang="fr-FR" dirty="0" err="1" smtClean="0">
                <a:ea typeface="ＭＳ Ｐゴシック" charset="0"/>
              </a:rPr>
              <a:t>Satisfiability</a:t>
            </a:r>
            <a:r>
              <a:rPr lang="fr-FR" dirty="0" smtClean="0">
                <a:ea typeface="ＭＳ Ｐゴシック" charset="0"/>
              </a:rPr>
              <a:t> (SAT) </a:t>
            </a:r>
            <a:r>
              <a:rPr lang="fr-FR" dirty="0" err="1" smtClean="0">
                <a:ea typeface="ＭＳ Ｐゴシック" charset="0"/>
              </a:rPr>
              <a:t>problem</a:t>
            </a:r>
            <a:endParaRPr lang="fr-FR" dirty="0">
              <a:ea typeface="ＭＳ Ｐゴシック" charset="0"/>
            </a:endParaRPr>
          </a:p>
          <a:p>
            <a:pPr lvl="1">
              <a:lnSpc>
                <a:spcPct val="120000"/>
              </a:lnSpc>
            </a:pPr>
            <a:r>
              <a:rPr lang="fr-FR" sz="2400" dirty="0" smtClean="0">
                <a:ea typeface="ＭＳ Ｐゴシック" charset="0"/>
              </a:rPr>
              <a:t>NP-</a:t>
            </a:r>
            <a:r>
              <a:rPr lang="fr-FR" sz="2400" dirty="0" err="1" smtClean="0">
                <a:ea typeface="ＭＳ Ｐゴシック" charset="0"/>
              </a:rPr>
              <a:t>complete</a:t>
            </a:r>
            <a:endParaRPr lang="fr-FR" sz="2400" dirty="0">
              <a:ea typeface="ＭＳ Ｐゴシック" charset="0"/>
            </a:endParaRPr>
          </a:p>
        </p:txBody>
      </p:sp>
    </p:spTree>
    <p:extLst>
      <p:ext uri="{BB962C8B-B14F-4D97-AF65-F5344CB8AC3E}">
        <p14:creationId xmlns:p14="http://schemas.microsoft.com/office/powerpoint/2010/main" val="429331398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112022"/>
            <a:ext cx="9144000" cy="10125849"/>
          </a:xfrm>
          <a:prstGeom prst="rect">
            <a:avLst/>
          </a:prstGeom>
          <a:noFill/>
        </p:spPr>
        <p:txBody>
          <a:bodyPr wrap="square" lIns="91440" tIns="45720" rIns="91440" bIns="45720">
            <a:spAutoFit/>
          </a:bodyPr>
          <a:lstStyle/>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How to automate analysis of your feature models?</a:t>
            </a: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Binary </a:t>
            </a:r>
            <a:r>
              <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Decision Diagram (BDD</a:t>
            </a:r>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a:t>
            </a:r>
          </a:p>
          <a:p>
            <a:pPr algn="ctr" defTabSz="457200"/>
            <a:r>
              <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SAT </a:t>
            </a:r>
            <a:r>
              <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solver</a:t>
            </a:r>
            <a:endParaRPr lang="nl-BE"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endPar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p:txBody>
      </p:sp>
    </p:spTree>
    <p:extLst>
      <p:ext uri="{BB962C8B-B14F-4D97-AF65-F5344CB8AC3E}">
        <p14:creationId xmlns:p14="http://schemas.microsoft.com/office/powerpoint/2010/main" val="115421486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2-10-25 à 17.41.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31297"/>
          </a:xfrm>
          <a:prstGeom prst="rect">
            <a:avLst/>
          </a:prstGeom>
        </p:spPr>
      </p:pic>
    </p:spTree>
    <p:extLst>
      <p:ext uri="{BB962C8B-B14F-4D97-AF65-F5344CB8AC3E}">
        <p14:creationId xmlns:p14="http://schemas.microsoft.com/office/powerpoint/2010/main" val="89524967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noAutofit/>
          </a:bodyPr>
          <a:lstStyle/>
          <a:p>
            <a:r>
              <a:rPr lang="en-US" sz="4000" b="1" dirty="0" smtClean="0">
                <a:solidFill>
                  <a:schemeClr val="tx2">
                    <a:lumMod val="60000"/>
                    <a:lumOff val="40000"/>
                  </a:schemeClr>
                </a:solidFill>
              </a:rPr>
              <a:t>(Boolean) Feature Models</a:t>
            </a:r>
            <a:endParaRPr lang="en-US" sz="4000" b="1"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84</a:t>
            </a:fld>
            <a:endParaRPr lang="en-US"/>
          </a:p>
        </p:txBody>
      </p:sp>
      <p:sp>
        <p:nvSpPr>
          <p:cNvPr id="12" name="ZoneTexte 11"/>
          <p:cNvSpPr txBox="1"/>
          <p:nvPr/>
        </p:nvSpPr>
        <p:spPr>
          <a:xfrm>
            <a:off x="357158" y="1357298"/>
            <a:ext cx="8072494" cy="523220"/>
          </a:xfrm>
          <a:prstGeom prst="rect">
            <a:avLst/>
          </a:prstGeom>
          <a:noFill/>
        </p:spPr>
        <p:txBody>
          <a:bodyPr wrap="square" rtlCol="0">
            <a:spAutoFit/>
          </a:bodyPr>
          <a:lstStyle/>
          <a:p>
            <a:r>
              <a:rPr lang="en-US" sz="2800" b="1" dirty="0" smtClean="0"/>
              <a:t>Hierarchy + Variability = set of valid configurations</a:t>
            </a:r>
          </a:p>
        </p:txBody>
      </p:sp>
      <p:pic>
        <p:nvPicPr>
          <p:cNvPr id="21" name="Picture 20" descr="Capture d’écran 2012-02-14 à 20.2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2132856"/>
            <a:ext cx="3240360" cy="3942013"/>
          </a:xfrm>
          <a:prstGeom prst="rect">
            <a:avLst/>
          </a:prstGeom>
          <a:ln>
            <a:solidFill>
              <a:srgbClr val="000000"/>
            </a:solidFill>
          </a:ln>
        </p:spPr>
      </p:pic>
      <p:pic>
        <p:nvPicPr>
          <p:cNvPr id="4" name="Image 3" descr="Capture d’écran 2012-10-26 à 07.0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2060848"/>
            <a:ext cx="2376264" cy="4504262"/>
          </a:xfrm>
          <a:prstGeom prst="rect">
            <a:avLst/>
          </a:prstGeom>
          <a:ln>
            <a:solidFill>
              <a:srgbClr val="000000"/>
            </a:solidFill>
          </a:ln>
        </p:spPr>
      </p:pic>
      <p:pic>
        <p:nvPicPr>
          <p:cNvPr id="10" name="Picture 2"/>
          <p:cNvPicPr>
            <a:picLocks noChangeAspect="1"/>
          </p:cNvPicPr>
          <p:nvPr/>
        </p:nvPicPr>
        <p:blipFill>
          <a:blip r:embed="rId5"/>
          <a:stretch>
            <a:fillRect/>
          </a:stretch>
        </p:blipFill>
        <p:spPr>
          <a:xfrm>
            <a:off x="23229" y="3501008"/>
            <a:ext cx="1822801" cy="864096"/>
          </a:xfrm>
          <a:prstGeom prst="rect">
            <a:avLst/>
          </a:prstGeom>
        </p:spPr>
      </p:pic>
      <p:sp>
        <p:nvSpPr>
          <p:cNvPr id="6" name="ZoneTexte 5"/>
          <p:cNvSpPr txBox="1"/>
          <p:nvPr/>
        </p:nvSpPr>
        <p:spPr>
          <a:xfrm>
            <a:off x="3635896" y="2204864"/>
            <a:ext cx="688410" cy="461665"/>
          </a:xfrm>
          <a:prstGeom prst="rect">
            <a:avLst/>
          </a:prstGeom>
          <a:noFill/>
        </p:spPr>
        <p:txBody>
          <a:bodyPr wrap="none" rtlCol="0">
            <a:spAutoFit/>
          </a:bodyPr>
          <a:lstStyle/>
          <a:p>
            <a:r>
              <a:rPr lang="fr-FR" sz="2400" b="1" dirty="0" smtClean="0"/>
              <a:t>fm1</a:t>
            </a:r>
            <a:endParaRPr lang="fr-FR" sz="2400" b="1" dirty="0"/>
          </a:p>
        </p:txBody>
      </p:sp>
    </p:spTree>
    <p:extLst>
      <p:ext uri="{BB962C8B-B14F-4D97-AF65-F5344CB8AC3E}">
        <p14:creationId xmlns:p14="http://schemas.microsoft.com/office/powerpoint/2010/main" val="184995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noAutofit/>
          </a:bodyPr>
          <a:lstStyle/>
          <a:p>
            <a:r>
              <a:rPr lang="en-US" sz="4000" b="1" dirty="0" smtClean="0">
                <a:solidFill>
                  <a:schemeClr val="tx2">
                    <a:lumMod val="60000"/>
                    <a:lumOff val="40000"/>
                  </a:schemeClr>
                </a:solidFill>
              </a:rPr>
              <a:t>(Boolean) Feature Models</a:t>
            </a:r>
            <a:endParaRPr lang="en-US" sz="4000" b="1" dirty="0">
              <a:solidFill>
                <a:schemeClr val="tx2">
                  <a:lumMod val="60000"/>
                  <a:lumOff val="40000"/>
                </a:schemeClr>
              </a:solidFill>
            </a:endParaRPr>
          </a:p>
        </p:txBody>
      </p:sp>
      <p:sp>
        <p:nvSpPr>
          <p:cNvPr id="5" name="Espace réservé du numéro de diapositive 4"/>
          <p:cNvSpPr>
            <a:spLocks noGrp="1"/>
          </p:cNvSpPr>
          <p:nvPr>
            <p:ph type="sldNum" sz="quarter" idx="12"/>
          </p:nvPr>
        </p:nvSpPr>
        <p:spPr/>
        <p:txBody>
          <a:bodyPr/>
          <a:lstStyle/>
          <a:p>
            <a:fld id="{D1262FF1-46BC-4B84-96D7-96E58FD6030E}" type="slidenum">
              <a:rPr lang="en-US" smtClean="0"/>
              <a:pPr/>
              <a:t>85</a:t>
            </a:fld>
            <a:endParaRPr lang="en-US"/>
          </a:p>
        </p:txBody>
      </p:sp>
      <p:sp>
        <p:nvSpPr>
          <p:cNvPr id="12" name="ZoneTexte 11"/>
          <p:cNvSpPr txBox="1"/>
          <p:nvPr/>
        </p:nvSpPr>
        <p:spPr>
          <a:xfrm>
            <a:off x="2339752" y="908720"/>
            <a:ext cx="8072494" cy="523220"/>
          </a:xfrm>
          <a:prstGeom prst="rect">
            <a:avLst/>
          </a:prstGeom>
          <a:noFill/>
        </p:spPr>
        <p:txBody>
          <a:bodyPr wrap="square" rtlCol="0">
            <a:spAutoFit/>
          </a:bodyPr>
          <a:lstStyle/>
          <a:p>
            <a:r>
              <a:rPr lang="en-US" sz="2800" b="1" dirty="0" smtClean="0"/>
              <a:t>~ Boolean formula</a:t>
            </a:r>
          </a:p>
        </p:txBody>
      </p:sp>
      <p:pic>
        <p:nvPicPr>
          <p:cNvPr id="6" name="Picture 5" descr="Capture d’écran 2012-02-14 à 20.25.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628800"/>
            <a:ext cx="3816424" cy="4944003"/>
          </a:xfrm>
          <a:prstGeom prst="rect">
            <a:avLst/>
          </a:prstGeom>
          <a:ln>
            <a:solidFill>
              <a:srgbClr val="000000"/>
            </a:solidFill>
          </a:ln>
        </p:spPr>
      </p:pic>
      <p:pic>
        <p:nvPicPr>
          <p:cNvPr id="7" name="Image 6" descr="Capture d’écran 2012-10-26 à 07.0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2060848"/>
            <a:ext cx="2376264" cy="4504262"/>
          </a:xfrm>
          <a:prstGeom prst="rect">
            <a:avLst/>
          </a:prstGeom>
          <a:ln>
            <a:solidFill>
              <a:srgbClr val="000000"/>
            </a:solidFill>
          </a:ln>
        </p:spPr>
      </p:pic>
      <p:pic>
        <p:nvPicPr>
          <p:cNvPr id="8" name="Picture 2"/>
          <p:cNvPicPr>
            <a:picLocks noChangeAspect="1"/>
          </p:cNvPicPr>
          <p:nvPr/>
        </p:nvPicPr>
        <p:blipFill>
          <a:blip r:embed="rId5"/>
          <a:stretch>
            <a:fillRect/>
          </a:stretch>
        </p:blipFill>
        <p:spPr>
          <a:xfrm>
            <a:off x="23229" y="3501008"/>
            <a:ext cx="1822801" cy="864096"/>
          </a:xfrm>
          <a:prstGeom prst="rect">
            <a:avLst/>
          </a:prstGeom>
        </p:spPr>
      </p:pic>
      <p:sp>
        <p:nvSpPr>
          <p:cNvPr id="10" name="ZoneTexte 9"/>
          <p:cNvSpPr txBox="1"/>
          <p:nvPr/>
        </p:nvSpPr>
        <p:spPr>
          <a:xfrm>
            <a:off x="3635896" y="2204864"/>
            <a:ext cx="688410" cy="461665"/>
          </a:xfrm>
          <a:prstGeom prst="rect">
            <a:avLst/>
          </a:prstGeom>
          <a:noFill/>
        </p:spPr>
        <p:txBody>
          <a:bodyPr wrap="none" rtlCol="0">
            <a:spAutoFit/>
          </a:bodyPr>
          <a:lstStyle/>
          <a:p>
            <a:r>
              <a:rPr lang="fr-FR" sz="2400" b="1" dirty="0" smtClean="0"/>
              <a:t>fm1</a:t>
            </a:r>
            <a:endParaRPr lang="fr-FR" sz="2400" b="1" dirty="0"/>
          </a:p>
        </p:txBody>
      </p:sp>
    </p:spTree>
    <p:extLst>
      <p:ext uri="{BB962C8B-B14F-4D97-AF65-F5344CB8AC3E}">
        <p14:creationId xmlns:p14="http://schemas.microsoft.com/office/powerpoint/2010/main" val="2321486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0" y="0"/>
            <a:ext cx="9144000" cy="1143000"/>
          </a:xfrm>
        </p:spPr>
        <p:txBody>
          <a:bodyPr/>
          <a:lstStyle/>
          <a:p>
            <a:r>
              <a:rPr lang="en-US" dirty="0" smtClean="0"/>
              <a:t>Truth table, </a:t>
            </a:r>
            <a:r>
              <a:rPr lang="en-US" dirty="0" err="1" smtClean="0"/>
              <a:t>boolean</a:t>
            </a:r>
            <a:r>
              <a:rPr lang="en-US" dirty="0" smtClean="0"/>
              <a:t> function</a:t>
            </a:r>
            <a:endParaRPr lang="en-US" dirty="0"/>
          </a:p>
        </p:txBody>
      </p:sp>
      <p:graphicFrame>
        <p:nvGraphicFramePr>
          <p:cNvPr id="1159172" name="Group 4"/>
          <p:cNvGraphicFramePr>
            <a:graphicFrameLocks noGrp="1"/>
          </p:cNvGraphicFramePr>
          <p:nvPr>
            <p:ph sz="quarter" idx="3"/>
            <p:extLst>
              <p:ext uri="{D42A27DB-BD31-4B8C-83A1-F6EECF244321}">
                <p14:modId xmlns:p14="http://schemas.microsoft.com/office/powerpoint/2010/main" val="2079353507"/>
              </p:ext>
            </p:extLst>
          </p:nvPr>
        </p:nvGraphicFramePr>
        <p:xfrm>
          <a:off x="3131840" y="1235616"/>
          <a:ext cx="2133600" cy="5608320"/>
        </p:xfrm>
        <a:graphic>
          <a:graphicData uri="http://schemas.openxmlformats.org/drawingml/2006/table">
            <a:tbl>
              <a:tblPr/>
              <a:tblGrid>
                <a:gridCol w="449263"/>
                <a:gridCol w="446087"/>
                <a:gridCol w="446088"/>
                <a:gridCol w="450850"/>
                <a:gridCol w="341312"/>
              </a:tblGrid>
              <a:tr h="1809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bg1"/>
                          </a:solidFill>
                          <a:effectLst/>
                          <a:latin typeface="Arial Unicode MS" charset="0"/>
                          <a:ea typeface="ＭＳ Ｐゴシック" charset="0"/>
                        </a:rPr>
                        <a:t>from</a:t>
                      </a:r>
                    </a:p>
                  </a:txBody>
                  <a:tcPr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bg1"/>
                          </a:solidFill>
                          <a:effectLst/>
                          <a:latin typeface="Arial Unicode MS" charset="0"/>
                          <a:ea typeface="ＭＳ Ｐゴシック" charset="0"/>
                        </a:rPr>
                        <a:t>to</a:t>
                      </a:r>
                    </a:p>
                  </a:txBody>
                  <a:tcPr anchor="ctr" horzOverflow="overflow">
                    <a:lnL>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Arial Unicode MS" charset="0"/>
                        <a:ea typeface="ＭＳ Ｐゴシック" charset="0"/>
                      </a:endParaRPr>
                    </a:p>
                  </a:txBody>
                  <a:tcPr anchor="ctr" horzOverflow="overflow">
                    <a:lnL>
                      <a:noFill/>
                    </a:lnL>
                    <a:lnR cap="flat">
                      <a:noFill/>
                    </a:lnR>
                    <a:lnT cap="fla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1</a:t>
                      </a:r>
                      <a:endParaRPr kumimoji="0" lang="en-US" sz="2000" b="0" i="0" u="none" strike="noStrike" cap="none" normalizeH="0" baseline="0">
                        <a:ln>
                          <a:noFill/>
                        </a:ln>
                        <a:solidFill>
                          <a:schemeClr val="bg1"/>
                        </a:solidFill>
                        <a:effectLst/>
                        <a:latin typeface="Arial Unicode MS" charset="0"/>
                        <a:ea typeface="ＭＳ Ｐゴシック" charset="0"/>
                      </a:endParaRPr>
                    </a:p>
                  </a:txBody>
                  <a:tcPr anchor="ctr" horzOverflow="overflow">
                    <a:lnL cap="flat">
                      <a:noFill/>
                    </a:lnL>
                    <a:lnR>
                      <a:noFill/>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x</a:t>
                      </a:r>
                      <a:r>
                        <a:rPr kumimoji="0" lang="en-US" sz="2000" b="0" i="0" u="none" strike="noStrike" cap="none" normalizeH="0" baseline="-25000" dirty="0">
                          <a:ln>
                            <a:noFill/>
                          </a:ln>
                          <a:solidFill>
                            <a:schemeClr val="bg1"/>
                          </a:solidFill>
                          <a:effectLst/>
                          <a:latin typeface="Arial Unicode MS" charset="0"/>
                          <a:ea typeface="ＭＳ Ｐゴシック" charset="0"/>
                        </a:rPr>
                        <a:t>2</a:t>
                      </a:r>
                    </a:p>
                  </a:txBody>
                  <a:tcPr anchor="ctr" horzOverflow="overflow">
                    <a:lnL>
                      <a:noFill/>
                    </a:lnL>
                    <a:lnR w="19050"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3</a:t>
                      </a:r>
                      <a:endParaRPr kumimoji="0" lang="en-US" sz="2000" b="0" i="0" u="none" strike="noStrike" cap="none" normalizeH="0" baseline="0">
                        <a:ln>
                          <a:noFill/>
                        </a:ln>
                        <a:solidFill>
                          <a:schemeClr val="bg1"/>
                        </a:solidFill>
                        <a:effectLst/>
                        <a:latin typeface="Arial Unicode MS" charset="0"/>
                        <a:ea typeface="ＭＳ Ｐゴシック" charset="0"/>
                      </a:endParaRPr>
                    </a:p>
                  </a:txBody>
                  <a:tcPr anchor="ctr" horzOverflow="overflow">
                    <a:lnL w="19050"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4</a:t>
                      </a:r>
                    </a:p>
                  </a:txBody>
                  <a:tcPr anchor="ctr"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f</a:t>
                      </a:r>
                    </a:p>
                  </a:txBody>
                  <a:tcPr anchor="ctr" horzOverflow="overflow">
                    <a:lnL w="28575" cap="flat" cmpd="sng" algn="ctr">
                      <a:solidFill>
                        <a:schemeClr val="bg1"/>
                      </a:solidFill>
                      <a:prstDash val="solid"/>
                      <a:round/>
                      <a:headEnd type="none" w="med" len="med"/>
                      <a:tailEnd type="none" w="med" len="med"/>
                    </a:lnL>
                    <a:lnR cap="flat">
                      <a:noFill/>
                    </a:lnR>
                    <a:lnT>
                      <a:noFill/>
                    </a:lnT>
                    <a:lnB w="28575" cap="flat" cmpd="sng" algn="ctr">
                      <a:solidFill>
                        <a:schemeClr val="bg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a:noFill/>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8104502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p:txBody>
          <a:bodyPr/>
          <a:lstStyle/>
          <a:p>
            <a:endParaRPr lang="en-US" sz="1800" dirty="0"/>
          </a:p>
        </p:txBody>
      </p:sp>
      <p:pic>
        <p:nvPicPr>
          <p:cNvPr id="3" name="Picture 2" descr="Capture d’écran 2012-02-15 à 10.2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 y="0"/>
            <a:ext cx="9144000" cy="6857196"/>
          </a:xfrm>
          <a:prstGeom prst="rect">
            <a:avLst/>
          </a:prstGeom>
        </p:spPr>
      </p:pic>
    </p:spTree>
    <p:extLst>
      <p:ext uri="{BB962C8B-B14F-4D97-AF65-F5344CB8AC3E}">
        <p14:creationId xmlns:p14="http://schemas.microsoft.com/office/powerpoint/2010/main" val="23100674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p:txBody>
          <a:bodyPr/>
          <a:lstStyle/>
          <a:p>
            <a:r>
              <a:rPr lang="en-US" sz="4000" dirty="0"/>
              <a:t>Binary Decision Diagrams </a:t>
            </a:r>
            <a:r>
              <a:rPr lang="en-US" sz="1800" dirty="0"/>
              <a:t>(Bryant 1986)</a:t>
            </a:r>
          </a:p>
        </p:txBody>
      </p:sp>
      <p:sp>
        <p:nvSpPr>
          <p:cNvPr id="1161219" name="Rectangle 3"/>
          <p:cNvSpPr>
            <a:spLocks noGrp="1" noChangeArrowheads="1"/>
          </p:cNvSpPr>
          <p:nvPr>
            <p:ph type="body" sz="half" idx="1"/>
          </p:nvPr>
        </p:nvSpPr>
        <p:spPr>
          <a:xfrm>
            <a:off x="2843808" y="1052736"/>
            <a:ext cx="8153400" cy="1317625"/>
          </a:xfrm>
          <a:noFill/>
          <a:ln/>
        </p:spPr>
        <p:txBody>
          <a:bodyPr/>
          <a:lstStyle/>
          <a:p>
            <a:pPr marL="0" indent="0">
              <a:buNone/>
            </a:pPr>
            <a:r>
              <a:rPr lang="en-US" sz="2800" dirty="0" smtClean="0"/>
              <a:t>encoding of </a:t>
            </a:r>
            <a:r>
              <a:rPr lang="en-US" sz="2800" dirty="0"/>
              <a:t>a truth table.</a:t>
            </a:r>
          </a:p>
        </p:txBody>
      </p:sp>
      <p:grpSp>
        <p:nvGrpSpPr>
          <p:cNvPr id="2" name="Grouper 1"/>
          <p:cNvGrpSpPr/>
          <p:nvPr/>
        </p:nvGrpSpPr>
        <p:grpSpPr>
          <a:xfrm>
            <a:off x="2339752" y="2132856"/>
            <a:ext cx="6605736" cy="3600400"/>
            <a:chOff x="990600" y="2057400"/>
            <a:chExt cx="7656513" cy="4191000"/>
          </a:xfrm>
        </p:grpSpPr>
        <p:sp>
          <p:nvSpPr>
            <p:cNvPr id="1161220"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1221" name="AutoShape 5"/>
            <p:cNvCxnSpPr>
              <a:cxnSpLocks noChangeShapeType="1"/>
              <a:stCxn id="1161220" idx="3"/>
              <a:endCxn id="1161223" idx="0"/>
            </p:cNvCxnSpPr>
            <p:nvPr/>
          </p:nvCxnSpPr>
          <p:spPr bwMode="auto">
            <a:xfrm flipH="1">
              <a:off x="55245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22"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23" name="Oval 7"/>
            <p:cNvSpPr>
              <a:spLocks noChangeArrowheads="1"/>
            </p:cNvSpPr>
            <p:nvPr/>
          </p:nvSpPr>
          <p:spPr bwMode="auto">
            <a:xfrm>
              <a:off x="52578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1224" name="Oval 8"/>
            <p:cNvSpPr>
              <a:spLocks noChangeArrowheads="1"/>
            </p:cNvSpPr>
            <p:nvPr/>
          </p:nvSpPr>
          <p:spPr bwMode="auto">
            <a:xfrm>
              <a:off x="7086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1225" name="AutoShape 9"/>
            <p:cNvCxnSpPr>
              <a:cxnSpLocks noChangeShapeType="1"/>
              <a:stCxn id="1161220" idx="5"/>
              <a:endCxn id="1161224" idx="0"/>
            </p:cNvCxnSpPr>
            <p:nvPr/>
          </p:nvCxnSpPr>
          <p:spPr bwMode="auto">
            <a:xfrm>
              <a:off x="66278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26" name="AutoShape 10"/>
            <p:cNvCxnSpPr>
              <a:cxnSpLocks noChangeShapeType="1"/>
              <a:stCxn id="1161223" idx="3"/>
              <a:endCxn id="1161222" idx="0"/>
            </p:cNvCxnSpPr>
            <p:nvPr/>
          </p:nvCxnSpPr>
          <p:spPr bwMode="auto">
            <a:xfrm flipH="1">
              <a:off x="50673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27" name="Oval 11"/>
            <p:cNvSpPr>
              <a:spLocks noChangeArrowheads="1"/>
            </p:cNvSpPr>
            <p:nvPr/>
          </p:nvSpPr>
          <p:spPr bwMode="auto">
            <a:xfrm>
              <a:off x="5715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28" name="Oval 12"/>
            <p:cNvSpPr>
              <a:spLocks noChangeArrowheads="1"/>
            </p:cNvSpPr>
            <p:nvPr/>
          </p:nvSpPr>
          <p:spPr bwMode="auto">
            <a:xfrm>
              <a:off x="6629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29" name="Oval 13"/>
            <p:cNvSpPr>
              <a:spLocks noChangeArrowheads="1"/>
            </p:cNvSpPr>
            <p:nvPr/>
          </p:nvSpPr>
          <p:spPr bwMode="auto">
            <a:xfrm>
              <a:off x="7543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1230" name="AutoShape 14"/>
            <p:cNvCxnSpPr>
              <a:cxnSpLocks noChangeShapeType="1"/>
              <a:stCxn id="1161223" idx="5"/>
              <a:endCxn id="1161227" idx="0"/>
            </p:cNvCxnSpPr>
            <p:nvPr/>
          </p:nvCxnSpPr>
          <p:spPr bwMode="auto">
            <a:xfrm>
              <a:off x="57134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31" name="AutoShape 15"/>
            <p:cNvCxnSpPr>
              <a:cxnSpLocks noChangeShapeType="1"/>
              <a:stCxn id="1161224" idx="3"/>
              <a:endCxn id="1161228" idx="0"/>
            </p:cNvCxnSpPr>
            <p:nvPr/>
          </p:nvCxnSpPr>
          <p:spPr bwMode="auto">
            <a:xfrm flipH="1">
              <a:off x="68961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32" name="AutoShape 16"/>
            <p:cNvCxnSpPr>
              <a:cxnSpLocks noChangeShapeType="1"/>
              <a:stCxn id="1161224" idx="5"/>
              <a:endCxn id="1161229" idx="0"/>
            </p:cNvCxnSpPr>
            <p:nvPr/>
          </p:nvCxnSpPr>
          <p:spPr bwMode="auto">
            <a:xfrm>
              <a:off x="75422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33" name="Rectangle 17"/>
            <p:cNvSpPr>
              <a:spLocks noChangeArrowheads="1"/>
            </p:cNvSpPr>
            <p:nvPr/>
          </p:nvSpPr>
          <p:spPr bwMode="auto">
            <a:xfrm>
              <a:off x="4648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1234" name="AutoShape 18"/>
            <p:cNvCxnSpPr>
              <a:cxnSpLocks noChangeShapeType="1"/>
              <a:stCxn id="1161222" idx="4"/>
              <a:endCxn id="1161233" idx="0"/>
            </p:cNvCxnSpPr>
            <p:nvPr/>
          </p:nvCxnSpPr>
          <p:spPr bwMode="auto">
            <a:xfrm flipH="1">
              <a:off x="48387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35" name="Rectangle 19"/>
            <p:cNvSpPr>
              <a:spLocks noChangeArrowheads="1"/>
            </p:cNvSpPr>
            <p:nvPr/>
          </p:nvSpPr>
          <p:spPr bwMode="auto">
            <a:xfrm>
              <a:off x="5105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36" name="Rectangle 20"/>
            <p:cNvSpPr>
              <a:spLocks noChangeArrowheads="1"/>
            </p:cNvSpPr>
            <p:nvPr/>
          </p:nvSpPr>
          <p:spPr bwMode="auto">
            <a:xfrm>
              <a:off x="5562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37" name="Rectangle 21"/>
            <p:cNvSpPr>
              <a:spLocks noChangeArrowheads="1"/>
            </p:cNvSpPr>
            <p:nvPr/>
          </p:nvSpPr>
          <p:spPr bwMode="auto">
            <a:xfrm>
              <a:off x="6019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1238" name="Rectangle 22"/>
            <p:cNvSpPr>
              <a:spLocks noChangeArrowheads="1"/>
            </p:cNvSpPr>
            <p:nvPr/>
          </p:nvSpPr>
          <p:spPr bwMode="auto">
            <a:xfrm>
              <a:off x="64770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39" name="Rectangle 23"/>
            <p:cNvSpPr>
              <a:spLocks noChangeArrowheads="1"/>
            </p:cNvSpPr>
            <p:nvPr/>
          </p:nvSpPr>
          <p:spPr bwMode="auto">
            <a:xfrm>
              <a:off x="6934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40" name="Rectangle 24"/>
            <p:cNvSpPr>
              <a:spLocks noChangeArrowheads="1"/>
            </p:cNvSpPr>
            <p:nvPr/>
          </p:nvSpPr>
          <p:spPr bwMode="auto">
            <a:xfrm>
              <a:off x="7391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41" name="Rectangle 25"/>
            <p:cNvSpPr>
              <a:spLocks noChangeArrowheads="1"/>
            </p:cNvSpPr>
            <p:nvPr/>
          </p:nvSpPr>
          <p:spPr bwMode="auto">
            <a:xfrm>
              <a:off x="7848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1242" name="AutoShape 26"/>
            <p:cNvCxnSpPr>
              <a:cxnSpLocks noChangeShapeType="1"/>
              <a:stCxn id="1161222" idx="4"/>
              <a:endCxn id="1161235" idx="0"/>
            </p:cNvCxnSpPr>
            <p:nvPr/>
          </p:nvCxnSpPr>
          <p:spPr bwMode="auto">
            <a:xfrm>
              <a:off x="50673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3" name="AutoShape 27"/>
            <p:cNvCxnSpPr>
              <a:cxnSpLocks noChangeShapeType="1"/>
              <a:stCxn id="1161227" idx="4"/>
              <a:endCxn id="1161236" idx="0"/>
            </p:cNvCxnSpPr>
            <p:nvPr/>
          </p:nvCxnSpPr>
          <p:spPr bwMode="auto">
            <a:xfrm flipH="1">
              <a:off x="57531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4" name="AutoShape 28"/>
            <p:cNvCxnSpPr>
              <a:cxnSpLocks noChangeShapeType="1"/>
              <a:stCxn id="1161227" idx="4"/>
              <a:endCxn id="1161237" idx="0"/>
            </p:cNvCxnSpPr>
            <p:nvPr/>
          </p:nvCxnSpPr>
          <p:spPr bwMode="auto">
            <a:xfrm>
              <a:off x="59817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5" name="AutoShape 29"/>
            <p:cNvCxnSpPr>
              <a:cxnSpLocks noChangeShapeType="1"/>
              <a:stCxn id="1161228" idx="4"/>
              <a:endCxn id="1161238" idx="0"/>
            </p:cNvCxnSpPr>
            <p:nvPr/>
          </p:nvCxnSpPr>
          <p:spPr bwMode="auto">
            <a:xfrm flipH="1">
              <a:off x="66675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6" name="AutoShape 30"/>
            <p:cNvCxnSpPr>
              <a:cxnSpLocks noChangeShapeType="1"/>
              <a:stCxn id="1161228" idx="4"/>
              <a:endCxn id="1161239" idx="0"/>
            </p:cNvCxnSpPr>
            <p:nvPr/>
          </p:nvCxnSpPr>
          <p:spPr bwMode="auto">
            <a:xfrm>
              <a:off x="68961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7" name="AutoShape 31"/>
            <p:cNvCxnSpPr>
              <a:cxnSpLocks noChangeShapeType="1"/>
              <a:stCxn id="1161229" idx="4"/>
              <a:endCxn id="1161240" idx="0"/>
            </p:cNvCxnSpPr>
            <p:nvPr/>
          </p:nvCxnSpPr>
          <p:spPr bwMode="auto">
            <a:xfrm flipH="1">
              <a:off x="75819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48" name="AutoShape 32"/>
            <p:cNvCxnSpPr>
              <a:cxnSpLocks noChangeShapeType="1"/>
              <a:stCxn id="1161229" idx="4"/>
              <a:endCxn id="1161241" idx="0"/>
            </p:cNvCxnSpPr>
            <p:nvPr/>
          </p:nvCxnSpPr>
          <p:spPr bwMode="auto">
            <a:xfrm>
              <a:off x="78105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49" name="Oval 33"/>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1250" name="AutoShape 34"/>
            <p:cNvCxnSpPr>
              <a:cxnSpLocks noChangeShapeType="1"/>
              <a:stCxn id="1161249" idx="3"/>
              <a:endCxn id="1161252" idx="0"/>
            </p:cNvCxnSpPr>
            <p:nvPr/>
          </p:nvCxnSpPr>
          <p:spPr bwMode="auto">
            <a:xfrm flipH="1">
              <a:off x="18669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51" name="Oval 35"/>
            <p:cNvSpPr>
              <a:spLocks noChangeArrowheads="1"/>
            </p:cNvSpPr>
            <p:nvPr/>
          </p:nvSpPr>
          <p:spPr bwMode="auto">
            <a:xfrm>
              <a:off x="1143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52" name="Oval 36"/>
            <p:cNvSpPr>
              <a:spLocks noChangeArrowheads="1"/>
            </p:cNvSpPr>
            <p:nvPr/>
          </p:nvSpPr>
          <p:spPr bwMode="auto">
            <a:xfrm>
              <a:off x="1600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1253" name="Oval 37"/>
            <p:cNvSpPr>
              <a:spLocks noChangeArrowheads="1"/>
            </p:cNvSpPr>
            <p:nvPr/>
          </p:nvSpPr>
          <p:spPr bwMode="auto">
            <a:xfrm>
              <a:off x="34290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1254" name="AutoShape 38"/>
            <p:cNvCxnSpPr>
              <a:cxnSpLocks noChangeShapeType="1"/>
              <a:stCxn id="1161249" idx="5"/>
              <a:endCxn id="1161253" idx="0"/>
            </p:cNvCxnSpPr>
            <p:nvPr/>
          </p:nvCxnSpPr>
          <p:spPr bwMode="auto">
            <a:xfrm>
              <a:off x="29702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55" name="AutoShape 39"/>
            <p:cNvCxnSpPr>
              <a:cxnSpLocks noChangeShapeType="1"/>
              <a:stCxn id="1161252" idx="3"/>
              <a:endCxn id="1161251" idx="0"/>
            </p:cNvCxnSpPr>
            <p:nvPr/>
          </p:nvCxnSpPr>
          <p:spPr bwMode="auto">
            <a:xfrm flipH="1">
              <a:off x="14097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56" name="Oval 40"/>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57" name="Oval 41"/>
            <p:cNvSpPr>
              <a:spLocks noChangeArrowheads="1"/>
            </p:cNvSpPr>
            <p:nvPr/>
          </p:nvSpPr>
          <p:spPr bwMode="auto">
            <a:xfrm>
              <a:off x="2971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1258" name="Oval 42"/>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1259" name="AutoShape 43"/>
            <p:cNvCxnSpPr>
              <a:cxnSpLocks noChangeShapeType="1"/>
              <a:stCxn id="1161252" idx="5"/>
              <a:endCxn id="1161256" idx="0"/>
            </p:cNvCxnSpPr>
            <p:nvPr/>
          </p:nvCxnSpPr>
          <p:spPr bwMode="auto">
            <a:xfrm>
              <a:off x="20558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60" name="AutoShape 44"/>
            <p:cNvCxnSpPr>
              <a:cxnSpLocks noChangeShapeType="1"/>
              <a:stCxn id="1161253" idx="3"/>
              <a:endCxn id="1161257" idx="0"/>
            </p:cNvCxnSpPr>
            <p:nvPr/>
          </p:nvCxnSpPr>
          <p:spPr bwMode="auto">
            <a:xfrm flipH="1">
              <a:off x="32385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61" name="AutoShape 45"/>
            <p:cNvCxnSpPr>
              <a:cxnSpLocks noChangeShapeType="1"/>
              <a:stCxn id="1161253" idx="5"/>
              <a:endCxn id="1161258" idx="0"/>
            </p:cNvCxnSpPr>
            <p:nvPr/>
          </p:nvCxnSpPr>
          <p:spPr bwMode="auto">
            <a:xfrm>
              <a:off x="38846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62" name="Rectangle 46"/>
            <p:cNvSpPr>
              <a:spLocks noChangeArrowheads="1"/>
            </p:cNvSpPr>
            <p:nvPr/>
          </p:nvSpPr>
          <p:spPr bwMode="auto">
            <a:xfrm>
              <a:off x="990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1263" name="AutoShape 47"/>
            <p:cNvCxnSpPr>
              <a:cxnSpLocks noChangeShapeType="1"/>
              <a:stCxn id="1161251" idx="4"/>
              <a:endCxn id="1161262" idx="0"/>
            </p:cNvCxnSpPr>
            <p:nvPr/>
          </p:nvCxnSpPr>
          <p:spPr bwMode="auto">
            <a:xfrm flipH="1">
              <a:off x="11811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64" name="Rectangle 48"/>
            <p:cNvSpPr>
              <a:spLocks noChangeArrowheads="1"/>
            </p:cNvSpPr>
            <p:nvPr/>
          </p:nvSpPr>
          <p:spPr bwMode="auto">
            <a:xfrm>
              <a:off x="144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1265" name="Rectangle 49"/>
            <p:cNvSpPr>
              <a:spLocks noChangeArrowheads="1"/>
            </p:cNvSpPr>
            <p:nvPr/>
          </p:nvSpPr>
          <p:spPr bwMode="auto">
            <a:xfrm>
              <a:off x="19050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1266" name="Rectangle 50"/>
            <p:cNvSpPr>
              <a:spLocks noChangeArrowheads="1"/>
            </p:cNvSpPr>
            <p:nvPr/>
          </p:nvSpPr>
          <p:spPr bwMode="auto">
            <a:xfrm>
              <a:off x="23622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1267" name="Rectangle 51"/>
            <p:cNvSpPr>
              <a:spLocks noChangeArrowheads="1"/>
            </p:cNvSpPr>
            <p:nvPr/>
          </p:nvSpPr>
          <p:spPr bwMode="auto">
            <a:xfrm>
              <a:off x="2819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68" name="Rectangle 52"/>
            <p:cNvSpPr>
              <a:spLocks noChangeArrowheads="1"/>
            </p:cNvSpPr>
            <p:nvPr/>
          </p:nvSpPr>
          <p:spPr bwMode="auto">
            <a:xfrm>
              <a:off x="3276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69" name="Rectangle 53"/>
            <p:cNvSpPr>
              <a:spLocks noChangeArrowheads="1"/>
            </p:cNvSpPr>
            <p:nvPr/>
          </p:nvSpPr>
          <p:spPr bwMode="auto">
            <a:xfrm>
              <a:off x="37338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1270" name="Rectangle 54"/>
            <p:cNvSpPr>
              <a:spLocks noChangeArrowheads="1"/>
            </p:cNvSpPr>
            <p:nvPr/>
          </p:nvSpPr>
          <p:spPr bwMode="auto">
            <a:xfrm>
              <a:off x="41910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61271" name="AutoShape 55"/>
            <p:cNvCxnSpPr>
              <a:cxnSpLocks noChangeShapeType="1"/>
              <a:stCxn id="1161251" idx="4"/>
              <a:endCxn id="1161264" idx="0"/>
            </p:cNvCxnSpPr>
            <p:nvPr/>
          </p:nvCxnSpPr>
          <p:spPr bwMode="auto">
            <a:xfrm>
              <a:off x="14097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2" name="AutoShape 56"/>
            <p:cNvCxnSpPr>
              <a:cxnSpLocks noChangeShapeType="1"/>
              <a:stCxn id="1161256" idx="4"/>
              <a:endCxn id="1161265" idx="0"/>
            </p:cNvCxnSpPr>
            <p:nvPr/>
          </p:nvCxnSpPr>
          <p:spPr bwMode="auto">
            <a:xfrm flipH="1">
              <a:off x="20955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3" name="AutoShape 57"/>
            <p:cNvCxnSpPr>
              <a:cxnSpLocks noChangeShapeType="1"/>
              <a:stCxn id="1161256" idx="4"/>
              <a:endCxn id="1161266" idx="0"/>
            </p:cNvCxnSpPr>
            <p:nvPr/>
          </p:nvCxnSpPr>
          <p:spPr bwMode="auto">
            <a:xfrm>
              <a:off x="23241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4" name="AutoShape 58"/>
            <p:cNvCxnSpPr>
              <a:cxnSpLocks noChangeShapeType="1"/>
              <a:stCxn id="1161257" idx="4"/>
              <a:endCxn id="1161267" idx="0"/>
            </p:cNvCxnSpPr>
            <p:nvPr/>
          </p:nvCxnSpPr>
          <p:spPr bwMode="auto">
            <a:xfrm flipH="1">
              <a:off x="30099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5" name="AutoShape 59"/>
            <p:cNvCxnSpPr>
              <a:cxnSpLocks noChangeShapeType="1"/>
              <a:stCxn id="1161257" idx="4"/>
              <a:endCxn id="1161268" idx="0"/>
            </p:cNvCxnSpPr>
            <p:nvPr/>
          </p:nvCxnSpPr>
          <p:spPr bwMode="auto">
            <a:xfrm>
              <a:off x="32385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6" name="AutoShape 60"/>
            <p:cNvCxnSpPr>
              <a:cxnSpLocks noChangeShapeType="1"/>
              <a:stCxn id="1161258" idx="4"/>
              <a:endCxn id="1161269" idx="0"/>
            </p:cNvCxnSpPr>
            <p:nvPr/>
          </p:nvCxnSpPr>
          <p:spPr bwMode="auto">
            <a:xfrm flipH="1">
              <a:off x="39243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77" name="AutoShape 61"/>
            <p:cNvCxnSpPr>
              <a:cxnSpLocks noChangeShapeType="1"/>
              <a:stCxn id="1161258" idx="4"/>
              <a:endCxn id="1161270" idx="0"/>
            </p:cNvCxnSpPr>
            <p:nvPr/>
          </p:nvCxnSpPr>
          <p:spPr bwMode="auto">
            <a:xfrm>
              <a:off x="41529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78" name="Oval 62"/>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dirty="0" smtClean="0">
                  <a:solidFill>
                    <a:srgbClr val="FFFFFF"/>
                  </a:solidFill>
                  <a:latin typeface="Arial Unicode MS" charset="0"/>
                  <a:ea typeface="ＭＳ Ｐゴシック" charset="0"/>
                  <a:cs typeface="Arial Unicode MS" charset="0"/>
                </a:rPr>
                <a:t>x</a:t>
              </a:r>
              <a:r>
                <a:rPr lang="en-US" sz="2400" baseline="-25000" dirty="0" smtClean="0">
                  <a:solidFill>
                    <a:srgbClr val="FFFFFF"/>
                  </a:solidFill>
                  <a:latin typeface="Arial Unicode MS" charset="0"/>
                  <a:ea typeface="ＭＳ Ｐゴシック" charset="0"/>
                  <a:cs typeface="Arial Unicode MS" charset="0"/>
                </a:rPr>
                <a:t>1</a:t>
              </a:r>
              <a:endParaRPr lang="en-US" sz="2400" dirty="0" smtClean="0">
                <a:solidFill>
                  <a:srgbClr val="FFFFFF"/>
                </a:solidFill>
                <a:latin typeface="Arial Unicode MS" charset="0"/>
                <a:ea typeface="ＭＳ Ｐゴシック" charset="0"/>
                <a:cs typeface="Arial Unicode MS" charset="0"/>
              </a:endParaRPr>
            </a:p>
          </p:txBody>
        </p:sp>
        <p:cxnSp>
          <p:nvCxnSpPr>
            <p:cNvPr id="1161279" name="AutoShape 63"/>
            <p:cNvCxnSpPr>
              <a:cxnSpLocks noChangeShapeType="1"/>
              <a:stCxn id="1161278" idx="6"/>
              <a:endCxn id="1161220"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80" name="AutoShape 64"/>
            <p:cNvCxnSpPr>
              <a:cxnSpLocks noChangeShapeType="1"/>
              <a:stCxn id="1161278" idx="2"/>
              <a:endCxn id="1161249"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1281" name="AutoShape 65"/>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82" name="Text Box 66"/>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61283" name="AutoShape 67"/>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1284" name="Text Box 68"/>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grpSp>
      <p:graphicFrame>
        <p:nvGraphicFramePr>
          <p:cNvPr id="70" name="Group 4"/>
          <p:cNvGraphicFramePr>
            <a:graphicFrameLocks noGrp="1"/>
          </p:cNvGraphicFramePr>
          <p:nvPr>
            <p:ph sz="quarter" idx="4294967295"/>
            <p:extLst>
              <p:ext uri="{D42A27DB-BD31-4B8C-83A1-F6EECF244321}">
                <p14:modId xmlns:p14="http://schemas.microsoft.com/office/powerpoint/2010/main" val="2071353810"/>
              </p:ext>
            </p:extLst>
          </p:nvPr>
        </p:nvGraphicFramePr>
        <p:xfrm>
          <a:off x="0" y="1219344"/>
          <a:ext cx="2133600" cy="5608320"/>
        </p:xfrm>
        <a:graphic>
          <a:graphicData uri="http://schemas.openxmlformats.org/drawingml/2006/table">
            <a:tbl>
              <a:tblPr/>
              <a:tblGrid>
                <a:gridCol w="449263"/>
                <a:gridCol w="446087"/>
                <a:gridCol w="446088"/>
                <a:gridCol w="450850"/>
                <a:gridCol w="341312"/>
              </a:tblGrid>
              <a:tr h="1809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bg1"/>
                          </a:solidFill>
                          <a:effectLst/>
                          <a:latin typeface="Arial Unicode MS" charset="0"/>
                          <a:ea typeface="ＭＳ Ｐゴシック" charset="0"/>
                        </a:rPr>
                        <a:t>from</a:t>
                      </a:r>
                    </a:p>
                  </a:txBody>
                  <a:tcPr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bg1"/>
                          </a:solidFill>
                          <a:effectLst/>
                          <a:latin typeface="Arial Unicode MS" charset="0"/>
                          <a:ea typeface="ＭＳ Ｐゴシック" charset="0"/>
                        </a:rPr>
                        <a:t>to</a:t>
                      </a:r>
                    </a:p>
                  </a:txBody>
                  <a:tcPr anchor="ctr" horzOverflow="overflow">
                    <a:lnL>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Arial Unicode MS" charset="0"/>
                        <a:ea typeface="ＭＳ Ｐゴシック" charset="0"/>
                      </a:endParaRPr>
                    </a:p>
                  </a:txBody>
                  <a:tcPr anchor="ctr" horzOverflow="overflow">
                    <a:lnL>
                      <a:noFill/>
                    </a:lnL>
                    <a:lnR cap="flat">
                      <a:noFill/>
                    </a:lnR>
                    <a:lnT cap="fla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1</a:t>
                      </a:r>
                      <a:endParaRPr kumimoji="0" lang="en-US" sz="2000" b="0" i="0" u="none" strike="noStrike" cap="none" normalizeH="0" baseline="0">
                        <a:ln>
                          <a:noFill/>
                        </a:ln>
                        <a:solidFill>
                          <a:schemeClr val="bg1"/>
                        </a:solidFill>
                        <a:effectLst/>
                        <a:latin typeface="Arial Unicode MS" charset="0"/>
                        <a:ea typeface="ＭＳ Ｐゴシック" charset="0"/>
                      </a:endParaRPr>
                    </a:p>
                  </a:txBody>
                  <a:tcPr anchor="ctr" horzOverflow="overflow">
                    <a:lnL cap="flat">
                      <a:noFill/>
                    </a:lnL>
                    <a:lnR>
                      <a:noFill/>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2</a:t>
                      </a:r>
                    </a:p>
                  </a:txBody>
                  <a:tcPr anchor="ctr" horzOverflow="overflow">
                    <a:lnL>
                      <a:noFill/>
                    </a:lnL>
                    <a:lnR w="19050"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3</a:t>
                      </a:r>
                      <a:endParaRPr kumimoji="0" lang="en-US" sz="2000" b="0" i="0" u="none" strike="noStrike" cap="none" normalizeH="0" baseline="0">
                        <a:ln>
                          <a:noFill/>
                        </a:ln>
                        <a:solidFill>
                          <a:schemeClr val="bg1"/>
                        </a:solidFill>
                        <a:effectLst/>
                        <a:latin typeface="Arial Unicode MS" charset="0"/>
                        <a:ea typeface="ＭＳ Ｐゴシック" charset="0"/>
                      </a:endParaRPr>
                    </a:p>
                  </a:txBody>
                  <a:tcPr anchor="ctr" horzOverflow="overflow">
                    <a:lnL w="19050"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x</a:t>
                      </a:r>
                      <a:r>
                        <a:rPr kumimoji="0" lang="en-US" sz="2000" b="0" i="0" u="none" strike="noStrike" cap="none" normalizeH="0" baseline="-25000">
                          <a:ln>
                            <a:noFill/>
                          </a:ln>
                          <a:solidFill>
                            <a:schemeClr val="bg1"/>
                          </a:solidFill>
                          <a:effectLst/>
                          <a:latin typeface="Arial Unicode MS" charset="0"/>
                          <a:ea typeface="ＭＳ Ｐゴシック" charset="0"/>
                        </a:rPr>
                        <a:t>4</a:t>
                      </a:r>
                    </a:p>
                  </a:txBody>
                  <a:tcPr anchor="ctr"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f</a:t>
                      </a:r>
                    </a:p>
                  </a:txBody>
                  <a:tcPr anchor="ctr" horzOverflow="overflow">
                    <a:lnL w="28575" cap="flat" cmpd="sng" algn="ctr">
                      <a:solidFill>
                        <a:schemeClr val="bg1"/>
                      </a:solidFill>
                      <a:prstDash val="solid"/>
                      <a:round/>
                      <a:headEnd type="none" w="med" len="med"/>
                      <a:tailEnd type="none" w="med" len="med"/>
                    </a:lnL>
                    <a:lnR cap="flat">
                      <a:noFill/>
                    </a:lnR>
                    <a:lnT>
                      <a:noFill/>
                    </a:lnT>
                    <a:lnB w="28575" cap="flat" cmpd="sng" algn="ctr">
                      <a:solidFill>
                        <a:schemeClr val="bg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a:noFill/>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0</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Unicode MS" charset="0"/>
                          <a:ea typeface="ＭＳ Ｐゴシック" charset="0"/>
                        </a:rPr>
                        <a:t>1</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a:noFill/>
                    </a:lnB>
                    <a:lnTlToBr>
                      <a:noFill/>
                    </a:lnTlToBr>
                    <a:lnBlToTr>
                      <a:noFill/>
                    </a:lnBlToTr>
                    <a:no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Unicode MS" charset="0"/>
                          <a:ea typeface="ＭＳ Ｐゴシック" charset="0"/>
                        </a:rPr>
                        <a:t>1</a:t>
                      </a:r>
                    </a:p>
                  </a:txBody>
                  <a:tcPr marT="0" marB="0" anchor="ctr" horzOverflow="overflow">
                    <a:lnL>
                      <a:noFill/>
                    </a:lnL>
                    <a:lnR w="19050" cap="flat" cmpd="sng" algn="ctr">
                      <a:solidFill>
                        <a:schemeClr val="bg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1</a:t>
                      </a:r>
                    </a:p>
                  </a:txBody>
                  <a:tcPr marT="0" marB="0" anchor="ctr" horzOverflow="overflow">
                    <a:lnL w="19050" cap="flat" cmpd="sng" algn="ctr">
                      <a:solidFill>
                        <a:schemeClr val="bg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1</a:t>
                      </a:r>
                    </a:p>
                  </a:txBody>
                  <a:tcPr marT="0" marB="0" anchor="ctr" horzOverflow="overflow">
                    <a:lnL>
                      <a:noFill/>
                    </a:lnL>
                    <a:lnR w="28575" cap="flat" cmpd="sng" algn="ctr">
                      <a:solidFill>
                        <a:schemeClr val="bg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Unicode MS" charset="0"/>
                          <a:ea typeface="ＭＳ Ｐゴシック" charset="0"/>
                        </a:rPr>
                        <a:t>0</a:t>
                      </a:r>
                    </a:p>
                  </a:txBody>
                  <a:tcPr marT="0" marB="0" anchor="ctr" horzOverflow="overflow">
                    <a:lnL w="28575" cap="flat" cmpd="sng" algn="ctr">
                      <a:solidFill>
                        <a:schemeClr val="bg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51036661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6000" dirty="0" err="1">
                <a:solidFill>
                  <a:schemeClr val="bg1"/>
                </a:solidFill>
                <a:latin typeface="+mj-lt"/>
                <a:ea typeface="+mj-ea"/>
                <a:cs typeface="+mj-cs"/>
              </a:rPr>
              <a:t>Reduction</a:t>
            </a:r>
            <a:r>
              <a:rPr lang="fr-FR" sz="6000" dirty="0">
                <a:solidFill>
                  <a:schemeClr val="bg1"/>
                </a:solidFill>
                <a:latin typeface="+mj-lt"/>
                <a:ea typeface="+mj-ea"/>
                <a:cs typeface="+mj-cs"/>
              </a:rPr>
              <a:t> </a:t>
            </a:r>
            <a:endParaRPr lang="en-US" dirty="0"/>
          </a:p>
        </p:txBody>
      </p:sp>
      <p:sp>
        <p:nvSpPr>
          <p:cNvPr id="3" name="Text Placeholder 2"/>
          <p:cNvSpPr>
            <a:spLocks noGrp="1"/>
          </p:cNvSpPr>
          <p:nvPr>
            <p:ph type="body" sz="half" idx="1"/>
          </p:nvPr>
        </p:nvSpPr>
        <p:spPr>
          <a:xfrm>
            <a:off x="457200" y="1524000"/>
            <a:ext cx="7355160" cy="4572000"/>
          </a:xfrm>
        </p:spPr>
        <p:txBody>
          <a:bodyPr/>
          <a:lstStyle/>
          <a:p>
            <a:r>
              <a:rPr lang="fr-FR" dirty="0" err="1" smtClean="0">
                <a:solidFill>
                  <a:schemeClr val="bg1"/>
                </a:solidFill>
                <a:latin typeface="+mn-lt"/>
                <a:ea typeface="+mn-ea"/>
                <a:cs typeface="+mn-cs"/>
              </a:rPr>
              <a:t>Identify</a:t>
            </a:r>
            <a:r>
              <a:rPr lang="fr-FR" dirty="0" smtClean="0">
                <a:solidFill>
                  <a:schemeClr val="bg1"/>
                </a:solidFill>
                <a:latin typeface="+mn-lt"/>
                <a:ea typeface="+mn-ea"/>
                <a:cs typeface="+mn-cs"/>
              </a:rPr>
              <a:t> </a:t>
            </a:r>
            <a:r>
              <a:rPr lang="fr-FR" dirty="0" err="1">
                <a:solidFill>
                  <a:schemeClr val="bg1"/>
                </a:solidFill>
                <a:latin typeface="+mn-lt"/>
                <a:ea typeface="+mn-ea"/>
                <a:cs typeface="+mn-cs"/>
              </a:rPr>
              <a:t>Redundancies</a:t>
            </a:r>
            <a:r>
              <a:rPr lang="fr-FR" dirty="0">
                <a:solidFill>
                  <a:schemeClr val="bg1"/>
                </a:solidFill>
                <a:latin typeface="+mn-lt"/>
                <a:ea typeface="+mn-ea"/>
                <a:cs typeface="+mn-cs"/>
              </a:rPr>
              <a:t> </a:t>
            </a:r>
            <a:endParaRPr lang="fr-FR" dirty="0" smtClean="0"/>
          </a:p>
          <a:p>
            <a:endParaRPr lang="fr-FR" dirty="0" smtClean="0">
              <a:solidFill>
                <a:schemeClr val="bg1"/>
              </a:solidFill>
              <a:latin typeface="+mn-lt"/>
              <a:ea typeface="+mn-ea"/>
              <a:cs typeface="+mn-cs"/>
            </a:endParaRPr>
          </a:p>
          <a:p>
            <a:r>
              <a:rPr lang="fr-FR" dirty="0" smtClean="0">
                <a:solidFill>
                  <a:schemeClr val="bg1"/>
                </a:solidFill>
                <a:latin typeface="+mn-lt"/>
                <a:ea typeface="+mn-ea"/>
                <a:cs typeface="+mn-cs"/>
              </a:rPr>
              <a:t>3 </a:t>
            </a:r>
            <a:r>
              <a:rPr lang="fr-FR" dirty="0" err="1" smtClean="0">
                <a:solidFill>
                  <a:schemeClr val="bg1"/>
                </a:solidFill>
                <a:latin typeface="+mn-lt"/>
                <a:ea typeface="+mn-ea"/>
                <a:cs typeface="+mn-cs"/>
              </a:rPr>
              <a:t>Rules</a:t>
            </a:r>
            <a:endParaRPr lang="fr-FR" dirty="0" smtClean="0">
              <a:solidFill>
                <a:schemeClr val="bg1"/>
              </a:solidFill>
              <a:latin typeface="+mn-lt"/>
              <a:ea typeface="+mn-ea"/>
              <a:cs typeface="+mn-cs"/>
            </a:endParaRPr>
          </a:p>
          <a:p>
            <a:pPr lvl="1"/>
            <a:r>
              <a:rPr lang="fr-FR" dirty="0" err="1" smtClean="0">
                <a:solidFill>
                  <a:schemeClr val="bg1"/>
                </a:solidFill>
                <a:latin typeface="+mn-lt"/>
                <a:ea typeface="+mn-ea"/>
                <a:cs typeface="+mn-cs"/>
              </a:rPr>
              <a:t>Merge</a:t>
            </a:r>
            <a:r>
              <a:rPr lang="fr-FR" dirty="0" smtClean="0">
                <a:solidFill>
                  <a:schemeClr val="bg1"/>
                </a:solidFill>
                <a:latin typeface="+mn-lt"/>
                <a:ea typeface="+mn-ea"/>
                <a:cs typeface="+mn-cs"/>
              </a:rPr>
              <a:t> </a:t>
            </a:r>
            <a:r>
              <a:rPr lang="fr-FR" dirty="0" err="1">
                <a:solidFill>
                  <a:schemeClr val="bg1"/>
                </a:solidFill>
                <a:latin typeface="+mn-lt"/>
                <a:ea typeface="+mn-ea"/>
                <a:cs typeface="+mn-cs"/>
              </a:rPr>
              <a:t>equivalent</a:t>
            </a:r>
            <a:r>
              <a:rPr lang="fr-FR" dirty="0">
                <a:solidFill>
                  <a:schemeClr val="bg1"/>
                </a:solidFill>
                <a:latin typeface="+mn-lt"/>
                <a:ea typeface="+mn-ea"/>
                <a:cs typeface="+mn-cs"/>
              </a:rPr>
              <a:t> </a:t>
            </a:r>
            <a:r>
              <a:rPr lang="fr-FR" dirty="0" err="1">
                <a:solidFill>
                  <a:schemeClr val="bg1"/>
                </a:solidFill>
                <a:latin typeface="+mn-lt"/>
                <a:ea typeface="+mn-ea"/>
                <a:cs typeface="+mn-cs"/>
              </a:rPr>
              <a:t>leaves</a:t>
            </a:r>
            <a:r>
              <a:rPr lang="fr-FR" dirty="0">
                <a:solidFill>
                  <a:schemeClr val="bg1"/>
                </a:solidFill>
                <a:latin typeface="+mn-lt"/>
                <a:ea typeface="+mn-ea"/>
                <a:cs typeface="+mn-cs"/>
              </a:rPr>
              <a:t> </a:t>
            </a:r>
            <a:endParaRPr lang="fr-FR" dirty="0">
              <a:cs typeface="+mn-cs"/>
            </a:endParaRPr>
          </a:p>
          <a:p>
            <a:pPr lvl="1"/>
            <a:r>
              <a:rPr lang="fr-FR" dirty="0" err="1" smtClean="0">
                <a:solidFill>
                  <a:schemeClr val="bg1"/>
                </a:solidFill>
                <a:latin typeface="+mn-lt"/>
                <a:ea typeface="+mn-ea"/>
                <a:cs typeface="+mn-cs"/>
              </a:rPr>
              <a:t>Merge</a:t>
            </a:r>
            <a:r>
              <a:rPr lang="fr-FR" dirty="0" smtClean="0">
                <a:solidFill>
                  <a:schemeClr val="bg1"/>
                </a:solidFill>
                <a:latin typeface="+mn-lt"/>
                <a:ea typeface="+mn-ea"/>
                <a:cs typeface="+mn-cs"/>
              </a:rPr>
              <a:t> </a:t>
            </a:r>
            <a:r>
              <a:rPr lang="fr-FR" dirty="0" err="1">
                <a:solidFill>
                  <a:schemeClr val="bg1"/>
                </a:solidFill>
                <a:latin typeface="+mn-lt"/>
                <a:ea typeface="+mn-ea"/>
                <a:cs typeface="+mn-cs"/>
              </a:rPr>
              <a:t>isomorphic</a:t>
            </a:r>
            <a:r>
              <a:rPr lang="fr-FR" dirty="0">
                <a:solidFill>
                  <a:schemeClr val="bg1"/>
                </a:solidFill>
                <a:latin typeface="+mn-lt"/>
                <a:ea typeface="+mn-ea"/>
                <a:cs typeface="+mn-cs"/>
              </a:rPr>
              <a:t> </a:t>
            </a:r>
            <a:r>
              <a:rPr lang="fr-FR" dirty="0" err="1">
                <a:solidFill>
                  <a:schemeClr val="bg1"/>
                </a:solidFill>
                <a:latin typeface="+mn-lt"/>
                <a:ea typeface="+mn-ea"/>
                <a:cs typeface="+mn-cs"/>
              </a:rPr>
              <a:t>nodes</a:t>
            </a:r>
            <a:r>
              <a:rPr lang="fr-FR" dirty="0">
                <a:solidFill>
                  <a:schemeClr val="bg1"/>
                </a:solidFill>
                <a:latin typeface="+mn-lt"/>
                <a:ea typeface="+mn-ea"/>
                <a:cs typeface="+mn-cs"/>
              </a:rPr>
              <a:t> </a:t>
            </a:r>
            <a:endParaRPr lang="fr-FR" dirty="0">
              <a:cs typeface="+mn-cs"/>
            </a:endParaRPr>
          </a:p>
          <a:p>
            <a:pPr lvl="1"/>
            <a:r>
              <a:rPr lang="fr-FR" dirty="0" err="1" smtClean="0">
                <a:solidFill>
                  <a:schemeClr val="bg1"/>
                </a:solidFill>
                <a:latin typeface="+mn-lt"/>
                <a:ea typeface="+mn-ea"/>
                <a:cs typeface="+mn-cs"/>
              </a:rPr>
              <a:t>Eliminate</a:t>
            </a:r>
            <a:r>
              <a:rPr lang="fr-FR" dirty="0" smtClean="0">
                <a:solidFill>
                  <a:schemeClr val="bg1"/>
                </a:solidFill>
                <a:latin typeface="+mn-lt"/>
                <a:ea typeface="+mn-ea"/>
                <a:cs typeface="+mn-cs"/>
              </a:rPr>
              <a:t> </a:t>
            </a:r>
            <a:r>
              <a:rPr lang="fr-FR" dirty="0" err="1">
                <a:solidFill>
                  <a:schemeClr val="bg1"/>
                </a:solidFill>
                <a:latin typeface="+mn-lt"/>
                <a:ea typeface="+mn-ea"/>
                <a:cs typeface="+mn-cs"/>
              </a:rPr>
              <a:t>redundant</a:t>
            </a:r>
            <a:r>
              <a:rPr lang="fr-FR" dirty="0">
                <a:solidFill>
                  <a:schemeClr val="bg1"/>
                </a:solidFill>
                <a:latin typeface="+mn-lt"/>
                <a:ea typeface="+mn-ea"/>
                <a:cs typeface="+mn-cs"/>
              </a:rPr>
              <a:t> tests </a:t>
            </a:r>
            <a:endParaRPr lang="fr-FR" dirty="0" smtClean="0"/>
          </a:p>
          <a:p>
            <a:endParaRPr lang="en-US" dirty="0"/>
          </a:p>
        </p:txBody>
      </p:sp>
    </p:spTree>
    <p:extLst>
      <p:ext uri="{BB962C8B-B14F-4D97-AF65-F5344CB8AC3E}">
        <p14:creationId xmlns:p14="http://schemas.microsoft.com/office/powerpoint/2010/main" val="11011980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971600" y="1844824"/>
            <a:ext cx="7129927" cy="2585323"/>
          </a:xfrm>
          <a:prstGeom prst="rect">
            <a:avLst/>
          </a:prstGeom>
          <a:noFill/>
        </p:spPr>
        <p:txBody>
          <a:bodyPr wrap="none" lIns="91440" tIns="45720" rIns="91440" bIns="45720">
            <a:spAutoFit/>
          </a:bodyPr>
          <a:lstStyle/>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Modeling Variability: </a:t>
            </a:r>
          </a:p>
          <a:p>
            <a:pPr algn="ctr" defTabSz="457200"/>
            <a:endParaRPr lang="nl-BE"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endParaRPr>
          </a:p>
          <a:p>
            <a:pPr algn="ctr" defTabSz="457200"/>
            <a:r>
              <a:rPr lang="nl-BE" sz="54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a:cs typeface="Comic Sans MS"/>
              </a:rPr>
              <a:t>Why Should I Care? </a:t>
            </a:r>
          </a:p>
        </p:txBody>
      </p:sp>
    </p:spTree>
    <p:extLst>
      <p:ext uri="{BB962C8B-B14F-4D97-AF65-F5344CB8AC3E}">
        <p14:creationId xmlns:p14="http://schemas.microsoft.com/office/powerpoint/2010/main" val="141906086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fr-FR" dirty="0" err="1"/>
              <a:t>Merge</a:t>
            </a:r>
            <a:r>
              <a:rPr lang="fr-FR" dirty="0"/>
              <a:t> </a:t>
            </a:r>
            <a:r>
              <a:rPr lang="fr-FR" dirty="0" err="1"/>
              <a:t>equivalent</a:t>
            </a:r>
            <a:r>
              <a:rPr lang="fr-FR" dirty="0"/>
              <a:t> </a:t>
            </a:r>
            <a:r>
              <a:rPr lang="fr-FR" dirty="0" err="1"/>
              <a:t>leaves</a:t>
            </a:r>
            <a:r>
              <a:rPr lang="fr-FR" dirty="0"/>
              <a:t> </a:t>
            </a:r>
          </a:p>
        </p:txBody>
      </p:sp>
      <p:pic>
        <p:nvPicPr>
          <p:cNvPr id="4" name="Picture 3" descr="Capture d’écran 2012-02-15 à 10.28.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8" y="1700808"/>
            <a:ext cx="9126571" cy="4534220"/>
          </a:xfrm>
          <a:prstGeom prst="rect">
            <a:avLst/>
          </a:prstGeom>
        </p:spPr>
      </p:pic>
    </p:spTree>
    <p:extLst>
      <p:ext uri="{BB962C8B-B14F-4D97-AF65-F5344CB8AC3E}">
        <p14:creationId xmlns:p14="http://schemas.microsoft.com/office/powerpoint/2010/main" val="78344872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fr-FR" dirty="0" err="1"/>
              <a:t>Merge</a:t>
            </a:r>
            <a:r>
              <a:rPr lang="fr-FR" dirty="0"/>
              <a:t> </a:t>
            </a:r>
            <a:r>
              <a:rPr lang="fr-FR" dirty="0" err="1" smtClean="0"/>
              <a:t>isomorphic</a:t>
            </a:r>
            <a:r>
              <a:rPr lang="fr-FR" dirty="0" smtClean="0"/>
              <a:t> </a:t>
            </a:r>
            <a:r>
              <a:rPr lang="fr-FR" dirty="0" err="1" smtClean="0"/>
              <a:t>nodes</a:t>
            </a:r>
            <a:endParaRPr lang="fr-FR" dirty="0"/>
          </a:p>
        </p:txBody>
      </p:sp>
      <p:pic>
        <p:nvPicPr>
          <p:cNvPr id="5" name="Picture 4" descr="Capture d’écran 2012-02-15 à 10.30.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8748464" cy="5391803"/>
          </a:xfrm>
          <a:prstGeom prst="rect">
            <a:avLst/>
          </a:prstGeom>
        </p:spPr>
      </p:pic>
    </p:spTree>
    <p:extLst>
      <p:ext uri="{BB962C8B-B14F-4D97-AF65-F5344CB8AC3E}">
        <p14:creationId xmlns:p14="http://schemas.microsoft.com/office/powerpoint/2010/main" val="205796274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fr-FR" dirty="0" err="1"/>
              <a:t>Eliminate</a:t>
            </a:r>
            <a:r>
              <a:rPr lang="fr-FR" dirty="0"/>
              <a:t> </a:t>
            </a:r>
            <a:r>
              <a:rPr lang="fr-FR" dirty="0" err="1" smtClean="0"/>
              <a:t>redundant</a:t>
            </a:r>
            <a:r>
              <a:rPr lang="fr-FR" dirty="0" smtClean="0"/>
              <a:t> tests </a:t>
            </a:r>
            <a:endParaRPr lang="fr-FR" dirty="0"/>
          </a:p>
        </p:txBody>
      </p:sp>
      <p:pic>
        <p:nvPicPr>
          <p:cNvPr id="3" name="Picture 2" descr="Capture d’écran 2012-02-15 à 10.31.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3" y="1419522"/>
            <a:ext cx="9124917" cy="5405521"/>
          </a:xfrm>
          <a:prstGeom prst="rect">
            <a:avLst/>
          </a:prstGeom>
        </p:spPr>
      </p:pic>
    </p:spTree>
    <p:extLst>
      <p:ext uri="{BB962C8B-B14F-4D97-AF65-F5344CB8AC3E}">
        <p14:creationId xmlns:p14="http://schemas.microsoft.com/office/powerpoint/2010/main" val="176376223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p:nvPr>
        </p:nvSpPr>
        <p:spPr/>
        <p:txBody>
          <a:bodyPr/>
          <a:lstStyle/>
          <a:p>
            <a:r>
              <a:rPr lang="en-US"/>
              <a:t>Binary Decision Diagrams</a:t>
            </a:r>
          </a:p>
        </p:txBody>
      </p:sp>
      <p:sp>
        <p:nvSpPr>
          <p:cNvPr id="1163267" name="Rectangle 3"/>
          <p:cNvSpPr>
            <a:spLocks noGrp="1" noChangeArrowheads="1"/>
          </p:cNvSpPr>
          <p:nvPr>
            <p:ph type="body" sz="half" idx="1"/>
          </p:nvPr>
        </p:nvSpPr>
        <p:spPr>
          <a:xfrm>
            <a:off x="457200" y="1524000"/>
            <a:ext cx="8153400" cy="1317625"/>
          </a:xfrm>
          <a:noFill/>
          <a:ln/>
        </p:spPr>
        <p:txBody>
          <a:bodyPr/>
          <a:lstStyle/>
          <a:p>
            <a:r>
              <a:rPr lang="en-US" sz="2800"/>
              <a:t>Collapse redundant nodes.</a:t>
            </a:r>
          </a:p>
        </p:txBody>
      </p:sp>
      <p:sp>
        <p:nvSpPr>
          <p:cNvPr id="1163268"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3269" name="AutoShape 5"/>
          <p:cNvCxnSpPr>
            <a:cxnSpLocks noChangeShapeType="1"/>
            <a:stCxn id="1163268" idx="3"/>
            <a:endCxn id="1163271" idx="0"/>
          </p:cNvCxnSpPr>
          <p:nvPr/>
        </p:nvCxnSpPr>
        <p:spPr bwMode="auto">
          <a:xfrm flipH="1">
            <a:off x="55245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70"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271" name="Oval 7"/>
          <p:cNvSpPr>
            <a:spLocks noChangeArrowheads="1"/>
          </p:cNvSpPr>
          <p:nvPr/>
        </p:nvSpPr>
        <p:spPr bwMode="auto">
          <a:xfrm>
            <a:off x="52578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3272" name="Oval 8"/>
          <p:cNvSpPr>
            <a:spLocks noChangeArrowheads="1"/>
          </p:cNvSpPr>
          <p:nvPr/>
        </p:nvSpPr>
        <p:spPr bwMode="auto">
          <a:xfrm>
            <a:off x="7086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3273" name="AutoShape 9"/>
          <p:cNvCxnSpPr>
            <a:cxnSpLocks noChangeShapeType="1"/>
            <a:stCxn id="1163268" idx="5"/>
            <a:endCxn id="1163272" idx="0"/>
          </p:cNvCxnSpPr>
          <p:nvPr/>
        </p:nvCxnSpPr>
        <p:spPr bwMode="auto">
          <a:xfrm>
            <a:off x="66278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74" name="AutoShape 10"/>
          <p:cNvCxnSpPr>
            <a:cxnSpLocks noChangeShapeType="1"/>
            <a:stCxn id="1163271" idx="3"/>
            <a:endCxn id="1163270" idx="0"/>
          </p:cNvCxnSpPr>
          <p:nvPr/>
        </p:nvCxnSpPr>
        <p:spPr bwMode="auto">
          <a:xfrm flipH="1">
            <a:off x="50673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75" name="Oval 11"/>
          <p:cNvSpPr>
            <a:spLocks noChangeArrowheads="1"/>
          </p:cNvSpPr>
          <p:nvPr/>
        </p:nvSpPr>
        <p:spPr bwMode="auto">
          <a:xfrm>
            <a:off x="5715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276" name="Oval 12"/>
          <p:cNvSpPr>
            <a:spLocks noChangeArrowheads="1"/>
          </p:cNvSpPr>
          <p:nvPr/>
        </p:nvSpPr>
        <p:spPr bwMode="auto">
          <a:xfrm>
            <a:off x="6629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277" name="Oval 13"/>
          <p:cNvSpPr>
            <a:spLocks noChangeArrowheads="1"/>
          </p:cNvSpPr>
          <p:nvPr/>
        </p:nvSpPr>
        <p:spPr bwMode="auto">
          <a:xfrm>
            <a:off x="7543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3278" name="AutoShape 14"/>
          <p:cNvCxnSpPr>
            <a:cxnSpLocks noChangeShapeType="1"/>
            <a:stCxn id="1163271" idx="5"/>
            <a:endCxn id="1163275" idx="0"/>
          </p:cNvCxnSpPr>
          <p:nvPr/>
        </p:nvCxnSpPr>
        <p:spPr bwMode="auto">
          <a:xfrm>
            <a:off x="57134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79" name="AutoShape 15"/>
          <p:cNvCxnSpPr>
            <a:cxnSpLocks noChangeShapeType="1"/>
            <a:stCxn id="1163272" idx="3"/>
            <a:endCxn id="1163276" idx="0"/>
          </p:cNvCxnSpPr>
          <p:nvPr/>
        </p:nvCxnSpPr>
        <p:spPr bwMode="auto">
          <a:xfrm flipH="1">
            <a:off x="68961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80" name="AutoShape 16"/>
          <p:cNvCxnSpPr>
            <a:cxnSpLocks noChangeShapeType="1"/>
            <a:stCxn id="1163272" idx="5"/>
            <a:endCxn id="1163277" idx="0"/>
          </p:cNvCxnSpPr>
          <p:nvPr/>
        </p:nvCxnSpPr>
        <p:spPr bwMode="auto">
          <a:xfrm>
            <a:off x="75422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81" name="Rectangle 17"/>
          <p:cNvSpPr>
            <a:spLocks noChangeArrowheads="1"/>
          </p:cNvSpPr>
          <p:nvPr/>
        </p:nvSpPr>
        <p:spPr bwMode="auto">
          <a:xfrm>
            <a:off x="4648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3282" name="AutoShape 18"/>
          <p:cNvCxnSpPr>
            <a:cxnSpLocks noChangeShapeType="1"/>
            <a:stCxn id="1163270" idx="4"/>
            <a:endCxn id="1163281" idx="0"/>
          </p:cNvCxnSpPr>
          <p:nvPr/>
        </p:nvCxnSpPr>
        <p:spPr bwMode="auto">
          <a:xfrm flipH="1">
            <a:off x="48387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83" name="Rectangle 19"/>
          <p:cNvSpPr>
            <a:spLocks noChangeArrowheads="1"/>
          </p:cNvSpPr>
          <p:nvPr/>
        </p:nvSpPr>
        <p:spPr bwMode="auto">
          <a:xfrm>
            <a:off x="5105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284" name="Rectangle 20"/>
          <p:cNvSpPr>
            <a:spLocks noChangeArrowheads="1"/>
          </p:cNvSpPr>
          <p:nvPr/>
        </p:nvSpPr>
        <p:spPr bwMode="auto">
          <a:xfrm>
            <a:off x="5562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285" name="Rectangle 21"/>
          <p:cNvSpPr>
            <a:spLocks noChangeArrowheads="1"/>
          </p:cNvSpPr>
          <p:nvPr/>
        </p:nvSpPr>
        <p:spPr bwMode="auto">
          <a:xfrm>
            <a:off x="64770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286" name="Rectangle 22"/>
          <p:cNvSpPr>
            <a:spLocks noChangeArrowheads="1"/>
          </p:cNvSpPr>
          <p:nvPr/>
        </p:nvSpPr>
        <p:spPr bwMode="auto">
          <a:xfrm>
            <a:off x="6934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287" name="Rectangle 23"/>
          <p:cNvSpPr>
            <a:spLocks noChangeArrowheads="1"/>
          </p:cNvSpPr>
          <p:nvPr/>
        </p:nvSpPr>
        <p:spPr bwMode="auto">
          <a:xfrm>
            <a:off x="7391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288" name="Rectangle 24"/>
          <p:cNvSpPr>
            <a:spLocks noChangeArrowheads="1"/>
          </p:cNvSpPr>
          <p:nvPr/>
        </p:nvSpPr>
        <p:spPr bwMode="auto">
          <a:xfrm>
            <a:off x="7848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3289" name="AutoShape 25"/>
          <p:cNvCxnSpPr>
            <a:cxnSpLocks noChangeShapeType="1"/>
            <a:stCxn id="1163270" idx="4"/>
            <a:endCxn id="1163283" idx="0"/>
          </p:cNvCxnSpPr>
          <p:nvPr/>
        </p:nvCxnSpPr>
        <p:spPr bwMode="auto">
          <a:xfrm>
            <a:off x="50673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0" name="AutoShape 26"/>
          <p:cNvCxnSpPr>
            <a:cxnSpLocks noChangeShapeType="1"/>
            <a:stCxn id="1163275" idx="4"/>
            <a:endCxn id="1163284" idx="0"/>
          </p:cNvCxnSpPr>
          <p:nvPr/>
        </p:nvCxnSpPr>
        <p:spPr bwMode="auto">
          <a:xfrm flipH="1">
            <a:off x="57531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1" name="AutoShape 27"/>
          <p:cNvCxnSpPr>
            <a:cxnSpLocks noChangeShapeType="1"/>
            <a:stCxn id="1163275" idx="4"/>
          </p:cNvCxnSpPr>
          <p:nvPr/>
        </p:nvCxnSpPr>
        <p:spPr bwMode="auto">
          <a:xfrm>
            <a:off x="59817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2" name="AutoShape 28"/>
          <p:cNvCxnSpPr>
            <a:cxnSpLocks noChangeShapeType="1"/>
            <a:stCxn id="1163276" idx="4"/>
            <a:endCxn id="1163285" idx="0"/>
          </p:cNvCxnSpPr>
          <p:nvPr/>
        </p:nvCxnSpPr>
        <p:spPr bwMode="auto">
          <a:xfrm flipH="1">
            <a:off x="66675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3" name="AutoShape 29"/>
          <p:cNvCxnSpPr>
            <a:cxnSpLocks noChangeShapeType="1"/>
            <a:stCxn id="1163276" idx="4"/>
            <a:endCxn id="1163286" idx="0"/>
          </p:cNvCxnSpPr>
          <p:nvPr/>
        </p:nvCxnSpPr>
        <p:spPr bwMode="auto">
          <a:xfrm>
            <a:off x="68961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4" name="AutoShape 30"/>
          <p:cNvCxnSpPr>
            <a:cxnSpLocks noChangeShapeType="1"/>
            <a:stCxn id="1163277" idx="4"/>
            <a:endCxn id="1163287" idx="0"/>
          </p:cNvCxnSpPr>
          <p:nvPr/>
        </p:nvCxnSpPr>
        <p:spPr bwMode="auto">
          <a:xfrm flipH="1">
            <a:off x="75819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295" name="AutoShape 31"/>
          <p:cNvCxnSpPr>
            <a:cxnSpLocks noChangeShapeType="1"/>
            <a:stCxn id="1163277" idx="4"/>
            <a:endCxn id="1163288" idx="0"/>
          </p:cNvCxnSpPr>
          <p:nvPr/>
        </p:nvCxnSpPr>
        <p:spPr bwMode="auto">
          <a:xfrm>
            <a:off x="78105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96" name="Oval 32"/>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3297" name="AutoShape 33"/>
          <p:cNvCxnSpPr>
            <a:cxnSpLocks noChangeShapeType="1"/>
            <a:stCxn id="1163296" idx="3"/>
            <a:endCxn id="1163299" idx="0"/>
          </p:cNvCxnSpPr>
          <p:nvPr/>
        </p:nvCxnSpPr>
        <p:spPr bwMode="auto">
          <a:xfrm flipH="1">
            <a:off x="18669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298" name="Oval 34"/>
          <p:cNvSpPr>
            <a:spLocks noChangeArrowheads="1"/>
          </p:cNvSpPr>
          <p:nvPr/>
        </p:nvSpPr>
        <p:spPr bwMode="auto">
          <a:xfrm>
            <a:off x="1143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299" name="Oval 35"/>
          <p:cNvSpPr>
            <a:spLocks noChangeArrowheads="1"/>
          </p:cNvSpPr>
          <p:nvPr/>
        </p:nvSpPr>
        <p:spPr bwMode="auto">
          <a:xfrm>
            <a:off x="1600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3300" name="Oval 36"/>
          <p:cNvSpPr>
            <a:spLocks noChangeArrowheads="1"/>
          </p:cNvSpPr>
          <p:nvPr/>
        </p:nvSpPr>
        <p:spPr bwMode="auto">
          <a:xfrm>
            <a:off x="34290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3301" name="AutoShape 37"/>
          <p:cNvCxnSpPr>
            <a:cxnSpLocks noChangeShapeType="1"/>
            <a:stCxn id="1163296" idx="5"/>
            <a:endCxn id="1163300" idx="0"/>
          </p:cNvCxnSpPr>
          <p:nvPr/>
        </p:nvCxnSpPr>
        <p:spPr bwMode="auto">
          <a:xfrm>
            <a:off x="29702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02" name="AutoShape 38"/>
          <p:cNvCxnSpPr>
            <a:cxnSpLocks noChangeShapeType="1"/>
            <a:stCxn id="1163299" idx="3"/>
            <a:endCxn id="1163298" idx="0"/>
          </p:cNvCxnSpPr>
          <p:nvPr/>
        </p:nvCxnSpPr>
        <p:spPr bwMode="auto">
          <a:xfrm flipH="1">
            <a:off x="14097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03" name="Oval 39"/>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304" name="Oval 40"/>
          <p:cNvSpPr>
            <a:spLocks noChangeArrowheads="1"/>
          </p:cNvSpPr>
          <p:nvPr/>
        </p:nvSpPr>
        <p:spPr bwMode="auto">
          <a:xfrm>
            <a:off x="2971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3305" name="Oval 41"/>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3306" name="AutoShape 42"/>
          <p:cNvCxnSpPr>
            <a:cxnSpLocks noChangeShapeType="1"/>
            <a:stCxn id="1163299" idx="5"/>
            <a:endCxn id="1163303" idx="0"/>
          </p:cNvCxnSpPr>
          <p:nvPr/>
        </p:nvCxnSpPr>
        <p:spPr bwMode="auto">
          <a:xfrm>
            <a:off x="20558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07" name="AutoShape 43"/>
          <p:cNvCxnSpPr>
            <a:cxnSpLocks noChangeShapeType="1"/>
            <a:stCxn id="1163300" idx="3"/>
            <a:endCxn id="1163304" idx="0"/>
          </p:cNvCxnSpPr>
          <p:nvPr/>
        </p:nvCxnSpPr>
        <p:spPr bwMode="auto">
          <a:xfrm flipH="1">
            <a:off x="32385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08" name="AutoShape 44"/>
          <p:cNvCxnSpPr>
            <a:cxnSpLocks noChangeShapeType="1"/>
            <a:stCxn id="1163300" idx="5"/>
            <a:endCxn id="1163305" idx="0"/>
          </p:cNvCxnSpPr>
          <p:nvPr/>
        </p:nvCxnSpPr>
        <p:spPr bwMode="auto">
          <a:xfrm>
            <a:off x="38846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09" name="Rectangle 45"/>
          <p:cNvSpPr>
            <a:spLocks noChangeArrowheads="1"/>
          </p:cNvSpPr>
          <p:nvPr/>
        </p:nvSpPr>
        <p:spPr bwMode="auto">
          <a:xfrm>
            <a:off x="990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3310" name="AutoShape 46"/>
          <p:cNvCxnSpPr>
            <a:cxnSpLocks noChangeShapeType="1"/>
            <a:stCxn id="1163298" idx="4"/>
            <a:endCxn id="1163309" idx="0"/>
          </p:cNvCxnSpPr>
          <p:nvPr/>
        </p:nvCxnSpPr>
        <p:spPr bwMode="auto">
          <a:xfrm flipH="1">
            <a:off x="11811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11" name="Rectangle 47"/>
          <p:cNvSpPr>
            <a:spLocks noChangeArrowheads="1"/>
          </p:cNvSpPr>
          <p:nvPr/>
        </p:nvSpPr>
        <p:spPr bwMode="auto">
          <a:xfrm>
            <a:off x="28194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312" name="Rectangle 48"/>
          <p:cNvSpPr>
            <a:spLocks noChangeArrowheads="1"/>
          </p:cNvSpPr>
          <p:nvPr/>
        </p:nvSpPr>
        <p:spPr bwMode="auto">
          <a:xfrm>
            <a:off x="32766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sp>
        <p:nvSpPr>
          <p:cNvPr id="1163313" name="Rectangle 49"/>
          <p:cNvSpPr>
            <a:spLocks noChangeArrowheads="1"/>
          </p:cNvSpPr>
          <p:nvPr/>
        </p:nvSpPr>
        <p:spPr bwMode="auto">
          <a:xfrm>
            <a:off x="37338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3314" name="AutoShape 50"/>
          <p:cNvCxnSpPr>
            <a:cxnSpLocks noChangeShapeType="1"/>
            <a:stCxn id="1163298" idx="4"/>
          </p:cNvCxnSpPr>
          <p:nvPr/>
        </p:nvCxnSpPr>
        <p:spPr bwMode="auto">
          <a:xfrm>
            <a:off x="14097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15" name="AutoShape 51"/>
          <p:cNvCxnSpPr>
            <a:cxnSpLocks noChangeShapeType="1"/>
            <a:stCxn id="1163303" idx="4"/>
          </p:cNvCxnSpPr>
          <p:nvPr/>
        </p:nvCxnSpPr>
        <p:spPr bwMode="auto">
          <a:xfrm flipH="1">
            <a:off x="20955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16" name="AutoShape 52"/>
          <p:cNvCxnSpPr>
            <a:cxnSpLocks noChangeShapeType="1"/>
            <a:stCxn id="1163303" idx="4"/>
          </p:cNvCxnSpPr>
          <p:nvPr/>
        </p:nvCxnSpPr>
        <p:spPr bwMode="auto">
          <a:xfrm>
            <a:off x="23241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17" name="AutoShape 53"/>
          <p:cNvCxnSpPr>
            <a:cxnSpLocks noChangeShapeType="1"/>
            <a:stCxn id="1163304" idx="4"/>
            <a:endCxn id="1163311" idx="0"/>
          </p:cNvCxnSpPr>
          <p:nvPr/>
        </p:nvCxnSpPr>
        <p:spPr bwMode="auto">
          <a:xfrm flipH="1">
            <a:off x="30099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18" name="AutoShape 54"/>
          <p:cNvCxnSpPr>
            <a:cxnSpLocks noChangeShapeType="1"/>
            <a:stCxn id="1163304" idx="4"/>
            <a:endCxn id="1163312" idx="0"/>
          </p:cNvCxnSpPr>
          <p:nvPr/>
        </p:nvCxnSpPr>
        <p:spPr bwMode="auto">
          <a:xfrm>
            <a:off x="32385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19" name="AutoShape 55"/>
          <p:cNvCxnSpPr>
            <a:cxnSpLocks noChangeShapeType="1"/>
            <a:stCxn id="1163305" idx="4"/>
            <a:endCxn id="1163313" idx="0"/>
          </p:cNvCxnSpPr>
          <p:nvPr/>
        </p:nvCxnSpPr>
        <p:spPr bwMode="auto">
          <a:xfrm flipH="1">
            <a:off x="3924300" y="5422900"/>
            <a:ext cx="228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0" name="AutoShape 56"/>
          <p:cNvCxnSpPr>
            <a:cxnSpLocks noChangeShapeType="1"/>
            <a:stCxn id="1163305" idx="4"/>
          </p:cNvCxnSpPr>
          <p:nvPr/>
        </p:nvCxnSpPr>
        <p:spPr bwMode="auto">
          <a:xfrm>
            <a:off x="4152900" y="5422900"/>
            <a:ext cx="22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21" name="Oval 57"/>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63322" name="AutoShape 58"/>
          <p:cNvCxnSpPr>
            <a:cxnSpLocks noChangeShapeType="1"/>
            <a:stCxn id="1163321" idx="6"/>
            <a:endCxn id="1163268"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3" name="AutoShape 59"/>
          <p:cNvCxnSpPr>
            <a:cxnSpLocks noChangeShapeType="1"/>
            <a:stCxn id="1163321" idx="2"/>
            <a:endCxn id="1163296"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4" name="AutoShape 60"/>
          <p:cNvCxnSpPr>
            <a:cxnSpLocks noChangeShapeType="1"/>
          </p:cNvCxnSpPr>
          <p:nvPr/>
        </p:nvCxnSpPr>
        <p:spPr bwMode="auto">
          <a:xfrm rot="5400000" flipV="1">
            <a:off x="1866106" y="5626894"/>
            <a:ext cx="1588" cy="4572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5" name="AutoShape 61"/>
          <p:cNvCxnSpPr>
            <a:cxnSpLocks noChangeShapeType="1"/>
          </p:cNvCxnSpPr>
          <p:nvPr/>
        </p:nvCxnSpPr>
        <p:spPr bwMode="auto">
          <a:xfrm rot="5400000" flipV="1">
            <a:off x="3466306" y="4941094"/>
            <a:ext cx="1588" cy="18288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6" name="AutoShape 62"/>
          <p:cNvCxnSpPr>
            <a:cxnSpLocks noChangeShapeType="1"/>
          </p:cNvCxnSpPr>
          <p:nvPr/>
        </p:nvCxnSpPr>
        <p:spPr bwMode="auto">
          <a:xfrm rot="5400000" flipV="1">
            <a:off x="5295106" y="4941094"/>
            <a:ext cx="1588" cy="18288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7" name="AutoShape 63"/>
          <p:cNvCxnSpPr>
            <a:cxnSpLocks noChangeShapeType="1"/>
            <a:stCxn id="1163309" idx="2"/>
            <a:endCxn id="1163311" idx="2"/>
          </p:cNvCxnSpPr>
          <p:nvPr/>
        </p:nvCxnSpPr>
        <p:spPr bwMode="auto">
          <a:xfrm rot="16200000" flipH="1">
            <a:off x="2094706" y="5347494"/>
            <a:ext cx="1588" cy="18288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8" name="AutoShape 64"/>
          <p:cNvCxnSpPr>
            <a:cxnSpLocks noChangeShapeType="1"/>
            <a:stCxn id="1163311" idx="2"/>
            <a:endCxn id="1163312" idx="2"/>
          </p:cNvCxnSpPr>
          <p:nvPr/>
        </p:nvCxnSpPr>
        <p:spPr bwMode="auto">
          <a:xfrm rot="16200000" flipH="1">
            <a:off x="32377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29" name="AutoShape 65"/>
          <p:cNvCxnSpPr>
            <a:cxnSpLocks noChangeShapeType="1"/>
            <a:stCxn id="1163312" idx="2"/>
            <a:endCxn id="1163313" idx="2"/>
          </p:cNvCxnSpPr>
          <p:nvPr/>
        </p:nvCxnSpPr>
        <p:spPr bwMode="auto">
          <a:xfrm rot="16200000" flipH="1">
            <a:off x="36949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0" name="AutoShape 66"/>
          <p:cNvCxnSpPr>
            <a:cxnSpLocks noChangeShapeType="1"/>
            <a:stCxn id="1163281" idx="2"/>
            <a:endCxn id="1163283" idx="2"/>
          </p:cNvCxnSpPr>
          <p:nvPr/>
        </p:nvCxnSpPr>
        <p:spPr bwMode="auto">
          <a:xfrm rot="16200000" flipH="1">
            <a:off x="50665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1" name="AutoShape 67"/>
          <p:cNvCxnSpPr>
            <a:cxnSpLocks noChangeShapeType="1"/>
            <a:stCxn id="1163283" idx="2"/>
            <a:endCxn id="1163284" idx="2"/>
          </p:cNvCxnSpPr>
          <p:nvPr/>
        </p:nvCxnSpPr>
        <p:spPr bwMode="auto">
          <a:xfrm rot="16200000" flipH="1">
            <a:off x="55237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2" name="AutoShape 68"/>
          <p:cNvCxnSpPr>
            <a:cxnSpLocks noChangeShapeType="1"/>
            <a:stCxn id="1163284" idx="2"/>
            <a:endCxn id="1163285" idx="2"/>
          </p:cNvCxnSpPr>
          <p:nvPr/>
        </p:nvCxnSpPr>
        <p:spPr bwMode="auto">
          <a:xfrm rot="16200000" flipH="1">
            <a:off x="6209506" y="5804694"/>
            <a:ext cx="1588" cy="9144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3" name="AutoShape 69"/>
          <p:cNvCxnSpPr>
            <a:cxnSpLocks noChangeShapeType="1"/>
            <a:stCxn id="1163286" idx="2"/>
            <a:endCxn id="1163287" idx="2"/>
          </p:cNvCxnSpPr>
          <p:nvPr/>
        </p:nvCxnSpPr>
        <p:spPr bwMode="auto">
          <a:xfrm rot="16200000" flipH="1">
            <a:off x="73525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4" name="AutoShape 70"/>
          <p:cNvCxnSpPr>
            <a:cxnSpLocks noChangeShapeType="1"/>
            <a:stCxn id="1163285" idx="2"/>
            <a:endCxn id="1163286" idx="2"/>
          </p:cNvCxnSpPr>
          <p:nvPr/>
        </p:nvCxnSpPr>
        <p:spPr bwMode="auto">
          <a:xfrm rot="16200000" flipH="1">
            <a:off x="68953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5" name="AutoShape 71"/>
          <p:cNvCxnSpPr>
            <a:cxnSpLocks noChangeShapeType="1"/>
            <a:stCxn id="1163287" idx="2"/>
            <a:endCxn id="1163288" idx="2"/>
          </p:cNvCxnSpPr>
          <p:nvPr/>
        </p:nvCxnSpPr>
        <p:spPr bwMode="auto">
          <a:xfrm rot="16200000" flipH="1">
            <a:off x="7809706" y="6033294"/>
            <a:ext cx="1588" cy="457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6" name="AutoShape 72"/>
          <p:cNvCxnSpPr>
            <a:cxnSpLocks noChangeShapeType="1"/>
            <a:stCxn id="1163313" idx="2"/>
            <a:endCxn id="1163281" idx="2"/>
          </p:cNvCxnSpPr>
          <p:nvPr/>
        </p:nvCxnSpPr>
        <p:spPr bwMode="auto">
          <a:xfrm rot="16200000" flipH="1">
            <a:off x="4380706" y="5804694"/>
            <a:ext cx="1588" cy="9144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3337" name="AutoShape 73"/>
          <p:cNvCxnSpPr>
            <a:cxnSpLocks noChangeShapeType="1"/>
          </p:cNvCxnSpPr>
          <p:nvPr/>
        </p:nvCxnSpPr>
        <p:spPr bwMode="auto">
          <a:xfrm rot="5400000" flipV="1">
            <a:off x="2323306" y="5626894"/>
            <a:ext cx="1588" cy="4572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38" name="Rectangle 74"/>
          <p:cNvSpPr>
            <a:spLocks noChangeArrowheads="1"/>
          </p:cNvSpPr>
          <p:nvPr/>
        </p:nvSpPr>
        <p:spPr bwMode="auto">
          <a:xfrm>
            <a:off x="6019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3339" name="Rectangle 75"/>
          <p:cNvSpPr>
            <a:spLocks noChangeArrowheads="1"/>
          </p:cNvSpPr>
          <p:nvPr/>
        </p:nvSpPr>
        <p:spPr bwMode="auto">
          <a:xfrm>
            <a:off x="144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3340" name="Rectangle 76"/>
          <p:cNvSpPr>
            <a:spLocks noChangeArrowheads="1"/>
          </p:cNvSpPr>
          <p:nvPr/>
        </p:nvSpPr>
        <p:spPr bwMode="auto">
          <a:xfrm>
            <a:off x="19050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3341" name="Rectangle 77"/>
          <p:cNvSpPr>
            <a:spLocks noChangeArrowheads="1"/>
          </p:cNvSpPr>
          <p:nvPr/>
        </p:nvSpPr>
        <p:spPr bwMode="auto">
          <a:xfrm>
            <a:off x="23622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sp>
        <p:nvSpPr>
          <p:cNvPr id="1163342" name="Rectangle 78"/>
          <p:cNvSpPr>
            <a:spLocks noChangeArrowheads="1"/>
          </p:cNvSpPr>
          <p:nvPr/>
        </p:nvSpPr>
        <p:spPr bwMode="auto">
          <a:xfrm>
            <a:off x="41910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63343" name="AutoShape 79"/>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44" name="Text Box 80"/>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63345" name="AutoShape 81"/>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3346" name="Text Box 82"/>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spTree>
    <p:extLst>
      <p:ext uri="{BB962C8B-B14F-4D97-AF65-F5344CB8AC3E}">
        <p14:creationId xmlns:p14="http://schemas.microsoft.com/office/powerpoint/2010/main" val="33577582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Binary Decision Diagrams</a:t>
            </a:r>
          </a:p>
        </p:txBody>
      </p:sp>
      <p:sp>
        <p:nvSpPr>
          <p:cNvPr id="1165315" name="Rectangle 3"/>
          <p:cNvSpPr>
            <a:spLocks noGrp="1" noChangeArrowheads="1"/>
          </p:cNvSpPr>
          <p:nvPr>
            <p:ph type="body" sz="half" idx="1"/>
          </p:nvPr>
        </p:nvSpPr>
        <p:spPr>
          <a:xfrm>
            <a:off x="457200" y="1524000"/>
            <a:ext cx="8153400" cy="1317625"/>
          </a:xfrm>
          <a:noFill/>
          <a:ln/>
        </p:spPr>
        <p:txBody>
          <a:bodyPr/>
          <a:lstStyle/>
          <a:p>
            <a:r>
              <a:rPr lang="en-US" sz="2800"/>
              <a:t>Collapse redundant nodes.</a:t>
            </a:r>
          </a:p>
        </p:txBody>
      </p:sp>
      <p:sp>
        <p:nvSpPr>
          <p:cNvPr id="1165316"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5317" name="AutoShape 5"/>
          <p:cNvCxnSpPr>
            <a:cxnSpLocks noChangeShapeType="1"/>
            <a:stCxn id="1165316" idx="3"/>
            <a:endCxn id="1165319" idx="0"/>
          </p:cNvCxnSpPr>
          <p:nvPr/>
        </p:nvCxnSpPr>
        <p:spPr bwMode="auto">
          <a:xfrm flipH="1">
            <a:off x="55245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18"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19" name="Oval 7"/>
          <p:cNvSpPr>
            <a:spLocks noChangeArrowheads="1"/>
          </p:cNvSpPr>
          <p:nvPr/>
        </p:nvSpPr>
        <p:spPr bwMode="auto">
          <a:xfrm>
            <a:off x="52578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5320" name="Oval 8"/>
          <p:cNvSpPr>
            <a:spLocks noChangeArrowheads="1"/>
          </p:cNvSpPr>
          <p:nvPr/>
        </p:nvSpPr>
        <p:spPr bwMode="auto">
          <a:xfrm>
            <a:off x="7086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5321" name="AutoShape 9"/>
          <p:cNvCxnSpPr>
            <a:cxnSpLocks noChangeShapeType="1"/>
            <a:stCxn id="1165316" idx="5"/>
            <a:endCxn id="1165320" idx="0"/>
          </p:cNvCxnSpPr>
          <p:nvPr/>
        </p:nvCxnSpPr>
        <p:spPr bwMode="auto">
          <a:xfrm>
            <a:off x="66278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22" name="AutoShape 10"/>
          <p:cNvCxnSpPr>
            <a:cxnSpLocks noChangeShapeType="1"/>
            <a:stCxn id="1165319" idx="3"/>
            <a:endCxn id="1165318" idx="0"/>
          </p:cNvCxnSpPr>
          <p:nvPr/>
        </p:nvCxnSpPr>
        <p:spPr bwMode="auto">
          <a:xfrm flipH="1">
            <a:off x="50673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23" name="Oval 11"/>
          <p:cNvSpPr>
            <a:spLocks noChangeArrowheads="1"/>
          </p:cNvSpPr>
          <p:nvPr/>
        </p:nvSpPr>
        <p:spPr bwMode="auto">
          <a:xfrm>
            <a:off x="5715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24" name="Oval 12"/>
          <p:cNvSpPr>
            <a:spLocks noChangeArrowheads="1"/>
          </p:cNvSpPr>
          <p:nvPr/>
        </p:nvSpPr>
        <p:spPr bwMode="auto">
          <a:xfrm>
            <a:off x="6629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25" name="Oval 13"/>
          <p:cNvSpPr>
            <a:spLocks noChangeArrowheads="1"/>
          </p:cNvSpPr>
          <p:nvPr/>
        </p:nvSpPr>
        <p:spPr bwMode="auto">
          <a:xfrm>
            <a:off x="7543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5326" name="AutoShape 14"/>
          <p:cNvCxnSpPr>
            <a:cxnSpLocks noChangeShapeType="1"/>
            <a:stCxn id="1165319" idx="5"/>
            <a:endCxn id="1165323" idx="0"/>
          </p:cNvCxnSpPr>
          <p:nvPr/>
        </p:nvCxnSpPr>
        <p:spPr bwMode="auto">
          <a:xfrm>
            <a:off x="57134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27" name="AutoShape 15"/>
          <p:cNvCxnSpPr>
            <a:cxnSpLocks noChangeShapeType="1"/>
            <a:stCxn id="1165320" idx="3"/>
            <a:endCxn id="1165324" idx="0"/>
          </p:cNvCxnSpPr>
          <p:nvPr/>
        </p:nvCxnSpPr>
        <p:spPr bwMode="auto">
          <a:xfrm flipH="1">
            <a:off x="68961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28" name="AutoShape 16"/>
          <p:cNvCxnSpPr>
            <a:cxnSpLocks noChangeShapeType="1"/>
            <a:stCxn id="1165320" idx="5"/>
            <a:endCxn id="1165325" idx="0"/>
          </p:cNvCxnSpPr>
          <p:nvPr/>
        </p:nvCxnSpPr>
        <p:spPr bwMode="auto">
          <a:xfrm>
            <a:off x="75422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29" name="AutoShape 17"/>
          <p:cNvCxnSpPr>
            <a:cxnSpLocks noChangeShapeType="1"/>
            <a:stCxn id="1165318" idx="3"/>
            <a:endCxn id="1165350" idx="0"/>
          </p:cNvCxnSpPr>
          <p:nvPr/>
        </p:nvCxnSpPr>
        <p:spPr bwMode="auto">
          <a:xfrm flipH="1">
            <a:off x="3695700" y="5345113"/>
            <a:ext cx="11826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0" name="AutoShape 18"/>
          <p:cNvCxnSpPr>
            <a:cxnSpLocks noChangeShapeType="1"/>
            <a:stCxn id="1165318" idx="4"/>
            <a:endCxn id="1165350" idx="0"/>
          </p:cNvCxnSpPr>
          <p:nvPr/>
        </p:nvCxnSpPr>
        <p:spPr bwMode="auto">
          <a:xfrm flipH="1">
            <a:off x="3695700" y="5422900"/>
            <a:ext cx="1371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1" name="AutoShape 19"/>
          <p:cNvCxnSpPr>
            <a:cxnSpLocks noChangeShapeType="1"/>
            <a:stCxn id="1165323" idx="4"/>
            <a:endCxn id="1165350" idx="0"/>
          </p:cNvCxnSpPr>
          <p:nvPr/>
        </p:nvCxnSpPr>
        <p:spPr bwMode="auto">
          <a:xfrm flipH="1">
            <a:off x="3695700" y="5422900"/>
            <a:ext cx="22860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2" name="AutoShape 20"/>
          <p:cNvCxnSpPr>
            <a:cxnSpLocks noChangeShapeType="1"/>
            <a:stCxn id="1165323" idx="4"/>
          </p:cNvCxnSpPr>
          <p:nvPr/>
        </p:nvCxnSpPr>
        <p:spPr bwMode="auto">
          <a:xfrm flipH="1">
            <a:off x="5448300" y="5422900"/>
            <a:ext cx="533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3" name="AutoShape 21"/>
          <p:cNvCxnSpPr>
            <a:cxnSpLocks noChangeShapeType="1"/>
            <a:stCxn id="1165324" idx="3"/>
            <a:endCxn id="1165350" idx="0"/>
          </p:cNvCxnSpPr>
          <p:nvPr/>
        </p:nvCxnSpPr>
        <p:spPr bwMode="auto">
          <a:xfrm flipH="1">
            <a:off x="3695700" y="5345113"/>
            <a:ext cx="30114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4" name="AutoShape 22"/>
          <p:cNvCxnSpPr>
            <a:cxnSpLocks noChangeShapeType="1"/>
            <a:stCxn id="1165324" idx="4"/>
            <a:endCxn id="1165350" idx="0"/>
          </p:cNvCxnSpPr>
          <p:nvPr/>
        </p:nvCxnSpPr>
        <p:spPr bwMode="auto">
          <a:xfrm flipH="1">
            <a:off x="3695700" y="5422900"/>
            <a:ext cx="3200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5" name="AutoShape 23"/>
          <p:cNvCxnSpPr>
            <a:cxnSpLocks noChangeShapeType="1"/>
            <a:stCxn id="1165325" idx="3"/>
            <a:endCxn id="1165350" idx="0"/>
          </p:cNvCxnSpPr>
          <p:nvPr/>
        </p:nvCxnSpPr>
        <p:spPr bwMode="auto">
          <a:xfrm flipH="1">
            <a:off x="3695700" y="5345113"/>
            <a:ext cx="39258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36" name="AutoShape 24"/>
          <p:cNvCxnSpPr>
            <a:cxnSpLocks noChangeShapeType="1"/>
            <a:stCxn id="1165325" idx="4"/>
            <a:endCxn id="1165350" idx="0"/>
          </p:cNvCxnSpPr>
          <p:nvPr/>
        </p:nvCxnSpPr>
        <p:spPr bwMode="auto">
          <a:xfrm flipH="1">
            <a:off x="3695700" y="5422900"/>
            <a:ext cx="41148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37" name="Oval 25"/>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5338" name="AutoShape 26"/>
          <p:cNvCxnSpPr>
            <a:cxnSpLocks noChangeShapeType="1"/>
            <a:stCxn id="1165337" idx="3"/>
            <a:endCxn id="1165340" idx="0"/>
          </p:cNvCxnSpPr>
          <p:nvPr/>
        </p:nvCxnSpPr>
        <p:spPr bwMode="auto">
          <a:xfrm flipH="1">
            <a:off x="18669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39" name="Oval 27"/>
          <p:cNvSpPr>
            <a:spLocks noChangeArrowheads="1"/>
          </p:cNvSpPr>
          <p:nvPr/>
        </p:nvSpPr>
        <p:spPr bwMode="auto">
          <a:xfrm>
            <a:off x="11430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40" name="Oval 28"/>
          <p:cNvSpPr>
            <a:spLocks noChangeArrowheads="1"/>
          </p:cNvSpPr>
          <p:nvPr/>
        </p:nvSpPr>
        <p:spPr bwMode="auto">
          <a:xfrm>
            <a:off x="1600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5341" name="Oval 29"/>
          <p:cNvSpPr>
            <a:spLocks noChangeArrowheads="1"/>
          </p:cNvSpPr>
          <p:nvPr/>
        </p:nvSpPr>
        <p:spPr bwMode="auto">
          <a:xfrm>
            <a:off x="34290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5342" name="AutoShape 30"/>
          <p:cNvCxnSpPr>
            <a:cxnSpLocks noChangeShapeType="1"/>
            <a:stCxn id="1165337" idx="5"/>
            <a:endCxn id="1165341" idx="0"/>
          </p:cNvCxnSpPr>
          <p:nvPr/>
        </p:nvCxnSpPr>
        <p:spPr bwMode="auto">
          <a:xfrm>
            <a:off x="29702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43" name="AutoShape 31"/>
          <p:cNvCxnSpPr>
            <a:cxnSpLocks noChangeShapeType="1"/>
            <a:stCxn id="1165340" idx="3"/>
            <a:endCxn id="1165339" idx="0"/>
          </p:cNvCxnSpPr>
          <p:nvPr/>
        </p:nvCxnSpPr>
        <p:spPr bwMode="auto">
          <a:xfrm flipH="1">
            <a:off x="14097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44" name="Oval 32"/>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45" name="Oval 33"/>
          <p:cNvSpPr>
            <a:spLocks noChangeArrowheads="1"/>
          </p:cNvSpPr>
          <p:nvPr/>
        </p:nvSpPr>
        <p:spPr bwMode="auto">
          <a:xfrm>
            <a:off x="29718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5346" name="Oval 34"/>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5347" name="AutoShape 35"/>
          <p:cNvCxnSpPr>
            <a:cxnSpLocks noChangeShapeType="1"/>
            <a:stCxn id="1165340" idx="5"/>
            <a:endCxn id="1165344" idx="0"/>
          </p:cNvCxnSpPr>
          <p:nvPr/>
        </p:nvCxnSpPr>
        <p:spPr bwMode="auto">
          <a:xfrm>
            <a:off x="20558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48" name="AutoShape 36"/>
          <p:cNvCxnSpPr>
            <a:cxnSpLocks noChangeShapeType="1"/>
            <a:stCxn id="1165341" idx="3"/>
            <a:endCxn id="1165345" idx="0"/>
          </p:cNvCxnSpPr>
          <p:nvPr/>
        </p:nvCxnSpPr>
        <p:spPr bwMode="auto">
          <a:xfrm flipH="1">
            <a:off x="3238500" y="4430713"/>
            <a:ext cx="2682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49" name="AutoShape 37"/>
          <p:cNvCxnSpPr>
            <a:cxnSpLocks noChangeShapeType="1"/>
            <a:stCxn id="1165341" idx="5"/>
            <a:endCxn id="1165346" idx="0"/>
          </p:cNvCxnSpPr>
          <p:nvPr/>
        </p:nvCxnSpPr>
        <p:spPr bwMode="auto">
          <a:xfrm>
            <a:off x="3884613" y="4430713"/>
            <a:ext cx="268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50" name="Rectangle 38"/>
          <p:cNvSpPr>
            <a:spLocks noChangeArrowheads="1"/>
          </p:cNvSpPr>
          <p:nvPr/>
        </p:nvSpPr>
        <p:spPr bwMode="auto">
          <a:xfrm>
            <a:off x="3505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5351" name="AutoShape 39"/>
          <p:cNvCxnSpPr>
            <a:cxnSpLocks noChangeShapeType="1"/>
            <a:stCxn id="1165339" idx="4"/>
            <a:endCxn id="1165350" idx="0"/>
          </p:cNvCxnSpPr>
          <p:nvPr/>
        </p:nvCxnSpPr>
        <p:spPr bwMode="auto">
          <a:xfrm>
            <a:off x="1409700" y="5422900"/>
            <a:ext cx="22860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2" name="AutoShape 40"/>
          <p:cNvCxnSpPr>
            <a:cxnSpLocks noChangeShapeType="1"/>
            <a:stCxn id="1165339" idx="4"/>
          </p:cNvCxnSpPr>
          <p:nvPr/>
        </p:nvCxnSpPr>
        <p:spPr bwMode="auto">
          <a:xfrm>
            <a:off x="1409700" y="5422900"/>
            <a:ext cx="4038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3" name="AutoShape 41"/>
          <p:cNvCxnSpPr>
            <a:cxnSpLocks noChangeShapeType="1"/>
            <a:stCxn id="1165344" idx="4"/>
          </p:cNvCxnSpPr>
          <p:nvPr/>
        </p:nvCxnSpPr>
        <p:spPr bwMode="auto">
          <a:xfrm>
            <a:off x="2324100" y="5422900"/>
            <a:ext cx="3124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4" name="AutoShape 42"/>
          <p:cNvCxnSpPr>
            <a:cxnSpLocks noChangeShapeType="1"/>
            <a:stCxn id="1165344" idx="5"/>
          </p:cNvCxnSpPr>
          <p:nvPr/>
        </p:nvCxnSpPr>
        <p:spPr bwMode="auto">
          <a:xfrm>
            <a:off x="2513013" y="5345113"/>
            <a:ext cx="2935287" cy="5095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5" name="AutoShape 43"/>
          <p:cNvCxnSpPr>
            <a:cxnSpLocks noChangeShapeType="1"/>
            <a:stCxn id="1165345" idx="4"/>
            <a:endCxn id="1165350" idx="0"/>
          </p:cNvCxnSpPr>
          <p:nvPr/>
        </p:nvCxnSpPr>
        <p:spPr bwMode="auto">
          <a:xfrm>
            <a:off x="3238500" y="5422900"/>
            <a:ext cx="457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6" name="AutoShape 44"/>
          <p:cNvCxnSpPr>
            <a:cxnSpLocks noChangeShapeType="1"/>
            <a:stCxn id="1165345" idx="5"/>
            <a:endCxn id="1165350" idx="0"/>
          </p:cNvCxnSpPr>
          <p:nvPr/>
        </p:nvCxnSpPr>
        <p:spPr bwMode="auto">
          <a:xfrm>
            <a:off x="3427413" y="5345113"/>
            <a:ext cx="268287" cy="5095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7" name="AutoShape 45"/>
          <p:cNvCxnSpPr>
            <a:cxnSpLocks noChangeShapeType="1"/>
            <a:stCxn id="1165346" idx="4"/>
            <a:endCxn id="1165350" idx="0"/>
          </p:cNvCxnSpPr>
          <p:nvPr/>
        </p:nvCxnSpPr>
        <p:spPr bwMode="auto">
          <a:xfrm flipH="1">
            <a:off x="3695700" y="5422900"/>
            <a:ext cx="457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58" name="AutoShape 46"/>
          <p:cNvCxnSpPr>
            <a:cxnSpLocks noChangeShapeType="1"/>
            <a:stCxn id="1165346" idx="4"/>
          </p:cNvCxnSpPr>
          <p:nvPr/>
        </p:nvCxnSpPr>
        <p:spPr bwMode="auto">
          <a:xfrm>
            <a:off x="4152900" y="5422900"/>
            <a:ext cx="1295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59" name="Oval 47"/>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65360" name="AutoShape 48"/>
          <p:cNvCxnSpPr>
            <a:cxnSpLocks noChangeShapeType="1"/>
            <a:stCxn id="1165359" idx="6"/>
            <a:endCxn id="1165316"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1" name="AutoShape 49"/>
          <p:cNvCxnSpPr>
            <a:cxnSpLocks noChangeShapeType="1"/>
            <a:stCxn id="1165359" idx="2"/>
            <a:endCxn id="1165337"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2" name="AutoShape 50"/>
          <p:cNvCxnSpPr>
            <a:cxnSpLocks noChangeShapeType="1"/>
            <a:stCxn id="1165345" idx="0"/>
            <a:endCxn id="1165318" idx="0"/>
          </p:cNvCxnSpPr>
          <p:nvPr/>
        </p:nvCxnSpPr>
        <p:spPr bwMode="auto">
          <a:xfrm rot="5400000" flipV="1">
            <a:off x="4152106" y="3950494"/>
            <a:ext cx="1588" cy="18288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3" name="AutoShape 51"/>
          <p:cNvCxnSpPr>
            <a:cxnSpLocks noChangeShapeType="1"/>
            <a:stCxn id="1165324" idx="0"/>
            <a:endCxn id="1165325" idx="0"/>
          </p:cNvCxnSpPr>
          <p:nvPr/>
        </p:nvCxnSpPr>
        <p:spPr bwMode="auto">
          <a:xfrm rot="5400000" flipV="1">
            <a:off x="7352506" y="4407694"/>
            <a:ext cx="1588" cy="9144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4" name="AutoShape 52"/>
          <p:cNvCxnSpPr>
            <a:cxnSpLocks noChangeShapeType="1"/>
            <a:stCxn id="1165339" idx="4"/>
            <a:endCxn id="1165346" idx="4"/>
          </p:cNvCxnSpPr>
          <p:nvPr/>
        </p:nvCxnSpPr>
        <p:spPr bwMode="auto">
          <a:xfrm rot="16200000" flipH="1">
            <a:off x="2780506" y="4052094"/>
            <a:ext cx="1588" cy="27432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5" name="AutoShape 53"/>
          <p:cNvCxnSpPr>
            <a:cxnSpLocks noChangeShapeType="1"/>
            <a:stCxn id="1165346" idx="4"/>
            <a:endCxn id="1165323" idx="4"/>
          </p:cNvCxnSpPr>
          <p:nvPr/>
        </p:nvCxnSpPr>
        <p:spPr bwMode="auto">
          <a:xfrm rot="16200000" flipH="1">
            <a:off x="5066506" y="4509294"/>
            <a:ext cx="1588" cy="1828800"/>
          </a:xfrm>
          <a:prstGeom prst="curvedConnector3">
            <a:avLst>
              <a:gd name="adj1" fmla="val 13600000"/>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5366" name="AutoShape 54"/>
          <p:cNvCxnSpPr>
            <a:cxnSpLocks noChangeShapeType="1"/>
            <a:stCxn id="1165318" idx="0"/>
            <a:endCxn id="1165324" idx="0"/>
          </p:cNvCxnSpPr>
          <p:nvPr/>
        </p:nvCxnSpPr>
        <p:spPr bwMode="auto">
          <a:xfrm rot="5400000" flipV="1">
            <a:off x="5980906" y="3950494"/>
            <a:ext cx="1588" cy="18288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67" name="Rectangle 55"/>
          <p:cNvSpPr>
            <a:spLocks noChangeArrowheads="1"/>
          </p:cNvSpPr>
          <p:nvPr/>
        </p:nvSpPr>
        <p:spPr bwMode="auto">
          <a:xfrm>
            <a:off x="525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65368" name="AutoShape 56"/>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69" name="Text Box 57"/>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65370" name="AutoShape 58"/>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5371" name="Text Box 59"/>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spTree>
    <p:extLst>
      <p:ext uri="{BB962C8B-B14F-4D97-AF65-F5344CB8AC3E}">
        <p14:creationId xmlns:p14="http://schemas.microsoft.com/office/powerpoint/2010/main" val="110526971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a:t>Binary Decision Diagrams</a:t>
            </a:r>
          </a:p>
        </p:txBody>
      </p:sp>
      <p:sp>
        <p:nvSpPr>
          <p:cNvPr id="1167363" name="Rectangle 3"/>
          <p:cNvSpPr>
            <a:spLocks noGrp="1" noChangeArrowheads="1"/>
          </p:cNvSpPr>
          <p:nvPr>
            <p:ph type="body" sz="half" idx="1"/>
          </p:nvPr>
        </p:nvSpPr>
        <p:spPr>
          <a:xfrm>
            <a:off x="457200" y="1524000"/>
            <a:ext cx="8153400" cy="1317625"/>
          </a:xfrm>
          <a:noFill/>
          <a:ln/>
        </p:spPr>
        <p:txBody>
          <a:bodyPr/>
          <a:lstStyle/>
          <a:p>
            <a:r>
              <a:rPr lang="en-US" sz="2800"/>
              <a:t>Collapse redundant nodes.</a:t>
            </a:r>
          </a:p>
        </p:txBody>
      </p:sp>
      <p:sp>
        <p:nvSpPr>
          <p:cNvPr id="1167364"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7365" name="AutoShape 5"/>
          <p:cNvCxnSpPr>
            <a:cxnSpLocks noChangeShapeType="1"/>
            <a:stCxn id="1167364" idx="3"/>
            <a:endCxn id="1167367" idx="0"/>
          </p:cNvCxnSpPr>
          <p:nvPr/>
        </p:nvCxnSpPr>
        <p:spPr bwMode="auto">
          <a:xfrm flipH="1">
            <a:off x="55245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66"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7367" name="Oval 7"/>
          <p:cNvSpPr>
            <a:spLocks noChangeArrowheads="1"/>
          </p:cNvSpPr>
          <p:nvPr/>
        </p:nvSpPr>
        <p:spPr bwMode="auto">
          <a:xfrm>
            <a:off x="52578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7368" name="Oval 8"/>
          <p:cNvSpPr>
            <a:spLocks noChangeArrowheads="1"/>
          </p:cNvSpPr>
          <p:nvPr/>
        </p:nvSpPr>
        <p:spPr bwMode="auto">
          <a:xfrm>
            <a:off x="7086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7369" name="AutoShape 9"/>
          <p:cNvCxnSpPr>
            <a:cxnSpLocks noChangeShapeType="1"/>
            <a:stCxn id="1167364" idx="5"/>
            <a:endCxn id="1167368" idx="0"/>
          </p:cNvCxnSpPr>
          <p:nvPr/>
        </p:nvCxnSpPr>
        <p:spPr bwMode="auto">
          <a:xfrm>
            <a:off x="66278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0" name="AutoShape 10"/>
          <p:cNvCxnSpPr>
            <a:cxnSpLocks noChangeShapeType="1"/>
            <a:stCxn id="1167367" idx="4"/>
            <a:endCxn id="1167366" idx="0"/>
          </p:cNvCxnSpPr>
          <p:nvPr/>
        </p:nvCxnSpPr>
        <p:spPr bwMode="auto">
          <a:xfrm flipH="1">
            <a:off x="5067300" y="4508500"/>
            <a:ext cx="457200" cy="3556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1" name="AutoShape 11"/>
          <p:cNvCxnSpPr>
            <a:cxnSpLocks noChangeShapeType="1"/>
            <a:stCxn id="1167367" idx="3"/>
            <a:endCxn id="1167383" idx="0"/>
          </p:cNvCxnSpPr>
          <p:nvPr/>
        </p:nvCxnSpPr>
        <p:spPr bwMode="auto">
          <a:xfrm flipH="1">
            <a:off x="4152900" y="4430713"/>
            <a:ext cx="1182688"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2" name="AutoShape 12"/>
          <p:cNvCxnSpPr>
            <a:cxnSpLocks noChangeShapeType="1"/>
            <a:stCxn id="1167368" idx="3"/>
            <a:endCxn id="1167366" idx="0"/>
          </p:cNvCxnSpPr>
          <p:nvPr/>
        </p:nvCxnSpPr>
        <p:spPr bwMode="auto">
          <a:xfrm flipH="1">
            <a:off x="5067300" y="4430713"/>
            <a:ext cx="20970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3" name="AutoShape 13"/>
          <p:cNvCxnSpPr>
            <a:cxnSpLocks noChangeShapeType="1"/>
            <a:stCxn id="1167368" idx="4"/>
            <a:endCxn id="1167366" idx="0"/>
          </p:cNvCxnSpPr>
          <p:nvPr/>
        </p:nvCxnSpPr>
        <p:spPr bwMode="auto">
          <a:xfrm flipH="1">
            <a:off x="5067300" y="4508500"/>
            <a:ext cx="22860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4" name="AutoShape 14"/>
          <p:cNvCxnSpPr>
            <a:cxnSpLocks noChangeShapeType="1"/>
            <a:stCxn id="1167366" idx="3"/>
            <a:endCxn id="1167387" idx="0"/>
          </p:cNvCxnSpPr>
          <p:nvPr/>
        </p:nvCxnSpPr>
        <p:spPr bwMode="auto">
          <a:xfrm flipH="1">
            <a:off x="3695700" y="5345113"/>
            <a:ext cx="11826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75" name="AutoShape 15"/>
          <p:cNvCxnSpPr>
            <a:cxnSpLocks noChangeShapeType="1"/>
            <a:stCxn id="1167366" idx="4"/>
            <a:endCxn id="1167387" idx="0"/>
          </p:cNvCxnSpPr>
          <p:nvPr/>
        </p:nvCxnSpPr>
        <p:spPr bwMode="auto">
          <a:xfrm flipH="1">
            <a:off x="3695700" y="5422900"/>
            <a:ext cx="1371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76" name="Oval 16"/>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7377" name="AutoShape 17"/>
          <p:cNvCxnSpPr>
            <a:cxnSpLocks noChangeShapeType="1"/>
            <a:stCxn id="1167376" idx="3"/>
            <a:endCxn id="1167378" idx="0"/>
          </p:cNvCxnSpPr>
          <p:nvPr/>
        </p:nvCxnSpPr>
        <p:spPr bwMode="auto">
          <a:xfrm flipH="1">
            <a:off x="1866900" y="3363913"/>
            <a:ext cx="7254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78" name="Oval 18"/>
          <p:cNvSpPr>
            <a:spLocks noChangeArrowheads="1"/>
          </p:cNvSpPr>
          <p:nvPr/>
        </p:nvSpPr>
        <p:spPr bwMode="auto">
          <a:xfrm>
            <a:off x="1600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7379" name="Oval 19"/>
          <p:cNvSpPr>
            <a:spLocks noChangeArrowheads="1"/>
          </p:cNvSpPr>
          <p:nvPr/>
        </p:nvSpPr>
        <p:spPr bwMode="auto">
          <a:xfrm>
            <a:off x="34290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7380" name="AutoShape 20"/>
          <p:cNvCxnSpPr>
            <a:cxnSpLocks noChangeShapeType="1"/>
            <a:stCxn id="1167376" idx="5"/>
            <a:endCxn id="1167379" idx="0"/>
          </p:cNvCxnSpPr>
          <p:nvPr/>
        </p:nvCxnSpPr>
        <p:spPr bwMode="auto">
          <a:xfrm>
            <a:off x="2970213" y="3363913"/>
            <a:ext cx="7254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81" name="AutoShape 21"/>
          <p:cNvCxnSpPr>
            <a:cxnSpLocks noChangeShapeType="1"/>
            <a:stCxn id="1167378" idx="5"/>
            <a:endCxn id="1167383" idx="0"/>
          </p:cNvCxnSpPr>
          <p:nvPr/>
        </p:nvCxnSpPr>
        <p:spPr bwMode="auto">
          <a:xfrm>
            <a:off x="2055813" y="4430713"/>
            <a:ext cx="20970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82" name="Oval 22"/>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7383" name="Oval 23"/>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7384" name="AutoShape 24"/>
          <p:cNvCxnSpPr>
            <a:cxnSpLocks noChangeShapeType="1"/>
            <a:stCxn id="1167378" idx="4"/>
            <a:endCxn id="1167382" idx="0"/>
          </p:cNvCxnSpPr>
          <p:nvPr/>
        </p:nvCxnSpPr>
        <p:spPr bwMode="auto">
          <a:xfrm>
            <a:off x="1866900" y="4508500"/>
            <a:ext cx="4572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85" name="AutoShape 25"/>
          <p:cNvCxnSpPr>
            <a:cxnSpLocks noChangeShapeType="1"/>
            <a:stCxn id="1167379" idx="5"/>
            <a:endCxn id="1167366" idx="0"/>
          </p:cNvCxnSpPr>
          <p:nvPr/>
        </p:nvCxnSpPr>
        <p:spPr bwMode="auto">
          <a:xfrm>
            <a:off x="3884613" y="4430713"/>
            <a:ext cx="11826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86" name="AutoShape 26"/>
          <p:cNvCxnSpPr>
            <a:cxnSpLocks noChangeShapeType="1"/>
            <a:stCxn id="1167379" idx="4"/>
            <a:endCxn id="1167383" idx="0"/>
          </p:cNvCxnSpPr>
          <p:nvPr/>
        </p:nvCxnSpPr>
        <p:spPr bwMode="auto">
          <a:xfrm>
            <a:off x="3695700" y="4508500"/>
            <a:ext cx="4572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87" name="Rectangle 27"/>
          <p:cNvSpPr>
            <a:spLocks noChangeArrowheads="1"/>
          </p:cNvSpPr>
          <p:nvPr/>
        </p:nvSpPr>
        <p:spPr bwMode="auto">
          <a:xfrm>
            <a:off x="3505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7388" name="AutoShape 28"/>
          <p:cNvCxnSpPr>
            <a:cxnSpLocks noChangeShapeType="1"/>
            <a:stCxn id="1167382" idx="4"/>
          </p:cNvCxnSpPr>
          <p:nvPr/>
        </p:nvCxnSpPr>
        <p:spPr bwMode="auto">
          <a:xfrm>
            <a:off x="2324100" y="5422900"/>
            <a:ext cx="3124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89" name="AutoShape 29"/>
          <p:cNvCxnSpPr>
            <a:cxnSpLocks noChangeShapeType="1"/>
            <a:stCxn id="1167382" idx="5"/>
          </p:cNvCxnSpPr>
          <p:nvPr/>
        </p:nvCxnSpPr>
        <p:spPr bwMode="auto">
          <a:xfrm>
            <a:off x="2513013" y="5345113"/>
            <a:ext cx="2935287" cy="5095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90" name="AutoShape 30"/>
          <p:cNvCxnSpPr>
            <a:cxnSpLocks noChangeShapeType="1"/>
            <a:stCxn id="1167383" idx="4"/>
            <a:endCxn id="1167387" idx="0"/>
          </p:cNvCxnSpPr>
          <p:nvPr/>
        </p:nvCxnSpPr>
        <p:spPr bwMode="auto">
          <a:xfrm flipH="1">
            <a:off x="3695700" y="5422900"/>
            <a:ext cx="457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91" name="AutoShape 31"/>
          <p:cNvCxnSpPr>
            <a:cxnSpLocks noChangeShapeType="1"/>
            <a:stCxn id="1167383" idx="4"/>
          </p:cNvCxnSpPr>
          <p:nvPr/>
        </p:nvCxnSpPr>
        <p:spPr bwMode="auto">
          <a:xfrm>
            <a:off x="4152900" y="5422900"/>
            <a:ext cx="1295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92" name="Oval 32"/>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67393" name="AutoShape 33"/>
          <p:cNvCxnSpPr>
            <a:cxnSpLocks noChangeShapeType="1"/>
            <a:stCxn id="1167392" idx="6"/>
            <a:endCxn id="1167364"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94" name="AutoShape 34"/>
          <p:cNvCxnSpPr>
            <a:cxnSpLocks noChangeShapeType="1"/>
            <a:stCxn id="1167392" idx="2"/>
            <a:endCxn id="1167376"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7395" name="AutoShape 35"/>
          <p:cNvCxnSpPr>
            <a:cxnSpLocks noChangeShapeType="1"/>
            <a:stCxn id="1167379" idx="0"/>
            <a:endCxn id="1167367" idx="0"/>
          </p:cNvCxnSpPr>
          <p:nvPr/>
        </p:nvCxnSpPr>
        <p:spPr bwMode="auto">
          <a:xfrm rot="5400000" flipV="1">
            <a:off x="4609306" y="3036094"/>
            <a:ext cx="1588" cy="1828800"/>
          </a:xfrm>
          <a:prstGeom prst="curvedConnector3">
            <a:avLst>
              <a:gd name="adj1" fmla="val -13600000"/>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96" name="Rectangle 36"/>
          <p:cNvSpPr>
            <a:spLocks noChangeArrowheads="1"/>
          </p:cNvSpPr>
          <p:nvPr/>
        </p:nvSpPr>
        <p:spPr bwMode="auto">
          <a:xfrm>
            <a:off x="525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67397" name="AutoShape 37"/>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398" name="Text Box 38"/>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67399" name="AutoShape 39"/>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7400" name="Text Box 40"/>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spTree>
    <p:extLst>
      <p:ext uri="{BB962C8B-B14F-4D97-AF65-F5344CB8AC3E}">
        <p14:creationId xmlns:p14="http://schemas.microsoft.com/office/powerpoint/2010/main" val="396892795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Binary Decision Diagrams</a:t>
            </a:r>
          </a:p>
        </p:txBody>
      </p:sp>
      <p:sp>
        <p:nvSpPr>
          <p:cNvPr id="1169411" name="Rectangle 3"/>
          <p:cNvSpPr>
            <a:spLocks noGrp="1" noChangeArrowheads="1"/>
          </p:cNvSpPr>
          <p:nvPr>
            <p:ph type="body" sz="half" idx="1"/>
          </p:nvPr>
        </p:nvSpPr>
        <p:spPr>
          <a:xfrm>
            <a:off x="457200" y="1524000"/>
            <a:ext cx="8153400" cy="1317625"/>
          </a:xfrm>
          <a:noFill/>
          <a:ln/>
        </p:spPr>
        <p:txBody>
          <a:bodyPr/>
          <a:lstStyle/>
          <a:p>
            <a:r>
              <a:rPr lang="en-US" sz="2800"/>
              <a:t>Collapse redundant nodes.</a:t>
            </a:r>
          </a:p>
        </p:txBody>
      </p:sp>
      <p:sp>
        <p:nvSpPr>
          <p:cNvPr id="1169412"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9413" name="AutoShape 5"/>
          <p:cNvCxnSpPr>
            <a:cxnSpLocks noChangeShapeType="1"/>
            <a:stCxn id="1169412" idx="3"/>
            <a:endCxn id="1169415" idx="0"/>
          </p:cNvCxnSpPr>
          <p:nvPr/>
        </p:nvCxnSpPr>
        <p:spPr bwMode="auto">
          <a:xfrm flipH="1">
            <a:off x="4610100" y="3363913"/>
            <a:ext cx="16398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14"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9415" name="Oval 7"/>
          <p:cNvSpPr>
            <a:spLocks noChangeArrowheads="1"/>
          </p:cNvSpPr>
          <p:nvPr/>
        </p:nvSpPr>
        <p:spPr bwMode="auto">
          <a:xfrm>
            <a:off x="43434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69416" name="Oval 8"/>
          <p:cNvSpPr>
            <a:spLocks noChangeArrowheads="1"/>
          </p:cNvSpPr>
          <p:nvPr/>
        </p:nvSpPr>
        <p:spPr bwMode="auto">
          <a:xfrm>
            <a:off x="6172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9417" name="AutoShape 9"/>
          <p:cNvCxnSpPr>
            <a:cxnSpLocks noChangeShapeType="1"/>
            <a:stCxn id="1169412" idx="4"/>
            <a:endCxn id="1169416" idx="0"/>
          </p:cNvCxnSpPr>
          <p:nvPr/>
        </p:nvCxnSpPr>
        <p:spPr bwMode="auto">
          <a:xfrm>
            <a:off x="6438900" y="3441700"/>
            <a:ext cx="0" cy="5080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18" name="AutoShape 10"/>
          <p:cNvCxnSpPr>
            <a:cxnSpLocks noChangeShapeType="1"/>
            <a:stCxn id="1169415" idx="5"/>
            <a:endCxn id="1169414" idx="0"/>
          </p:cNvCxnSpPr>
          <p:nvPr/>
        </p:nvCxnSpPr>
        <p:spPr bwMode="auto">
          <a:xfrm>
            <a:off x="4799013" y="4430713"/>
            <a:ext cx="2682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19" name="AutoShape 11"/>
          <p:cNvCxnSpPr>
            <a:cxnSpLocks noChangeShapeType="1"/>
            <a:stCxn id="1169415" idx="3"/>
            <a:endCxn id="1169430" idx="0"/>
          </p:cNvCxnSpPr>
          <p:nvPr/>
        </p:nvCxnSpPr>
        <p:spPr bwMode="auto">
          <a:xfrm flipH="1">
            <a:off x="4152900" y="4430713"/>
            <a:ext cx="268288"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20" name="AutoShape 12"/>
          <p:cNvCxnSpPr>
            <a:cxnSpLocks noChangeShapeType="1"/>
            <a:stCxn id="1169416" idx="3"/>
            <a:endCxn id="1169414" idx="0"/>
          </p:cNvCxnSpPr>
          <p:nvPr/>
        </p:nvCxnSpPr>
        <p:spPr bwMode="auto">
          <a:xfrm flipH="1">
            <a:off x="5067300" y="4430713"/>
            <a:ext cx="11826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21" name="AutoShape 13"/>
          <p:cNvCxnSpPr>
            <a:cxnSpLocks noChangeShapeType="1"/>
            <a:stCxn id="1169416" idx="4"/>
            <a:endCxn id="1169414" idx="0"/>
          </p:cNvCxnSpPr>
          <p:nvPr/>
        </p:nvCxnSpPr>
        <p:spPr bwMode="auto">
          <a:xfrm flipH="1">
            <a:off x="5067300" y="4508500"/>
            <a:ext cx="13716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22" name="AutoShape 14"/>
          <p:cNvCxnSpPr>
            <a:cxnSpLocks noChangeShapeType="1"/>
            <a:stCxn id="1169414" idx="3"/>
            <a:endCxn id="1169432" idx="0"/>
          </p:cNvCxnSpPr>
          <p:nvPr/>
        </p:nvCxnSpPr>
        <p:spPr bwMode="auto">
          <a:xfrm flipH="1">
            <a:off x="3695700" y="5345113"/>
            <a:ext cx="11826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23" name="AutoShape 15"/>
          <p:cNvCxnSpPr>
            <a:cxnSpLocks noChangeShapeType="1"/>
            <a:stCxn id="1169414" idx="4"/>
            <a:endCxn id="1169432" idx="0"/>
          </p:cNvCxnSpPr>
          <p:nvPr/>
        </p:nvCxnSpPr>
        <p:spPr bwMode="auto">
          <a:xfrm flipH="1">
            <a:off x="3695700" y="5422900"/>
            <a:ext cx="1371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24" name="Oval 16"/>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69425" name="AutoShape 17"/>
          <p:cNvCxnSpPr>
            <a:cxnSpLocks noChangeShapeType="1"/>
            <a:stCxn id="1169424" idx="4"/>
            <a:endCxn id="1169426" idx="0"/>
          </p:cNvCxnSpPr>
          <p:nvPr/>
        </p:nvCxnSpPr>
        <p:spPr bwMode="auto">
          <a:xfrm>
            <a:off x="2781300" y="3441700"/>
            <a:ext cx="0" cy="5080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26" name="Oval 18"/>
          <p:cNvSpPr>
            <a:spLocks noChangeArrowheads="1"/>
          </p:cNvSpPr>
          <p:nvPr/>
        </p:nvSpPr>
        <p:spPr bwMode="auto">
          <a:xfrm>
            <a:off x="2514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69427" name="AutoShape 19"/>
          <p:cNvCxnSpPr>
            <a:cxnSpLocks noChangeShapeType="1"/>
            <a:stCxn id="1169424" idx="5"/>
            <a:endCxn id="1169415" idx="0"/>
          </p:cNvCxnSpPr>
          <p:nvPr/>
        </p:nvCxnSpPr>
        <p:spPr bwMode="auto">
          <a:xfrm>
            <a:off x="2970213" y="3363913"/>
            <a:ext cx="16398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28" name="AutoShape 20"/>
          <p:cNvCxnSpPr>
            <a:cxnSpLocks noChangeShapeType="1"/>
            <a:stCxn id="1169426" idx="5"/>
            <a:endCxn id="1169430" idx="0"/>
          </p:cNvCxnSpPr>
          <p:nvPr/>
        </p:nvCxnSpPr>
        <p:spPr bwMode="auto">
          <a:xfrm>
            <a:off x="2970213" y="4430713"/>
            <a:ext cx="11826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29" name="Oval 21"/>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69430" name="Oval 22"/>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69431" name="AutoShape 23"/>
          <p:cNvCxnSpPr>
            <a:cxnSpLocks noChangeShapeType="1"/>
            <a:stCxn id="1169426" idx="4"/>
            <a:endCxn id="1169429" idx="0"/>
          </p:cNvCxnSpPr>
          <p:nvPr/>
        </p:nvCxnSpPr>
        <p:spPr bwMode="auto">
          <a:xfrm flipH="1">
            <a:off x="2324100" y="4508500"/>
            <a:ext cx="4572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32" name="Rectangle 24"/>
          <p:cNvSpPr>
            <a:spLocks noChangeArrowheads="1"/>
          </p:cNvSpPr>
          <p:nvPr/>
        </p:nvSpPr>
        <p:spPr bwMode="auto">
          <a:xfrm>
            <a:off x="3505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69433" name="AutoShape 25"/>
          <p:cNvCxnSpPr>
            <a:cxnSpLocks noChangeShapeType="1"/>
            <a:stCxn id="1169429" idx="4"/>
          </p:cNvCxnSpPr>
          <p:nvPr/>
        </p:nvCxnSpPr>
        <p:spPr bwMode="auto">
          <a:xfrm>
            <a:off x="2324100" y="5422900"/>
            <a:ext cx="3124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34" name="AutoShape 26"/>
          <p:cNvCxnSpPr>
            <a:cxnSpLocks noChangeShapeType="1"/>
            <a:stCxn id="1169429" idx="5"/>
          </p:cNvCxnSpPr>
          <p:nvPr/>
        </p:nvCxnSpPr>
        <p:spPr bwMode="auto">
          <a:xfrm>
            <a:off x="2513013" y="5345113"/>
            <a:ext cx="2935287" cy="5095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35" name="AutoShape 27"/>
          <p:cNvCxnSpPr>
            <a:cxnSpLocks noChangeShapeType="1"/>
            <a:stCxn id="1169430" idx="4"/>
            <a:endCxn id="1169432" idx="0"/>
          </p:cNvCxnSpPr>
          <p:nvPr/>
        </p:nvCxnSpPr>
        <p:spPr bwMode="auto">
          <a:xfrm flipH="1">
            <a:off x="3695700" y="5422900"/>
            <a:ext cx="457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36" name="AutoShape 28"/>
          <p:cNvCxnSpPr>
            <a:cxnSpLocks noChangeShapeType="1"/>
            <a:stCxn id="1169430" idx="4"/>
          </p:cNvCxnSpPr>
          <p:nvPr/>
        </p:nvCxnSpPr>
        <p:spPr bwMode="auto">
          <a:xfrm>
            <a:off x="4152900" y="5422900"/>
            <a:ext cx="1295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37" name="Oval 29"/>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69438" name="AutoShape 30"/>
          <p:cNvCxnSpPr>
            <a:cxnSpLocks noChangeShapeType="1"/>
            <a:stCxn id="1169437" idx="6"/>
            <a:endCxn id="1169412"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9439" name="AutoShape 31"/>
          <p:cNvCxnSpPr>
            <a:cxnSpLocks noChangeShapeType="1"/>
            <a:stCxn id="1169437" idx="2"/>
            <a:endCxn id="1169424"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40" name="Rectangle 32"/>
          <p:cNvSpPr>
            <a:spLocks noChangeArrowheads="1"/>
          </p:cNvSpPr>
          <p:nvPr/>
        </p:nvSpPr>
        <p:spPr bwMode="auto">
          <a:xfrm>
            <a:off x="525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69441" name="AutoShape 33"/>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42" name="Text Box 34"/>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69443" name="AutoShape 35"/>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69444" name="Text Box 36"/>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spTree>
    <p:extLst>
      <p:ext uri="{BB962C8B-B14F-4D97-AF65-F5344CB8AC3E}">
        <p14:creationId xmlns:p14="http://schemas.microsoft.com/office/powerpoint/2010/main" val="336975527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p:txBody>
          <a:bodyPr/>
          <a:lstStyle/>
          <a:p>
            <a:r>
              <a:rPr lang="en-US"/>
              <a:t>Binary Decision Diagrams</a:t>
            </a:r>
          </a:p>
        </p:txBody>
      </p:sp>
      <p:sp>
        <p:nvSpPr>
          <p:cNvPr id="1171459" name="Rectangle 3"/>
          <p:cNvSpPr>
            <a:spLocks noGrp="1" noChangeArrowheads="1"/>
          </p:cNvSpPr>
          <p:nvPr>
            <p:ph type="body" sz="half" idx="1"/>
          </p:nvPr>
        </p:nvSpPr>
        <p:spPr>
          <a:xfrm>
            <a:off x="457200" y="1524000"/>
            <a:ext cx="8153400" cy="1317625"/>
          </a:xfrm>
          <a:noFill/>
          <a:ln/>
        </p:spPr>
        <p:txBody>
          <a:bodyPr/>
          <a:lstStyle/>
          <a:p>
            <a:r>
              <a:rPr lang="en-US" sz="2800"/>
              <a:t>Eliminate unnecessary nodes.</a:t>
            </a:r>
          </a:p>
        </p:txBody>
      </p:sp>
      <p:sp>
        <p:nvSpPr>
          <p:cNvPr id="1171460"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71461" name="AutoShape 5"/>
          <p:cNvCxnSpPr>
            <a:cxnSpLocks noChangeShapeType="1"/>
            <a:stCxn id="1171460" idx="3"/>
            <a:endCxn id="1171463" idx="0"/>
          </p:cNvCxnSpPr>
          <p:nvPr/>
        </p:nvCxnSpPr>
        <p:spPr bwMode="auto">
          <a:xfrm flipH="1">
            <a:off x="4610100" y="3363913"/>
            <a:ext cx="16398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62" name="Oval 6"/>
          <p:cNvSpPr>
            <a:spLocks noChangeArrowheads="1"/>
          </p:cNvSpPr>
          <p:nvPr/>
        </p:nvSpPr>
        <p:spPr bwMode="auto">
          <a:xfrm>
            <a:off x="4800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71463" name="Oval 7"/>
          <p:cNvSpPr>
            <a:spLocks noChangeArrowheads="1"/>
          </p:cNvSpPr>
          <p:nvPr/>
        </p:nvSpPr>
        <p:spPr bwMode="auto">
          <a:xfrm>
            <a:off x="43434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sp>
        <p:nvSpPr>
          <p:cNvPr id="1171464" name="Oval 8"/>
          <p:cNvSpPr>
            <a:spLocks noChangeArrowheads="1"/>
          </p:cNvSpPr>
          <p:nvPr/>
        </p:nvSpPr>
        <p:spPr bwMode="auto">
          <a:xfrm>
            <a:off x="61722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71465" name="AutoShape 9"/>
          <p:cNvCxnSpPr>
            <a:cxnSpLocks noChangeShapeType="1"/>
            <a:stCxn id="1171460" idx="4"/>
            <a:endCxn id="1171464" idx="0"/>
          </p:cNvCxnSpPr>
          <p:nvPr/>
        </p:nvCxnSpPr>
        <p:spPr bwMode="auto">
          <a:xfrm>
            <a:off x="6438900" y="3441700"/>
            <a:ext cx="0" cy="5080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66" name="AutoShape 10"/>
          <p:cNvCxnSpPr>
            <a:cxnSpLocks noChangeShapeType="1"/>
            <a:stCxn id="1171463" idx="5"/>
            <a:endCxn id="1171462" idx="0"/>
          </p:cNvCxnSpPr>
          <p:nvPr/>
        </p:nvCxnSpPr>
        <p:spPr bwMode="auto">
          <a:xfrm>
            <a:off x="4799013" y="4430713"/>
            <a:ext cx="2682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67" name="AutoShape 11"/>
          <p:cNvCxnSpPr>
            <a:cxnSpLocks noChangeShapeType="1"/>
            <a:stCxn id="1171463" idx="3"/>
            <a:endCxn id="1171478" idx="0"/>
          </p:cNvCxnSpPr>
          <p:nvPr/>
        </p:nvCxnSpPr>
        <p:spPr bwMode="auto">
          <a:xfrm flipH="1">
            <a:off x="4152900" y="4430713"/>
            <a:ext cx="268288"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72" name="Oval 16"/>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71473" name="AutoShape 17"/>
          <p:cNvCxnSpPr>
            <a:cxnSpLocks noChangeShapeType="1"/>
            <a:stCxn id="1171472" idx="4"/>
            <a:endCxn id="1171474" idx="0"/>
          </p:cNvCxnSpPr>
          <p:nvPr/>
        </p:nvCxnSpPr>
        <p:spPr bwMode="auto">
          <a:xfrm>
            <a:off x="2781300" y="3441700"/>
            <a:ext cx="0" cy="5080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74" name="Oval 18"/>
          <p:cNvSpPr>
            <a:spLocks noChangeArrowheads="1"/>
          </p:cNvSpPr>
          <p:nvPr/>
        </p:nvSpPr>
        <p:spPr bwMode="auto">
          <a:xfrm>
            <a:off x="2514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71475" name="AutoShape 19"/>
          <p:cNvCxnSpPr>
            <a:cxnSpLocks noChangeShapeType="1"/>
            <a:stCxn id="1171472" idx="5"/>
            <a:endCxn id="1171463" idx="0"/>
          </p:cNvCxnSpPr>
          <p:nvPr/>
        </p:nvCxnSpPr>
        <p:spPr bwMode="auto">
          <a:xfrm>
            <a:off x="2970213" y="3363913"/>
            <a:ext cx="16398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76" name="AutoShape 20"/>
          <p:cNvCxnSpPr>
            <a:cxnSpLocks noChangeShapeType="1"/>
            <a:stCxn id="1171474" idx="5"/>
            <a:endCxn id="1171478" idx="0"/>
          </p:cNvCxnSpPr>
          <p:nvPr/>
        </p:nvCxnSpPr>
        <p:spPr bwMode="auto">
          <a:xfrm>
            <a:off x="2970213" y="4430713"/>
            <a:ext cx="11826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77" name="Oval 21"/>
          <p:cNvSpPr>
            <a:spLocks noChangeArrowheads="1"/>
          </p:cNvSpPr>
          <p:nvPr/>
        </p:nvSpPr>
        <p:spPr bwMode="auto">
          <a:xfrm>
            <a:off x="20574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sp>
        <p:nvSpPr>
          <p:cNvPr id="1171478" name="Oval 22"/>
          <p:cNvSpPr>
            <a:spLocks noChangeArrowheads="1"/>
          </p:cNvSpPr>
          <p:nvPr/>
        </p:nvSpPr>
        <p:spPr bwMode="auto">
          <a:xfrm>
            <a:off x="38862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71479" name="AutoShape 23"/>
          <p:cNvCxnSpPr>
            <a:cxnSpLocks noChangeShapeType="1"/>
            <a:stCxn id="1171474" idx="4"/>
            <a:endCxn id="1171477" idx="0"/>
          </p:cNvCxnSpPr>
          <p:nvPr/>
        </p:nvCxnSpPr>
        <p:spPr bwMode="auto">
          <a:xfrm flipH="1">
            <a:off x="2324100" y="4508500"/>
            <a:ext cx="4572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80" name="Rectangle 24"/>
          <p:cNvSpPr>
            <a:spLocks noChangeArrowheads="1"/>
          </p:cNvSpPr>
          <p:nvPr/>
        </p:nvSpPr>
        <p:spPr bwMode="auto">
          <a:xfrm>
            <a:off x="3505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71481" name="AutoShape 25"/>
          <p:cNvCxnSpPr>
            <a:cxnSpLocks noChangeShapeType="1"/>
            <a:stCxn id="1171477" idx="4"/>
          </p:cNvCxnSpPr>
          <p:nvPr/>
        </p:nvCxnSpPr>
        <p:spPr bwMode="auto">
          <a:xfrm>
            <a:off x="2324100" y="5422900"/>
            <a:ext cx="3124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83" name="AutoShape 27"/>
          <p:cNvCxnSpPr>
            <a:cxnSpLocks noChangeShapeType="1"/>
            <a:stCxn id="1171478" idx="4"/>
            <a:endCxn id="1171480" idx="0"/>
          </p:cNvCxnSpPr>
          <p:nvPr/>
        </p:nvCxnSpPr>
        <p:spPr bwMode="auto">
          <a:xfrm flipH="1">
            <a:off x="3695700" y="5422900"/>
            <a:ext cx="4572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84" name="AutoShape 28"/>
          <p:cNvCxnSpPr>
            <a:cxnSpLocks noChangeShapeType="1"/>
            <a:stCxn id="1171478" idx="4"/>
          </p:cNvCxnSpPr>
          <p:nvPr/>
        </p:nvCxnSpPr>
        <p:spPr bwMode="auto">
          <a:xfrm>
            <a:off x="4152900" y="5422900"/>
            <a:ext cx="12954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85" name="Oval 29"/>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71486" name="AutoShape 30"/>
          <p:cNvCxnSpPr>
            <a:cxnSpLocks noChangeShapeType="1"/>
            <a:stCxn id="1171485" idx="6"/>
            <a:endCxn id="1171460"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87" name="AutoShape 31"/>
          <p:cNvCxnSpPr>
            <a:cxnSpLocks noChangeShapeType="1"/>
            <a:stCxn id="1171485" idx="2"/>
            <a:endCxn id="1171472"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88" name="Oval 32"/>
          <p:cNvSpPr>
            <a:spLocks noChangeArrowheads="1"/>
          </p:cNvSpPr>
          <p:nvPr/>
        </p:nvSpPr>
        <p:spPr bwMode="auto">
          <a:xfrm>
            <a:off x="6019800" y="3810000"/>
            <a:ext cx="838200" cy="838200"/>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z="2400" u="sng" smtClean="0">
              <a:solidFill>
                <a:srgbClr val="FFFFFF"/>
              </a:solidFill>
              <a:latin typeface="Times New Roman" charset="0"/>
              <a:ea typeface="ＭＳ Ｐゴシック" charset="0"/>
              <a:cs typeface="Arial Unicode MS" charset="0"/>
            </a:endParaRPr>
          </a:p>
        </p:txBody>
      </p:sp>
      <p:sp>
        <p:nvSpPr>
          <p:cNvPr id="1171489" name="Oval 33"/>
          <p:cNvSpPr>
            <a:spLocks noChangeArrowheads="1"/>
          </p:cNvSpPr>
          <p:nvPr/>
        </p:nvSpPr>
        <p:spPr bwMode="auto">
          <a:xfrm>
            <a:off x="4648200" y="4724400"/>
            <a:ext cx="838200" cy="838200"/>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z="2400" u="sng" smtClean="0">
              <a:solidFill>
                <a:srgbClr val="FFFFFF"/>
              </a:solidFill>
              <a:latin typeface="Times New Roman" charset="0"/>
              <a:ea typeface="ＭＳ Ｐゴシック" charset="0"/>
              <a:cs typeface="Arial Unicode MS" charset="0"/>
            </a:endParaRPr>
          </a:p>
        </p:txBody>
      </p:sp>
      <p:sp>
        <p:nvSpPr>
          <p:cNvPr id="1171490" name="Oval 34"/>
          <p:cNvSpPr>
            <a:spLocks noChangeArrowheads="1"/>
          </p:cNvSpPr>
          <p:nvPr/>
        </p:nvSpPr>
        <p:spPr bwMode="auto">
          <a:xfrm>
            <a:off x="1905000" y="4724400"/>
            <a:ext cx="838200" cy="838200"/>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z="2400" u="sng" smtClean="0">
              <a:solidFill>
                <a:srgbClr val="FFFFFF"/>
              </a:solidFill>
              <a:latin typeface="Times New Roman" charset="0"/>
              <a:ea typeface="ＭＳ Ｐゴシック" charset="0"/>
              <a:cs typeface="Arial Unicode MS" charset="0"/>
            </a:endParaRPr>
          </a:p>
        </p:txBody>
      </p:sp>
      <p:sp>
        <p:nvSpPr>
          <p:cNvPr id="1171491" name="Rectangle 35"/>
          <p:cNvSpPr>
            <a:spLocks noChangeArrowheads="1"/>
          </p:cNvSpPr>
          <p:nvPr/>
        </p:nvSpPr>
        <p:spPr bwMode="auto">
          <a:xfrm>
            <a:off x="525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71492" name="AutoShape 36"/>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93" name="Text Box 37"/>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71494" name="AutoShape 38"/>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1495" name="Text Box 39"/>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cxnSp>
        <p:nvCxnSpPr>
          <p:cNvPr id="1171496" name="AutoShape 40"/>
          <p:cNvCxnSpPr>
            <a:cxnSpLocks noChangeShapeType="1"/>
          </p:cNvCxnSpPr>
          <p:nvPr/>
        </p:nvCxnSpPr>
        <p:spPr bwMode="auto">
          <a:xfrm>
            <a:off x="2513013" y="5345113"/>
            <a:ext cx="2935287" cy="5095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97" name="AutoShape 41"/>
          <p:cNvCxnSpPr>
            <a:cxnSpLocks noChangeShapeType="1"/>
          </p:cNvCxnSpPr>
          <p:nvPr/>
        </p:nvCxnSpPr>
        <p:spPr bwMode="auto">
          <a:xfrm flipH="1">
            <a:off x="3695700" y="5345113"/>
            <a:ext cx="1182688" cy="5095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98" name="AutoShape 42"/>
          <p:cNvCxnSpPr>
            <a:cxnSpLocks noChangeShapeType="1"/>
          </p:cNvCxnSpPr>
          <p:nvPr/>
        </p:nvCxnSpPr>
        <p:spPr bwMode="auto">
          <a:xfrm flipH="1">
            <a:off x="3695700" y="5422900"/>
            <a:ext cx="137160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499" name="AutoShape 43"/>
          <p:cNvCxnSpPr>
            <a:cxnSpLocks noChangeShapeType="1"/>
          </p:cNvCxnSpPr>
          <p:nvPr/>
        </p:nvCxnSpPr>
        <p:spPr bwMode="auto">
          <a:xfrm flipH="1">
            <a:off x="5067300" y="4430713"/>
            <a:ext cx="1182688"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1500" name="AutoShape 44"/>
          <p:cNvCxnSpPr>
            <a:cxnSpLocks noChangeShapeType="1"/>
          </p:cNvCxnSpPr>
          <p:nvPr/>
        </p:nvCxnSpPr>
        <p:spPr bwMode="auto">
          <a:xfrm flipH="1">
            <a:off x="5067300" y="4508500"/>
            <a:ext cx="1371600" cy="3556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0680191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p:txBody>
          <a:bodyPr/>
          <a:lstStyle/>
          <a:p>
            <a:r>
              <a:rPr lang="en-US"/>
              <a:t>Binary Decision Diagrams</a:t>
            </a:r>
          </a:p>
        </p:txBody>
      </p:sp>
      <p:sp>
        <p:nvSpPr>
          <p:cNvPr id="1173507" name="Rectangle 3"/>
          <p:cNvSpPr>
            <a:spLocks noGrp="1" noChangeArrowheads="1"/>
          </p:cNvSpPr>
          <p:nvPr>
            <p:ph type="body" sz="half" idx="1"/>
          </p:nvPr>
        </p:nvSpPr>
        <p:spPr>
          <a:xfrm>
            <a:off x="457200" y="1524000"/>
            <a:ext cx="8153400" cy="1317625"/>
          </a:xfrm>
          <a:noFill/>
          <a:ln/>
        </p:spPr>
        <p:txBody>
          <a:bodyPr/>
          <a:lstStyle/>
          <a:p>
            <a:r>
              <a:rPr lang="en-US" sz="2800"/>
              <a:t>Eliminate unnecessary nodes.</a:t>
            </a:r>
          </a:p>
        </p:txBody>
      </p:sp>
      <p:sp>
        <p:nvSpPr>
          <p:cNvPr id="1173508" name="Oval 4"/>
          <p:cNvSpPr>
            <a:spLocks noChangeArrowheads="1"/>
          </p:cNvSpPr>
          <p:nvPr/>
        </p:nvSpPr>
        <p:spPr bwMode="auto">
          <a:xfrm>
            <a:off x="61722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73509" name="AutoShape 5"/>
          <p:cNvCxnSpPr>
            <a:cxnSpLocks noChangeShapeType="1"/>
            <a:stCxn id="1173508" idx="3"/>
            <a:endCxn id="1173510" idx="0"/>
          </p:cNvCxnSpPr>
          <p:nvPr/>
        </p:nvCxnSpPr>
        <p:spPr bwMode="auto">
          <a:xfrm flipH="1">
            <a:off x="4610100" y="3363913"/>
            <a:ext cx="1639888" cy="5857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10" name="Oval 6"/>
          <p:cNvSpPr>
            <a:spLocks noChangeArrowheads="1"/>
          </p:cNvSpPr>
          <p:nvPr/>
        </p:nvSpPr>
        <p:spPr bwMode="auto">
          <a:xfrm>
            <a:off x="43434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73511" name="AutoShape 7"/>
          <p:cNvCxnSpPr>
            <a:cxnSpLocks noChangeShapeType="1"/>
            <a:stCxn id="1173508" idx="4"/>
            <a:endCxn id="1173521" idx="0"/>
          </p:cNvCxnSpPr>
          <p:nvPr/>
        </p:nvCxnSpPr>
        <p:spPr bwMode="auto">
          <a:xfrm flipH="1">
            <a:off x="3695700" y="3441700"/>
            <a:ext cx="2743200" cy="24130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3512" name="AutoShape 8"/>
          <p:cNvCxnSpPr>
            <a:cxnSpLocks noChangeShapeType="1"/>
            <a:stCxn id="1173510" idx="3"/>
            <a:endCxn id="1173521" idx="0"/>
          </p:cNvCxnSpPr>
          <p:nvPr/>
        </p:nvCxnSpPr>
        <p:spPr bwMode="auto">
          <a:xfrm flipH="1">
            <a:off x="3695700" y="4430713"/>
            <a:ext cx="725488" cy="14239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3513" name="AutoShape 9"/>
          <p:cNvCxnSpPr>
            <a:cxnSpLocks noChangeShapeType="1"/>
            <a:stCxn id="1173510" idx="5"/>
            <a:endCxn id="1173519" idx="0"/>
          </p:cNvCxnSpPr>
          <p:nvPr/>
        </p:nvCxnSpPr>
        <p:spPr bwMode="auto">
          <a:xfrm>
            <a:off x="4799013" y="4430713"/>
            <a:ext cx="649287" cy="4333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14" name="Oval 10"/>
          <p:cNvSpPr>
            <a:spLocks noChangeArrowheads="1"/>
          </p:cNvSpPr>
          <p:nvPr/>
        </p:nvSpPr>
        <p:spPr bwMode="auto">
          <a:xfrm>
            <a:off x="2514600" y="28956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2</a:t>
            </a:r>
            <a:endParaRPr lang="en-US" sz="2400" smtClean="0">
              <a:solidFill>
                <a:srgbClr val="FFFFFF"/>
              </a:solidFill>
              <a:latin typeface="Arial Unicode MS" charset="0"/>
              <a:ea typeface="ＭＳ Ｐゴシック" charset="0"/>
              <a:cs typeface="Arial Unicode MS" charset="0"/>
            </a:endParaRPr>
          </a:p>
        </p:txBody>
      </p:sp>
      <p:cxnSp>
        <p:nvCxnSpPr>
          <p:cNvPr id="1173515" name="AutoShape 11"/>
          <p:cNvCxnSpPr>
            <a:cxnSpLocks noChangeShapeType="1"/>
            <a:stCxn id="1173514" idx="4"/>
            <a:endCxn id="1173516" idx="0"/>
          </p:cNvCxnSpPr>
          <p:nvPr/>
        </p:nvCxnSpPr>
        <p:spPr bwMode="auto">
          <a:xfrm>
            <a:off x="2781300" y="3441700"/>
            <a:ext cx="0" cy="5080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16" name="Oval 12"/>
          <p:cNvSpPr>
            <a:spLocks noChangeArrowheads="1"/>
          </p:cNvSpPr>
          <p:nvPr/>
        </p:nvSpPr>
        <p:spPr bwMode="auto">
          <a:xfrm>
            <a:off x="2514600" y="3962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3</a:t>
            </a:r>
            <a:endParaRPr lang="en-US" sz="2400" smtClean="0">
              <a:solidFill>
                <a:srgbClr val="FFFFFF"/>
              </a:solidFill>
              <a:latin typeface="Arial Unicode MS" charset="0"/>
              <a:ea typeface="ＭＳ Ｐゴシック" charset="0"/>
              <a:cs typeface="Arial Unicode MS" charset="0"/>
            </a:endParaRPr>
          </a:p>
        </p:txBody>
      </p:sp>
      <p:cxnSp>
        <p:nvCxnSpPr>
          <p:cNvPr id="1173517" name="AutoShape 13"/>
          <p:cNvCxnSpPr>
            <a:cxnSpLocks noChangeShapeType="1"/>
            <a:stCxn id="1173514" idx="5"/>
            <a:endCxn id="1173510" idx="0"/>
          </p:cNvCxnSpPr>
          <p:nvPr/>
        </p:nvCxnSpPr>
        <p:spPr bwMode="auto">
          <a:xfrm>
            <a:off x="2970213" y="3363913"/>
            <a:ext cx="1639887" cy="585787"/>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3518" name="AutoShape 14"/>
          <p:cNvCxnSpPr>
            <a:cxnSpLocks noChangeShapeType="1"/>
            <a:stCxn id="1173516" idx="5"/>
            <a:endCxn id="1173519" idx="0"/>
          </p:cNvCxnSpPr>
          <p:nvPr/>
        </p:nvCxnSpPr>
        <p:spPr bwMode="auto">
          <a:xfrm>
            <a:off x="2970213" y="4430713"/>
            <a:ext cx="2478087" cy="433387"/>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19" name="Oval 15"/>
          <p:cNvSpPr>
            <a:spLocks noChangeArrowheads="1"/>
          </p:cNvSpPr>
          <p:nvPr/>
        </p:nvSpPr>
        <p:spPr bwMode="auto">
          <a:xfrm>
            <a:off x="5181600" y="48768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4</a:t>
            </a:r>
            <a:endParaRPr lang="en-US" sz="2400" smtClean="0">
              <a:solidFill>
                <a:srgbClr val="FFFFFF"/>
              </a:solidFill>
              <a:latin typeface="Arial Unicode MS" charset="0"/>
              <a:ea typeface="ＭＳ Ｐゴシック" charset="0"/>
              <a:cs typeface="Arial Unicode MS" charset="0"/>
            </a:endParaRPr>
          </a:p>
        </p:txBody>
      </p:sp>
      <p:cxnSp>
        <p:nvCxnSpPr>
          <p:cNvPr id="1173520" name="AutoShape 16"/>
          <p:cNvCxnSpPr>
            <a:cxnSpLocks noChangeShapeType="1"/>
            <a:stCxn id="1173516" idx="4"/>
          </p:cNvCxnSpPr>
          <p:nvPr/>
        </p:nvCxnSpPr>
        <p:spPr bwMode="auto">
          <a:xfrm>
            <a:off x="2781300" y="4508500"/>
            <a:ext cx="2667000" cy="13462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21" name="Rectangle 17"/>
          <p:cNvSpPr>
            <a:spLocks noChangeArrowheads="1"/>
          </p:cNvSpPr>
          <p:nvPr/>
        </p:nvSpPr>
        <p:spPr bwMode="auto">
          <a:xfrm>
            <a:off x="3505200" y="5867400"/>
            <a:ext cx="381000" cy="381000"/>
          </a:xfrm>
          <a:prstGeom prst="rect">
            <a:avLst/>
          </a:prstGeom>
          <a:solidFill>
            <a:schemeClr val="accent2"/>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0</a:t>
            </a:r>
          </a:p>
        </p:txBody>
      </p:sp>
      <p:cxnSp>
        <p:nvCxnSpPr>
          <p:cNvPr id="1173522" name="AutoShape 18"/>
          <p:cNvCxnSpPr>
            <a:cxnSpLocks noChangeShapeType="1"/>
            <a:stCxn id="1173519" idx="4"/>
            <a:endCxn id="1173521" idx="0"/>
          </p:cNvCxnSpPr>
          <p:nvPr/>
        </p:nvCxnSpPr>
        <p:spPr bwMode="auto">
          <a:xfrm flipH="1">
            <a:off x="3695700" y="5422900"/>
            <a:ext cx="1752600" cy="43180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3523" name="AutoShape 19"/>
          <p:cNvCxnSpPr>
            <a:cxnSpLocks noChangeShapeType="1"/>
            <a:stCxn id="1173519" idx="4"/>
          </p:cNvCxnSpPr>
          <p:nvPr/>
        </p:nvCxnSpPr>
        <p:spPr bwMode="auto">
          <a:xfrm>
            <a:off x="5448300" y="5422900"/>
            <a:ext cx="0" cy="43180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24" name="Oval 20"/>
          <p:cNvSpPr>
            <a:spLocks noChangeArrowheads="1"/>
          </p:cNvSpPr>
          <p:nvPr/>
        </p:nvSpPr>
        <p:spPr bwMode="auto">
          <a:xfrm>
            <a:off x="4343400" y="2057400"/>
            <a:ext cx="533400" cy="533400"/>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FFFFFF"/>
                </a:solidFill>
                <a:latin typeface="Arial Unicode MS" charset="0"/>
                <a:ea typeface="ＭＳ Ｐゴシック" charset="0"/>
                <a:cs typeface="Arial Unicode MS" charset="0"/>
              </a:rPr>
              <a:t>x</a:t>
            </a:r>
            <a:r>
              <a:rPr lang="en-US" sz="2400" baseline="-25000" smtClean="0">
                <a:solidFill>
                  <a:srgbClr val="FFFFFF"/>
                </a:solidFill>
                <a:latin typeface="Arial Unicode MS" charset="0"/>
                <a:ea typeface="ＭＳ Ｐゴシック" charset="0"/>
                <a:cs typeface="Arial Unicode MS" charset="0"/>
              </a:rPr>
              <a:t>1</a:t>
            </a:r>
            <a:endParaRPr lang="en-US" sz="2400" smtClean="0">
              <a:solidFill>
                <a:srgbClr val="FFFFFF"/>
              </a:solidFill>
              <a:latin typeface="Arial Unicode MS" charset="0"/>
              <a:ea typeface="ＭＳ Ｐゴシック" charset="0"/>
              <a:cs typeface="Arial Unicode MS" charset="0"/>
            </a:endParaRPr>
          </a:p>
        </p:txBody>
      </p:sp>
      <p:cxnSp>
        <p:nvCxnSpPr>
          <p:cNvPr id="1173525" name="AutoShape 21"/>
          <p:cNvCxnSpPr>
            <a:cxnSpLocks noChangeShapeType="1"/>
            <a:stCxn id="1173524" idx="6"/>
            <a:endCxn id="1173508" idx="1"/>
          </p:cNvCxnSpPr>
          <p:nvPr/>
        </p:nvCxnSpPr>
        <p:spPr bwMode="auto">
          <a:xfrm>
            <a:off x="4889500" y="2324100"/>
            <a:ext cx="1360488" cy="636588"/>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3526" name="AutoShape 22"/>
          <p:cNvCxnSpPr>
            <a:cxnSpLocks noChangeShapeType="1"/>
            <a:stCxn id="1173524" idx="2"/>
            <a:endCxn id="1173514" idx="7"/>
          </p:cNvCxnSpPr>
          <p:nvPr/>
        </p:nvCxnSpPr>
        <p:spPr bwMode="auto">
          <a:xfrm flipH="1">
            <a:off x="2970213" y="2324100"/>
            <a:ext cx="1360487" cy="636588"/>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27" name="Rectangle 23"/>
          <p:cNvSpPr>
            <a:spLocks noChangeArrowheads="1"/>
          </p:cNvSpPr>
          <p:nvPr/>
        </p:nvSpPr>
        <p:spPr bwMode="auto">
          <a:xfrm>
            <a:off x="5257800" y="5867400"/>
            <a:ext cx="381000" cy="381000"/>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en-US" sz="2400" smtClean="0">
                <a:solidFill>
                  <a:srgbClr val="000000"/>
                </a:solidFill>
                <a:latin typeface="Arial Unicode MS" charset="0"/>
                <a:ea typeface="ＭＳ Ｐゴシック" charset="0"/>
                <a:cs typeface="Arial Unicode MS" charset="0"/>
              </a:rPr>
              <a:t>1</a:t>
            </a:r>
          </a:p>
        </p:txBody>
      </p:sp>
      <p:cxnSp>
        <p:nvCxnSpPr>
          <p:cNvPr id="1173528" name="AutoShape 24"/>
          <p:cNvCxnSpPr>
            <a:cxnSpLocks noChangeShapeType="1"/>
          </p:cNvCxnSpPr>
          <p:nvPr/>
        </p:nvCxnSpPr>
        <p:spPr bwMode="auto">
          <a:xfrm>
            <a:off x="6705600" y="2319338"/>
            <a:ext cx="838200" cy="0"/>
          </a:xfrm>
          <a:prstGeom prst="straightConnector1">
            <a:avLst/>
          </a:prstGeom>
          <a:noFill/>
          <a:ln w="25400">
            <a:solidFill>
              <a:schemeClr val="bg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29" name="Text Box 25"/>
          <p:cNvSpPr txBox="1">
            <a:spLocks noChangeArrowheads="1"/>
          </p:cNvSpPr>
          <p:nvPr/>
        </p:nvSpPr>
        <p:spPr bwMode="auto">
          <a:xfrm>
            <a:off x="7620000" y="2133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0 edge</a:t>
            </a:r>
          </a:p>
        </p:txBody>
      </p:sp>
      <p:cxnSp>
        <p:nvCxnSpPr>
          <p:cNvPr id="1173530" name="AutoShape 26"/>
          <p:cNvCxnSpPr>
            <a:cxnSpLocks noChangeShapeType="1"/>
          </p:cNvCxnSpPr>
          <p:nvPr/>
        </p:nvCxnSpPr>
        <p:spPr bwMode="auto">
          <a:xfrm>
            <a:off x="6705600" y="2700338"/>
            <a:ext cx="838200" cy="0"/>
          </a:xfrm>
          <a:prstGeom prst="straightConnector1">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3531" name="Text Box 27"/>
          <p:cNvSpPr txBox="1">
            <a:spLocks noChangeArrowheads="1"/>
          </p:cNvSpPr>
          <p:nvPr/>
        </p:nvSpPr>
        <p:spPr bwMode="auto">
          <a:xfrm>
            <a:off x="7620000" y="2514600"/>
            <a:ext cx="1027113" cy="3968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r>
              <a:rPr lang="en-US" sz="2000" smtClean="0">
                <a:solidFill>
                  <a:srgbClr val="FFFFFF"/>
                </a:solidFill>
                <a:latin typeface="Arial Unicode MS" charset="0"/>
                <a:ea typeface="ＭＳ Ｐゴシック" charset="0"/>
                <a:cs typeface="Arial Unicode MS" charset="0"/>
              </a:rPr>
              <a:t>1 edge</a:t>
            </a:r>
          </a:p>
        </p:txBody>
      </p:sp>
    </p:spTree>
    <p:extLst>
      <p:ext uri="{BB962C8B-B14F-4D97-AF65-F5344CB8AC3E}">
        <p14:creationId xmlns:p14="http://schemas.microsoft.com/office/powerpoint/2010/main" val="296579085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b="1" dirty="0" smtClean="0">
                <a:solidFill>
                  <a:srgbClr val="558ED5"/>
                </a:solidFill>
              </a:rPr>
              <a:t>Binary Decision Diagrams (BDDs)</a:t>
            </a:r>
            <a:br>
              <a:rPr lang="en-US" sz="3600" b="1" dirty="0" smtClean="0">
                <a:solidFill>
                  <a:srgbClr val="558ED5"/>
                </a:solidFill>
              </a:rPr>
            </a:br>
            <a:endParaRPr lang="en-US" sz="3600" b="1" dirty="0">
              <a:solidFill>
                <a:srgbClr val="558ED5"/>
              </a:solidFill>
            </a:endParaRPr>
          </a:p>
        </p:txBody>
      </p:sp>
      <p:sp>
        <p:nvSpPr>
          <p:cNvPr id="3" name="Content Placeholder 2"/>
          <p:cNvSpPr>
            <a:spLocks noGrp="1"/>
          </p:cNvSpPr>
          <p:nvPr>
            <p:ph idx="1"/>
          </p:nvPr>
        </p:nvSpPr>
        <p:spPr/>
        <p:txBody>
          <a:bodyPr/>
          <a:lstStyle/>
          <a:p>
            <a:r>
              <a:rPr lang="en-US" dirty="0" smtClean="0"/>
              <a:t>Very efficient structure for most of the </a:t>
            </a:r>
            <a:r>
              <a:rPr lang="en-US" dirty="0" err="1" smtClean="0"/>
              <a:t>satisfiability</a:t>
            </a:r>
            <a:r>
              <a:rPr lang="en-US" dirty="0" smtClean="0"/>
              <a:t> operations</a:t>
            </a:r>
          </a:p>
          <a:p>
            <a:r>
              <a:rPr lang="en-US" dirty="0" smtClean="0"/>
              <a:t>Polynomial in time for checking </a:t>
            </a:r>
            <a:r>
              <a:rPr lang="en-US" dirty="0" err="1" smtClean="0"/>
              <a:t>satisfiability</a:t>
            </a:r>
            <a:r>
              <a:rPr lang="en-US" dirty="0" smtClean="0"/>
              <a:t> and determining equivalence between two BDDs</a:t>
            </a:r>
          </a:p>
          <a:p>
            <a:r>
              <a:rPr lang="en-US" dirty="0" smtClean="0"/>
              <a:t>Graph </a:t>
            </a:r>
            <a:r>
              <a:rPr lang="en-US" dirty="0" err="1" smtClean="0"/>
              <a:t>trasversal</a:t>
            </a:r>
            <a:endParaRPr lang="en-US" dirty="0" smtClean="0"/>
          </a:p>
          <a:p>
            <a:r>
              <a:rPr lang="en-US" dirty="0" smtClean="0"/>
              <a:t>So great?</a:t>
            </a:r>
            <a:endParaRPr lang="en-US" dirty="0"/>
          </a:p>
        </p:txBody>
      </p:sp>
      <p:sp>
        <p:nvSpPr>
          <p:cNvPr id="4" name="Slide Number Placeholder 3"/>
          <p:cNvSpPr>
            <a:spLocks noGrp="1"/>
          </p:cNvSpPr>
          <p:nvPr>
            <p:ph type="sldNum" sz="quarter" idx="12"/>
          </p:nvPr>
        </p:nvSpPr>
        <p:spPr/>
        <p:txBody>
          <a:bodyPr/>
          <a:lstStyle/>
          <a:p>
            <a:fld id="{07E659AE-68A2-41B4-825A-F55FDC85404D}" type="slidenum">
              <a:rPr lang="en-US" smtClean="0"/>
              <a:pPr/>
              <a:t>99</a:t>
            </a:fld>
            <a:endParaRPr lang="en-US"/>
          </a:p>
        </p:txBody>
      </p:sp>
    </p:spTree>
    <p:extLst>
      <p:ext uri="{BB962C8B-B14F-4D97-AF65-F5344CB8AC3E}">
        <p14:creationId xmlns:p14="http://schemas.microsoft.com/office/powerpoint/2010/main" val="21965942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Unicode MS"/>
        <a:ea typeface="ＭＳ Ｐゴシック"/>
        <a:cs typeface=""/>
      </a:majorFont>
      <a:minorFont>
        <a:latin typeface="Arial Unicode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sng" strike="noStrike" cap="none" normalizeH="0" baseline="0">
            <a:ln>
              <a:noFill/>
            </a:ln>
            <a:solidFill>
              <a:schemeClr val="bg1"/>
            </a:solidFill>
            <a:effectLst/>
            <a:latin typeface="Times New Roman" charset="0"/>
            <a:ea typeface="ＭＳ Ｐゴシック" charset="0"/>
            <a:cs typeface="Arial Unicode MS" charset="0"/>
          </a:defRPr>
        </a:defPPr>
      </a:lstStyle>
    </a:spDef>
    <a:lnDef>
      <a:spPr bwMode="auto">
        <a:xfrm>
          <a:off x="0" y="0"/>
          <a:ext cx="1" cy="1"/>
        </a:xfrm>
        <a:custGeom>
          <a:avLst/>
          <a:gdLst/>
          <a:ahLst/>
          <a:cxnLst/>
          <a:rect l="0" t="0" r="0" b="0"/>
          <a:pathLst/>
        </a:custGeom>
        <a:solidFill>
          <a:schemeClr val="accent2"/>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sng" strike="noStrike" cap="none" normalizeH="0" baseline="0">
            <a:ln>
              <a:noFill/>
            </a:ln>
            <a:solidFill>
              <a:schemeClr val="bg1"/>
            </a:solidFill>
            <a:effectLst/>
            <a:latin typeface="Times New Roman" charset="0"/>
            <a:ea typeface="ＭＳ Ｐゴシック" charset="0"/>
            <a:cs typeface="Arial Unicode MS"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25308</TotalTime>
  <Words>5540</Words>
  <Application>Microsoft Macintosh PowerPoint</Application>
  <PresentationFormat>Présentation à l'écran (4:3)</PresentationFormat>
  <Paragraphs>1428</Paragraphs>
  <Slides>137</Slides>
  <Notes>33</Notes>
  <HiddenSlides>0</HiddenSlides>
  <MMClips>0</MMClips>
  <ScaleCrop>false</ScaleCrop>
  <HeadingPairs>
    <vt:vector size="6" baseType="variant">
      <vt:variant>
        <vt:lpstr>Thème</vt:lpstr>
      </vt:variant>
      <vt:variant>
        <vt:i4>4</vt:i4>
      </vt:variant>
      <vt:variant>
        <vt:lpstr>Serveurs OLE incorporés</vt:lpstr>
      </vt:variant>
      <vt:variant>
        <vt:i4>1</vt:i4>
      </vt:variant>
      <vt:variant>
        <vt:lpstr>Titres des diapositives</vt:lpstr>
      </vt:variant>
      <vt:variant>
        <vt:i4>137</vt:i4>
      </vt:variant>
    </vt:vector>
  </HeadingPairs>
  <TitlesOfParts>
    <vt:vector size="142" baseType="lpstr">
      <vt:lpstr>Thème Office</vt:lpstr>
      <vt:lpstr>Default Design</vt:lpstr>
      <vt:lpstr>Office Theme</vt:lpstr>
      <vt:lpstr>1_Thème Office</vt:lpstr>
      <vt:lpstr>Visio</vt:lpstr>
      <vt:lpstr> Model-based  Software Product Lines  Variability Models (Part 2)</vt:lpstr>
      <vt:lpstr>Material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Variability Models</vt:lpstr>
      <vt:lpstr> #1 precise specification is needed </vt:lpstr>
      <vt:lpstr>Présentation PowerPoint</vt:lpstr>
      <vt:lpstr>Présentation PowerPoint</vt:lpstr>
      <vt:lpstr>Présentation PowerPoint</vt:lpstr>
      <vt:lpstr>Présentation PowerPoint</vt:lpstr>
      <vt:lpstr> #2 variability cross cuts all artefacts (from requirements to code) </vt:lpstr>
      <vt:lpstr>Présentation PowerPoint</vt:lpstr>
      <vt:lpstr>Présentation PowerPoint</vt:lpstr>
      <vt:lpstr>Présentation PowerPoint</vt:lpstr>
      <vt:lpstr> #3 automation (exponential number of products)</vt:lpstr>
      <vt:lpstr>Présentation PowerPoint</vt:lpstr>
      <vt:lpstr>Présentation PowerPoint</vt:lpstr>
      <vt:lpstr>Présentation PowerPoint</vt:lpstr>
      <vt:lpstr>Présentation PowerPoint</vt:lpstr>
      <vt:lpstr>Variability Model</vt:lpstr>
      <vt:lpstr>Variability Models: Why?  (3 arguments, summary)  precise specification  variability is orthogonal / cross cuts different artefacts  automation</vt:lpstr>
      <vt:lpstr>Variability models are needed. Now we are convinced…  #1 Formalism? Theory?  modeling principles, semantics, logics  #2 Language?   to elaborate/build variability models  #3 Reasoning techniques?  to analyze properties of an SPL (scalable and automated way)   #4 Applications of variability models?  variability model and so what? </vt:lpstr>
      <vt:lpstr>Présentation PowerPoint</vt:lpstr>
      <vt:lpstr>Présentation PowerPoint</vt:lpstr>
      <vt:lpstr> Feature Model  Communicative  Analytic  Generative </vt:lpstr>
      <vt:lpstr>Feature Model  de facto standard</vt:lpstr>
      <vt:lpstr>Feature Model: Applications</vt:lpstr>
      <vt:lpstr>Présentation PowerPoint</vt:lpstr>
      <vt:lpstr>Feature modeling is…</vt:lpstr>
      <vt:lpstr>Feature and Psychology</vt:lpstr>
      <vt:lpstr>Modeling variability (and commonality)</vt:lpstr>
      <vt:lpstr>What's a feature? (survey excerpt)</vt:lpstr>
      <vt:lpstr>Présentation PowerPoint</vt:lpstr>
      <vt:lpstr>Présentation PowerPoint</vt:lpstr>
      <vt:lpstr>Présentation PowerPoint</vt:lpstr>
      <vt:lpstr>Présentation PowerPoint</vt:lpstr>
      <vt:lpstr>Feature Models</vt:lpstr>
      <vt:lpstr>Feature Models (Background)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Feature Models</vt:lpstr>
      <vt:lpstr> History of Feature Models  ~ often called Feature Diagrams  (suggest a visual representation)  graphical languages  </vt:lpstr>
      <vt:lpstr> Feature Models    </vt:lpstr>
      <vt:lpstr>FD dialects</vt:lpstr>
      <vt:lpstr>FD dialects</vt:lpstr>
      <vt:lpstr>FD dialects</vt:lpstr>
      <vt:lpstr>FD dialects</vt:lpstr>
      <vt:lpstr>Présentation PowerPoint</vt:lpstr>
      <vt:lpstr> Feature Models  ~ Feature Diagrams  (suggest a visual representation)  but that’s not mandatory that does not necessary scale  or respond to users’ concerns  </vt:lpstr>
      <vt:lpstr>Présentation PowerPoint</vt:lpstr>
      <vt:lpstr>Présentation PowerPoint</vt:lpstr>
      <vt:lpstr>Présentation PowerPoint</vt:lpstr>
      <vt:lpstr>Visualisation will help, right ?</vt:lpstr>
      <vt:lpstr>Why not use text altogether ?</vt:lpstr>
      <vt:lpstr>Not a new idea</vt:lpstr>
      <vt:lpstr>Furthermore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Feature Models and Automated Reasoning Benavides et al. survey, 2010</vt:lpstr>
      <vt:lpstr>Decision problems and complexity</vt:lpstr>
      <vt:lpstr>Présentation PowerPoint</vt:lpstr>
      <vt:lpstr>Présentation PowerPoint</vt:lpstr>
      <vt:lpstr>(Boolean) Feature Models</vt:lpstr>
      <vt:lpstr>(Boolean) Feature Models</vt:lpstr>
      <vt:lpstr>Truth table, boolean function</vt:lpstr>
      <vt:lpstr>Présentation PowerPoint</vt:lpstr>
      <vt:lpstr>Binary Decision Diagrams (Bryant 1986)</vt:lpstr>
      <vt:lpstr>Reduction </vt:lpstr>
      <vt:lpstr>Merge equivalent leaves </vt:lpstr>
      <vt:lpstr>Merge isomorphic nodes</vt:lpstr>
      <vt:lpstr>Eliminate redundant tests </vt:lpstr>
      <vt:lpstr>Binary Decision Diagrams</vt:lpstr>
      <vt:lpstr>Binary Decision Diagrams</vt:lpstr>
      <vt:lpstr>Binary Decision Diagrams</vt:lpstr>
      <vt:lpstr>Binary Decision Diagrams</vt:lpstr>
      <vt:lpstr>Binary Decision Diagrams</vt:lpstr>
      <vt:lpstr>Binary Decision Diagrams</vt:lpstr>
      <vt:lpstr>Binary Decision Diagrams (BDDs) </vt:lpstr>
      <vt:lpstr>Binary Decision Diagrams (BDDs): Theoretical Problem</vt:lpstr>
      <vt:lpstr>Binary Decision Diagrams (BDDs): Theoretical Problem</vt:lpstr>
      <vt:lpstr>Binary Decision Diagrams (BDDs): Theoretical Problem</vt:lpstr>
      <vt:lpstr>Binary Decision Diagrams (BDDs): Practical Problem</vt:lpstr>
      <vt:lpstr>Présentation PowerPoint</vt:lpstr>
      <vt:lpstr>Satisfiability (SAT) solver</vt:lpstr>
      <vt:lpstr>SAT solver and CNF</vt:lpstr>
      <vt:lpstr>SAT solver and Unit Propagation</vt:lpstr>
      <vt:lpstr>Présentation PowerPoint</vt:lpstr>
      <vt:lpstr>Présentation PowerPoint</vt:lpstr>
      <vt:lpstr>Présentation PowerPoint</vt:lpstr>
      <vt:lpstr>Présentation PowerPoint</vt:lpstr>
      <vt:lpstr>Présentation PowerPoint</vt:lpstr>
      <vt:lpstr>SAT solver and Unit Propagation</vt:lpstr>
      <vt:lpstr>Présentation PowerPoint</vt:lpstr>
      <vt:lpstr>Consistency</vt:lpstr>
      <vt:lpstr>Core and dead features</vt:lpstr>
      <vt:lpstr>Partial configuration</vt:lpstr>
      <vt:lpstr>Relationship between feature models</vt:lpstr>
      <vt:lpstr>Présentation PowerPoint</vt:lpstr>
      <vt:lpstr>Présentation PowerPoint</vt:lpstr>
      <vt:lpstr>Présentation PowerPoint</vt:lpstr>
      <vt:lpstr>Présentation PowerPoint</vt:lpstr>
      <vt:lpstr>Présentation PowerPoint</vt:lpstr>
      <vt:lpstr>Présentation PowerPoint</vt:lpstr>
      <vt:lpstr>Feature model in the SPL framework</vt:lpstr>
      <vt:lpstr> Feature Models   +  other artefacs  (what we can do with feature models)</vt:lpstr>
      <vt:lpstr> “features” in feature models:  a label</vt:lpstr>
      <vt:lpstr>Présentation PowerPoint</vt:lpstr>
      <vt:lpstr>Présentation PowerPoint</vt:lpstr>
      <vt:lpstr>Ooops</vt:lpstr>
      <vt:lpstr>Safe composition? No!</vt:lpstr>
      <vt:lpstr>Safe composition: how does it work?</vt:lpstr>
      <vt:lpstr>Mapping: an example</vt:lpstr>
      <vt:lpstr>Présentation PowerPoint</vt:lpstr>
      <vt:lpstr>Présentation PowerPoint</vt:lpstr>
      <vt:lpstr>Summary</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Mathieu Acher</dc:creator>
  <cp:lastModifiedBy>Mathieu Acher</cp:lastModifiedBy>
  <cp:revision>1848</cp:revision>
  <cp:lastPrinted>2012-10-26T04:53:42Z</cp:lastPrinted>
  <dcterms:created xsi:type="dcterms:W3CDTF">2011-09-05T13:43:18Z</dcterms:created>
  <dcterms:modified xsi:type="dcterms:W3CDTF">2013-11-19T14:57:47Z</dcterms:modified>
</cp:coreProperties>
</file>